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9" r:id="rId21"/>
  </p:sldIdLst>
  <p:sldSz cx="18288000" cy="10287000"/>
  <p:notesSz cx="6858000" cy="9144000"/>
  <p:embeddedFontLst>
    <p:embeddedFont>
      <p:font typeface="Aptos" panose="020B0004020202020204" pitchFamily="34" charset="0"/>
      <p:regular r:id="rId23"/>
      <p:bold r:id="rId24"/>
      <p:italic r:id="rId25"/>
      <p:boldItalic r:id="rId26"/>
    </p:embeddedFont>
    <p:embeddedFont>
      <p:font typeface="Bobby Jones" pitchFamily="2" charset="0"/>
      <p:regular r:id="rId27"/>
    </p:embeddedFont>
    <p:embeddedFont>
      <p:font typeface="Calibri" panose="020F0502020204030204" pitchFamily="34" charset="0"/>
      <p:regular r:id="rId28"/>
      <p:bold r:id="rId29"/>
      <p:italic r:id="rId30"/>
      <p:boldItalic r:id="rId31"/>
    </p:embeddedFont>
    <p:embeddedFont>
      <p:font typeface="Canva Sans" panose="020B0503030501040103" pitchFamily="34" charset="0"/>
      <p:regular r:id="rId32"/>
    </p:embeddedFont>
    <p:embeddedFont>
      <p:font typeface="DM Sans" pitchFamily="2" charset="77"/>
      <p:regular r:id="rId33"/>
      <p:bold r:id="rId34"/>
      <p:italic r:id="rId35"/>
      <p:boldItalic r:id="rId36"/>
    </p:embeddedFont>
    <p:embeddedFont>
      <p:font typeface="DM Sans Bold" pitchFamily="2" charset="77"/>
      <p:regular r:id="rId37"/>
      <p:bold r:id="rId38"/>
    </p:embeddedFont>
    <p:embeddedFont>
      <p:font typeface="Segoe UI" panose="020B0502040204020203" pitchFamily="34" charset="0"/>
      <p:regular r:id="rId39"/>
      <p:bold r:id="rId40"/>
      <p:italic r:id="rId41"/>
      <p:boldItalic r:id="rId42"/>
    </p:embeddedFont>
    <p:embeddedFont>
      <p:font typeface="Segoe UI Symbol" panose="020B0502040204020203" pitchFamily="3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51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21" autoAdjust="0"/>
    <p:restoredTop sz="68308" autoAdjust="0"/>
  </p:normalViewPr>
  <p:slideViewPr>
    <p:cSldViewPr>
      <p:cViewPr varScale="1">
        <p:scale>
          <a:sx n="49" d="100"/>
          <a:sy n="49" d="100"/>
        </p:scale>
        <p:origin x="167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F8CAA-DA04-8642-A83A-81649638AB3D}" type="datetimeFigureOut">
              <a:rPr lang="en-US" smtClean="0"/>
              <a:t>1/19/25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A9D64-58EE-DE41-820F-D027B899A5D2}" type="slidenum">
              <a:rPr lang="en-US" smtClean="0"/>
              <a:t>‹#›</a:t>
            </a:fld>
            <a:endParaRPr lang="en-US"/>
          </a:p>
        </p:txBody>
      </p:sp>
    </p:spTree>
    <p:extLst>
      <p:ext uri="{BB962C8B-B14F-4D97-AF65-F5344CB8AC3E}">
        <p14:creationId xmlns:p14="http://schemas.microsoft.com/office/powerpoint/2010/main" val="2271150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indent="-6350" algn="l">
              <a:lnSpc>
                <a:spcPct val="112000"/>
              </a:lnSpc>
              <a:spcAft>
                <a:spcPts val="15"/>
              </a:spcAft>
            </a:pPr>
            <a:r>
              <a:rPr lang="ga-IE" sz="18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Nótaí don chainteoir – réamhrá gearr agus fáiltiú.  </a:t>
            </a:r>
            <a:endPar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6350" marR="3175" indent="-6350" algn="just">
              <a:lnSpc>
                <a:spcPct val="112000"/>
              </a:lnSpc>
              <a:spcAft>
                <a:spcPts val="20"/>
              </a:spcAft>
            </a:pPr>
            <a:r>
              <a:rPr lang="ga-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Mínigh a fhad a bheidh an chaint agus na cineálacha rudaí a bheidh tú a dhéanamh thar an tréimhse sin.  Mar shampla:  </a:t>
            </a:r>
            <a:endPar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6350" indent="-6350" algn="just">
              <a:lnSpc>
                <a:spcPct val="115000"/>
              </a:lnSpc>
              <a:spcAft>
                <a:spcPts val="20"/>
              </a:spcAft>
            </a:pPr>
            <a:r>
              <a:rPr lang="ga-IE" sz="1800" i="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‘Inniu táimid ag teacht le chéile leis na milliúin daoine ar fud an domhain chun ceiliúradh a dhéanamh ar Lá na Sábháilteachta Idirlín, lá chun idirlíon níos sábháilte agus níos fearr a chur chun cinn don uile úsáideoir, go háirithe leanaí. Le linn dúinn teacht le chéile anseo, labhróimid ar ról na teicneolaíochta agus an idirlín inár saol laethúil. Breathnóimid ar an ról a bhíonn ag tionchairí agus algartaim inár saol.’  </a:t>
            </a:r>
            <a:endPar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a:t>
            </a:fld>
            <a:endParaRPr lang="en-US"/>
          </a:p>
        </p:txBody>
      </p:sp>
    </p:spTree>
    <p:extLst>
      <p:ext uri="{BB962C8B-B14F-4D97-AF65-F5344CB8AC3E}">
        <p14:creationId xmlns:p14="http://schemas.microsoft.com/office/powerpoint/2010/main" val="2555853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gd-GB" sz="1800" b="1" i="0" dirty="0">
                <a:solidFill>
                  <a:srgbClr val="000000"/>
                </a:solidFill>
                <a:effectLst/>
                <a:latin typeface="Arial" panose="020B0604020202020204" pitchFamily="34" charset="0"/>
              </a:rPr>
              <a:t>Sleamhnáin 9 - 10  </a:t>
            </a:r>
            <a:endParaRPr lang="gd-GB" b="1" i="0" dirty="0">
              <a:solidFill>
                <a:srgbClr val="000000"/>
              </a:solidFill>
              <a:effectLst/>
              <a:latin typeface="Segoe UI" panose="020B0502040204020203" pitchFamily="34" charset="0"/>
            </a:endParaRPr>
          </a:p>
          <a:p>
            <a:pPr algn="just" rtl="0" fontAlgn="base"/>
            <a:r>
              <a:rPr lang="gd-GB" sz="1800" b="1" i="1" dirty="0">
                <a:solidFill>
                  <a:srgbClr val="000000"/>
                </a:solidFill>
                <a:effectLst/>
                <a:latin typeface="Arial" panose="020B0604020202020204" pitchFamily="34" charset="0"/>
              </a:rPr>
              <a:t>Tabhair faoi deara: </a:t>
            </a:r>
            <a:r>
              <a:rPr lang="gd-GB" sz="1800" b="0" i="0" dirty="0">
                <a:solidFill>
                  <a:srgbClr val="000000"/>
                </a:solidFill>
                <a:effectLst/>
                <a:latin typeface="Arial" panose="020B0604020202020204" pitchFamily="34" charset="0"/>
              </a:rPr>
              <a:t>Téigh trí na tionchair dhearfacha agus na rioscaí féideartha leis na scoláirí.</a:t>
            </a:r>
            <a:r>
              <a:rPr lang="gd-GB" sz="1800" b="1" i="1" dirty="0">
                <a:solidFill>
                  <a:srgbClr val="000000"/>
                </a:solidFill>
                <a:effectLst/>
                <a:latin typeface="Arial" panose="020B0604020202020204" pitchFamily="34" charset="0"/>
              </a:rPr>
              <a:t>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l" rtl="0" fontAlgn="base"/>
            <a:r>
              <a:rPr lang="gd-GB" sz="1800" b="1" i="0" dirty="0">
                <a:solidFill>
                  <a:srgbClr val="000000"/>
                </a:solidFill>
                <a:effectLst/>
                <a:latin typeface="Arial" panose="020B0604020202020204" pitchFamily="34" charset="0"/>
              </a:rPr>
              <a:t>Tionchair Dhearfacha: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Inspioráid agus Spreagadh: </a:t>
            </a:r>
            <a:r>
              <a:rPr lang="gd-GB" sz="1800" b="0" i="0" dirty="0">
                <a:solidFill>
                  <a:srgbClr val="000000"/>
                </a:solidFill>
                <a:effectLst/>
                <a:latin typeface="Arial" panose="020B0604020202020204" pitchFamily="34" charset="0"/>
              </a:rPr>
              <a:t>Féadfaidh tionchairí inspioráid a thabhairt duit triail a bhaint as caitheamh aimsire nua agus teachtaireachtaí a roinnt maidir le féinmhuinín, cineáltas, nó dúshláin a shárú.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Deiseanna Foghlama: </a:t>
            </a:r>
            <a:r>
              <a:rPr lang="gd-GB" sz="1800" b="0" i="0" dirty="0">
                <a:solidFill>
                  <a:srgbClr val="000000"/>
                </a:solidFill>
                <a:effectLst/>
                <a:latin typeface="Arial" panose="020B0604020202020204" pitchFamily="34" charset="0"/>
              </a:rPr>
              <a:t>Leideanna agus eolas a roinnt maidir le topaicí agus cultúir, smaointe, nó dearcthaí nua a chur i do láthair.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Siamsaíocht:</a:t>
            </a:r>
            <a:r>
              <a:rPr lang="gd-GB" sz="1800" b="0" i="0" dirty="0">
                <a:solidFill>
                  <a:srgbClr val="000000"/>
                </a:solidFill>
                <a:effectLst/>
                <a:latin typeface="Arial" panose="020B0604020202020204" pitchFamily="34" charset="0"/>
              </a:rPr>
              <a:t> Ábhar spraíúil, spreagúil a thabhairt.  </a:t>
            </a: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l" rtl="0" fontAlgn="base"/>
            <a:r>
              <a:rPr lang="gd-GB" sz="1800" b="1" i="0" dirty="0">
                <a:solidFill>
                  <a:srgbClr val="000000"/>
                </a:solidFill>
                <a:effectLst/>
                <a:latin typeface="Arial" panose="020B0604020202020204" pitchFamily="34" charset="0"/>
              </a:rPr>
              <a:t>Rioscaí Féideartha: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Caighdeáin Neamhréalaíocha:</a:t>
            </a:r>
            <a:r>
              <a:rPr lang="gd-GB" sz="1800" b="0" i="0" dirty="0">
                <a:solidFill>
                  <a:srgbClr val="000000"/>
                </a:solidFill>
                <a:effectLst/>
                <a:latin typeface="Arial" panose="020B0604020202020204" pitchFamily="34" charset="0"/>
              </a:rPr>
              <a:t> Ní thaispeánann tionchairí ach na móimintí is fearr a bhíonn acu.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Fógraíocht i bhFolach: </a:t>
            </a:r>
            <a:r>
              <a:rPr lang="gd-GB" sz="1800" b="0" i="0" dirty="0">
                <a:solidFill>
                  <a:srgbClr val="000000"/>
                </a:solidFill>
                <a:effectLst/>
                <a:latin typeface="Arial" panose="020B0604020202020204" pitchFamily="34" charset="0"/>
              </a:rPr>
              <a:t>Cuireann roinnt tionchairí táirgí chun cinn mar go n-íoctar iad chun iad a fhógairt gan é a dhéanamh soiléir. B’fhéidir go n-aireofá brú chun rudaí a cheannach nach dteastaíonn uait.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Faisnéis Bhréagach: </a:t>
            </a:r>
            <a:r>
              <a:rPr lang="gd-GB" sz="1800" b="0" i="0" dirty="0">
                <a:solidFill>
                  <a:srgbClr val="000000"/>
                </a:solidFill>
                <a:effectLst/>
                <a:latin typeface="Arial" panose="020B0604020202020204" pitchFamily="34" charset="0"/>
              </a:rPr>
              <a:t>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Mífhaisnéis</a:t>
            </a:r>
            <a:r>
              <a:rPr lang="gd-GB" sz="1800" b="0" i="0" dirty="0">
                <a:solidFill>
                  <a:srgbClr val="000000"/>
                </a:solidFill>
                <a:effectLst/>
                <a:latin typeface="Arial" panose="020B0604020202020204" pitchFamily="34" charset="0"/>
              </a:rPr>
              <a:t> (trí thimpiste): Nuair a roinneann tionchairí rud éigin bréagach trí thimpiste, cosúil le leid sláinte bréagach.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Bréagaisnéis</a:t>
            </a:r>
            <a:r>
              <a:rPr lang="gd-GB" sz="1800" b="0" i="0" dirty="0">
                <a:solidFill>
                  <a:srgbClr val="000000"/>
                </a:solidFill>
                <a:effectLst/>
                <a:latin typeface="Arial" panose="020B0604020202020204" pitchFamily="34" charset="0"/>
              </a:rPr>
              <a:t> (d’aon ghnó): Nuair a roinneann siad faisnéis bhréagach go heolach, cosúil le cleas nó comhcheilg, chun amhairc nó aird a fháil.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Ró-Thionchar:</a:t>
            </a:r>
            <a:r>
              <a:rPr lang="gd-GB" sz="1800" b="0" i="0" dirty="0">
                <a:solidFill>
                  <a:srgbClr val="000000"/>
                </a:solidFill>
                <a:effectLst/>
                <a:latin typeface="Arial" panose="020B0604020202020204" pitchFamily="34" charset="0"/>
              </a:rPr>
              <a:t> Féadfaidh tionchairí cruth a chur ar do thuairimí go ró-láidir, ionas go n-aontóidh tú leo gan smaoineamh go criticiúil.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10</a:t>
            </a:fld>
            <a:endParaRPr lang="en-US"/>
          </a:p>
        </p:txBody>
      </p:sp>
    </p:spTree>
    <p:extLst>
      <p:ext uri="{BB962C8B-B14F-4D97-AF65-F5344CB8AC3E}">
        <p14:creationId xmlns:p14="http://schemas.microsoft.com/office/powerpoint/2010/main" val="40677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1" i="1" dirty="0">
                <a:solidFill>
                  <a:srgbClr val="000000"/>
                </a:solidFill>
                <a:effectLst/>
                <a:latin typeface="Arial" panose="020B0604020202020204" pitchFamily="34" charset="0"/>
              </a:rPr>
              <a:t>Tabhair faoi deara: </a:t>
            </a:r>
            <a:r>
              <a:rPr lang="gd-GB" sz="1800" b="0" i="0" dirty="0">
                <a:solidFill>
                  <a:srgbClr val="000000"/>
                </a:solidFill>
                <a:effectLst/>
                <a:latin typeface="Arial" panose="020B0604020202020204" pitchFamily="34" charset="0"/>
              </a:rPr>
              <a:t>Téigh trí na leideanna do smaointeoireacht chriticiúil chun tionchairí agus ábhar a stiúradh:  </a:t>
            </a:r>
            <a:endParaRPr lang="gd-GB"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Tuiscint ar Theaicticí Tionchairí</a:t>
            </a:r>
            <a:r>
              <a:rPr lang="gd-GB" sz="1800" b="0" i="0" dirty="0">
                <a:solidFill>
                  <a:srgbClr val="000000"/>
                </a:solidFill>
                <a:effectLst/>
                <a:latin typeface="Arial" panose="020B0604020202020204" pitchFamily="34" charset="0"/>
              </a:rPr>
              <a:t>: Úsáideann tionchairí scéalaíocht, slite maireachtála snasta, agus suíomh táirgí chun rannpháirtíocht a thiomáint. Fiafraigh conas a d’fhéadfadh a n-ábhar tionchar a imirt ar do roghanna.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Tabhair faoi deara céard atá Fíor:</a:t>
            </a:r>
            <a:r>
              <a:rPr lang="gd-GB" sz="1800" b="0" i="0" dirty="0">
                <a:solidFill>
                  <a:srgbClr val="000000"/>
                </a:solidFill>
                <a:effectLst/>
                <a:latin typeface="Arial" panose="020B0604020202020204" pitchFamily="34" charset="0"/>
              </a:rPr>
              <a:t> Cuimhnigh, taispeánann tionchairí na buaicphointí, ní an scéal mar atá i ndáiríre. Ná cuir do shaol i gcomparáid lena bhfothaí coimeádta.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Seiceáil Ábhar Urraithe: </a:t>
            </a:r>
            <a:r>
              <a:rPr lang="gd-GB" sz="1800" b="0" i="0" dirty="0">
                <a:solidFill>
                  <a:srgbClr val="000000"/>
                </a:solidFill>
                <a:effectLst/>
                <a:latin typeface="Arial" panose="020B0604020202020204" pitchFamily="34" charset="0"/>
              </a:rPr>
              <a:t>Cuardaigh clibeanna #ad, #gifted, fógraíocht íoctha, etc. Déan taighde ar tháirgí nó comhairle sula leanann tú moltaí le fáil amach an ailíníonn siad le do riachtanais agus do luachanna.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Bí aireach ar Mhífhaisnéis</a:t>
            </a:r>
            <a:r>
              <a:rPr lang="gd-GB" sz="1800" b="0" i="0" dirty="0">
                <a:solidFill>
                  <a:srgbClr val="000000"/>
                </a:solidFill>
                <a:effectLst/>
                <a:latin typeface="Arial" panose="020B0604020202020204" pitchFamily="34" charset="0"/>
              </a:rPr>
              <a:t>: Bí aireach ar thionchairí a thugann comhairle leighis, airgeadais, nó sláinte gan cháilíochtaí. Fíoraigh foinsí iontaofa.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Léirigh d’Fhotha</a:t>
            </a:r>
            <a:r>
              <a:rPr lang="gd-GB" sz="1800" b="0" i="0" dirty="0">
                <a:solidFill>
                  <a:srgbClr val="000000"/>
                </a:solidFill>
                <a:effectLst/>
                <a:latin typeface="Arial" panose="020B0604020202020204" pitchFamily="34" charset="0"/>
              </a:rPr>
              <a:t>: Lean cuntais a thugann inspioráid agus oideachas duit. Dílean iad sin a chuireann brú ort nó a thugann mothú duit nach bhfuil tú sách maith. Faigh cothromaíocht idir tionchairí le saineolaithe inchreidte agus dearcthaí éagsúla.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11</a:t>
            </a:fld>
            <a:endParaRPr lang="en-US"/>
          </a:p>
        </p:txBody>
      </p:sp>
    </p:spTree>
    <p:extLst>
      <p:ext uri="{BB962C8B-B14F-4D97-AF65-F5344CB8AC3E}">
        <p14:creationId xmlns:p14="http://schemas.microsoft.com/office/powerpoint/2010/main" val="2157131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1" i="0" dirty="0">
                <a:solidFill>
                  <a:srgbClr val="000000"/>
                </a:solidFill>
                <a:effectLst/>
                <a:latin typeface="Arial" panose="020B0604020202020204" pitchFamily="34" charset="0"/>
              </a:rPr>
              <a:t>Nótaí: </a:t>
            </a:r>
            <a:r>
              <a:rPr lang="gd-GB" sz="1800" b="0" i="0" dirty="0">
                <a:solidFill>
                  <a:srgbClr val="000000"/>
                </a:solidFill>
                <a:effectLst/>
                <a:latin typeface="Arial" panose="020B0604020202020204" pitchFamily="34" charset="0"/>
              </a:rPr>
              <a:t>Iarr ar na scoláirí machnamh a dhéanamh ar phostáil meán sóisialta le déanaí. Smaoinigh faoi phostáil le déanaí a rinne agus a roinn tú. Déan anailís ar an ábhar leis na ceisteanna a leanas:  </a:t>
            </a:r>
            <a:r>
              <a:rPr lang="gd-GB" sz="1800" b="1" i="0" dirty="0">
                <a:solidFill>
                  <a:srgbClr val="000000"/>
                </a:solidFill>
                <a:effectLst/>
                <a:latin typeface="Arial" panose="020B0604020202020204" pitchFamily="34" charset="0"/>
              </a:rPr>
              <a:t>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Cén fáth ar roinn mé é seo?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 a d’fhéadfadh é a fheiceáil?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An bhféadfá é a mhíthuiscint nó a mhí-úsáid?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0" i="0" dirty="0">
                <a:solidFill>
                  <a:srgbClr val="000001"/>
                </a:solidFill>
                <a:effectLst/>
                <a:latin typeface="Arial" panose="020B0604020202020204" pitchFamily="34" charset="0"/>
              </a:rPr>
              <a:t>Cén chaoi a gceapann tú go n-imríonn do phostálacha agus na rudaí a roinneann tú tionchar ar do chairde?   </a:t>
            </a:r>
            <a:endParaRPr lang="gd-GB" sz="1800" b="0" i="0" dirty="0">
              <a:solidFill>
                <a:srgbClr val="000000"/>
              </a:solidFill>
              <a:effectLst/>
              <a:latin typeface="Arial" panose="020B0604020202020204" pitchFamily="34" charset="0"/>
            </a:endParaRP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just" rtl="0" fontAlgn="base"/>
            <a:r>
              <a:rPr lang="gd-GB" sz="1800" b="1" i="0" dirty="0">
                <a:solidFill>
                  <a:srgbClr val="000000"/>
                </a:solidFill>
                <a:effectLst/>
                <a:latin typeface="Arial" panose="020B0604020202020204" pitchFamily="34" charset="0"/>
              </a:rPr>
              <a:t>Machnamh</a:t>
            </a:r>
            <a:r>
              <a:rPr lang="gd-GB" sz="1800" b="0" i="0" dirty="0">
                <a:solidFill>
                  <a:srgbClr val="000000"/>
                </a:solidFill>
                <a:effectLst/>
                <a:latin typeface="Arial" panose="020B0604020202020204" pitchFamily="34" charset="0"/>
              </a:rPr>
              <a:t>: Nuair a phostálann tú rud éigin ar líne, an smaoiníonn tú faoi cé a fheicfidh é agus conas a bheidh tionchar aige orthu?   </a:t>
            </a:r>
            <a:endParaRPr lang="gd-GB"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just" rtl="0" fontAlgn="base"/>
            <a:r>
              <a:rPr lang="gd-GB" sz="1800" b="1" i="0" dirty="0">
                <a:solidFill>
                  <a:srgbClr val="000000"/>
                </a:solidFill>
                <a:effectLst/>
                <a:latin typeface="Arial" panose="020B0604020202020204" pitchFamily="34" charset="0"/>
              </a:rPr>
              <a:t>Cuimhnigh:</a:t>
            </a:r>
            <a:r>
              <a:rPr lang="gd-GB" sz="1800" b="0" i="0" dirty="0">
                <a:solidFill>
                  <a:srgbClr val="000000"/>
                </a:solidFill>
                <a:effectLst/>
                <a:latin typeface="Arial" panose="020B0604020202020204" pitchFamily="34" charset="0"/>
              </a:rPr>
              <a:t> Tá sé de chumhacht agat an domhan ar líne a athrú! Smaoinigh go criticiúil faoin gcaoi a n-imrítear tionchar ort ar líne, agus seiceáil i gcónaí creidiúnacht na faisnéise sula roinneann tú é.</a:t>
            </a:r>
            <a:r>
              <a:rPr lang="gd-GB" sz="1800" b="0" i="0" dirty="0">
                <a:solidFill>
                  <a:srgbClr val="000000"/>
                </a:solidFill>
                <a:effectLst/>
                <a:latin typeface="Times New Roman" panose="02020603050405020304" pitchFamily="18" charset="0"/>
              </a:rPr>
              <a:t>  </a:t>
            </a:r>
            <a:endParaRPr lang="gd-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12</a:t>
            </a:fld>
            <a:endParaRPr lang="en-US"/>
          </a:p>
        </p:txBody>
      </p:sp>
    </p:spTree>
    <p:extLst>
      <p:ext uri="{BB962C8B-B14F-4D97-AF65-F5344CB8AC3E}">
        <p14:creationId xmlns:p14="http://schemas.microsoft.com/office/powerpoint/2010/main" val="394363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1" i="1" dirty="0">
                <a:solidFill>
                  <a:srgbClr val="000000"/>
                </a:solidFill>
                <a:effectLst/>
                <a:latin typeface="Arial" panose="020B0604020202020204" pitchFamily="34" charset="0"/>
              </a:rPr>
              <a:t>Tabhair faoi deara: </a:t>
            </a:r>
            <a:r>
              <a:rPr lang="gd-GB" sz="1800" b="0" i="0" dirty="0">
                <a:solidFill>
                  <a:srgbClr val="000000"/>
                </a:solidFill>
                <a:effectLst/>
                <a:latin typeface="Arial" panose="020B0604020202020204" pitchFamily="34" charset="0"/>
              </a:rPr>
              <a:t>Mínigh do scoláirí gur sraith cód atá in algartaim a thugann treoracha céim ar chéim le hinsint do ríomhaire céard a dhéanfaidh siad. </a:t>
            </a:r>
            <a:r>
              <a:rPr lang="gd-GB" sz="1800" b="1" i="0" dirty="0">
                <a:solidFill>
                  <a:srgbClr val="000000"/>
                </a:solidFill>
                <a:effectLst/>
                <a:latin typeface="Arial" panose="020B0604020202020204" pitchFamily="34" charset="0"/>
              </a:rPr>
              <a:t>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Mar shampla:  </a:t>
            </a:r>
            <a:endParaRPr lang="gd-GB"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Nuair a chuireann tú téarma isteach in Google, cinneann algartam cé na suíomhanna gréasáin a thaispeánfar duit ar dtús.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Nuair a scrollaíonn tú ar TikTok nó Instagram, piocann algartam cé na postálacha nó físeáin  </a:t>
            </a:r>
          </a:p>
          <a:p>
            <a:pPr algn="just" rtl="0" fontAlgn="base"/>
            <a:r>
              <a:rPr lang="gd-GB" sz="1800" b="0" i="0" dirty="0">
                <a:solidFill>
                  <a:srgbClr val="000000"/>
                </a:solidFill>
                <a:effectLst/>
                <a:latin typeface="Arial" panose="020B0604020202020204" pitchFamily="34" charset="0"/>
              </a:rPr>
              <a:t>a fheicfidh tú bunaithe ar céard a cheapann sé gur maith leat.  </a:t>
            </a:r>
            <a:endParaRPr lang="gd-GB"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Fiafraigh de na scoláirí an féidir leo smaoineamh ar aon samplaí eile?  </a:t>
            </a:r>
            <a:endParaRPr lang="gd-GB"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just" rtl="0" fontAlgn="base"/>
            <a:r>
              <a:rPr lang="gd-GB" sz="1800" b="1" i="0" dirty="0">
                <a:solidFill>
                  <a:srgbClr val="000000"/>
                </a:solidFill>
                <a:effectLst/>
                <a:latin typeface="Arial" panose="020B0604020202020204" pitchFamily="34" charset="0"/>
              </a:rPr>
              <a:t>Tábhachtach</a:t>
            </a:r>
            <a:r>
              <a:rPr lang="gd-GB" sz="1800" b="0" i="0" dirty="0">
                <a:solidFill>
                  <a:srgbClr val="000000"/>
                </a:solidFill>
                <a:effectLst/>
                <a:latin typeface="Arial" panose="020B0604020202020204" pitchFamily="34" charset="0"/>
              </a:rPr>
              <a:t>: Is féidir le halgartaim ról mór a bheith acu san ábhar a fheiceann tú ar líne, go háirithe ó thionchairí agus cruthaitheoirí.  </a:t>
            </a:r>
            <a:endParaRPr lang="gd-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13</a:t>
            </a:fld>
            <a:endParaRPr lang="en-US"/>
          </a:p>
        </p:txBody>
      </p:sp>
    </p:spTree>
    <p:extLst>
      <p:ext uri="{BB962C8B-B14F-4D97-AF65-F5344CB8AC3E}">
        <p14:creationId xmlns:p14="http://schemas.microsoft.com/office/powerpoint/2010/main" val="623819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1" i="1" dirty="0">
                <a:solidFill>
                  <a:srgbClr val="000000"/>
                </a:solidFill>
                <a:effectLst/>
                <a:latin typeface="Arial" panose="020B0604020202020204" pitchFamily="34" charset="0"/>
              </a:rPr>
              <a:t>Tabhair faoi deara: </a:t>
            </a:r>
            <a:r>
              <a:rPr lang="gd-GB" sz="1800" b="0" i="0" dirty="0">
                <a:solidFill>
                  <a:srgbClr val="000000"/>
                </a:solidFill>
                <a:effectLst/>
                <a:latin typeface="Arial" panose="020B0604020202020204" pitchFamily="34" charset="0"/>
              </a:rPr>
              <a:t>Mínigh do scoláirí:</a:t>
            </a:r>
            <a:r>
              <a:rPr lang="gd-GB" sz="1800" b="1" i="0" dirty="0">
                <a:solidFill>
                  <a:srgbClr val="000000"/>
                </a:solidFill>
                <a:effectLst/>
                <a:latin typeface="Arial" panose="020B0604020202020204" pitchFamily="34" charset="0"/>
              </a:rPr>
              <a:t>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Arial" panose="020B0604020202020204" pitchFamily="34" charset="0"/>
            </a:endParaRPr>
          </a:p>
          <a:p>
            <a:pPr algn="l" rtl="0" fontAlgn="base"/>
            <a:r>
              <a:rPr lang="gd-GB" sz="1800" b="1" i="0" dirty="0">
                <a:solidFill>
                  <a:srgbClr val="000001"/>
                </a:solidFill>
                <a:effectLst/>
                <a:latin typeface="Arial" panose="020B0604020202020204" pitchFamily="34" charset="0"/>
              </a:rPr>
              <a:t>Conas a oibríonn algartaim ar na meáin shóisialta?</a:t>
            </a:r>
            <a:r>
              <a:rPr lang="gd-GB" sz="1800" b="1" i="0" dirty="0">
                <a:solidFill>
                  <a:srgbClr val="000000"/>
                </a:solidFill>
                <a:effectLst/>
                <a:latin typeface="Arial" panose="020B0604020202020204" pitchFamily="34" charset="0"/>
              </a:rPr>
              <a:t>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1" i="0" dirty="0">
                <a:solidFill>
                  <a:srgbClr val="000001"/>
                </a:solidFill>
                <a:effectLst/>
                <a:latin typeface="Arial" panose="020B0604020202020204" pitchFamily="34" charset="0"/>
              </a:rPr>
              <a:t>Déan Tosaíocht d’Ábhar:</a:t>
            </a:r>
            <a:r>
              <a:rPr lang="gd-GB" sz="1800" b="0" i="0" dirty="0">
                <a:solidFill>
                  <a:srgbClr val="000001"/>
                </a:solidFill>
                <a:effectLst/>
                <a:latin typeface="Arial" panose="020B0604020202020204" pitchFamily="34" charset="0"/>
              </a:rPr>
              <a:t> Taispeánann siad postálacha nó físeáin duit ó na daoine is mó a dtéann tú i ngleic leo, nó ábhar cosúil le rudaí ar thug tú ‘is maith liom’ dóibh, a roinn tú, nó ar fhág tú trácht orthu cheana.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1" i="0" dirty="0">
                <a:solidFill>
                  <a:srgbClr val="000001"/>
                </a:solidFill>
                <a:effectLst/>
                <a:latin typeface="Arial" panose="020B0604020202020204" pitchFamily="34" charset="0"/>
              </a:rPr>
              <a:t>Ábhar Molta</a:t>
            </a:r>
            <a:r>
              <a:rPr lang="gd-GB" sz="1800" b="0" i="0" dirty="0">
                <a:solidFill>
                  <a:srgbClr val="000001"/>
                </a:solidFill>
                <a:effectLst/>
                <a:latin typeface="Arial" panose="020B0604020202020204" pitchFamily="34" charset="0"/>
              </a:rPr>
              <a:t>: Molann siad freisin cuntais, físeáin, agus topaicí nua bunaithe ar do ghníomhaíocht roimhe sin.  </a:t>
            </a:r>
            <a:endParaRPr lang="gd-GB" sz="1800" b="0" i="0" dirty="0">
              <a:solidFill>
                <a:srgbClr val="000000"/>
              </a:solidFill>
              <a:effectLst/>
              <a:latin typeface="Arial" panose="020B0604020202020204" pitchFamily="34" charset="0"/>
            </a:endParaRPr>
          </a:p>
          <a:p>
            <a:pPr algn="l" rtl="0" fontAlgn="base"/>
            <a:r>
              <a:rPr lang="gd-GB" sz="1800" b="1" i="0" dirty="0">
                <a:solidFill>
                  <a:srgbClr val="000001"/>
                </a:solidFill>
                <a:effectLst/>
                <a:latin typeface="Arial" panose="020B0604020202020204" pitchFamily="34" charset="0"/>
              </a:rPr>
              <a:t>Cén chaoi a bhfuil a fhios ag algartaim céard is maith leat?</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1" i="0" dirty="0">
                <a:solidFill>
                  <a:srgbClr val="000001"/>
                </a:solidFill>
                <a:effectLst/>
                <a:latin typeface="Arial" panose="020B0604020202020204" pitchFamily="34" charset="0"/>
              </a:rPr>
              <a:t>Rannpháirtíocht le hÁbhar:</a:t>
            </a:r>
            <a:r>
              <a:rPr lang="gd-GB" sz="1800" b="0" i="0" dirty="0">
                <a:solidFill>
                  <a:srgbClr val="000001"/>
                </a:solidFill>
                <a:effectLst/>
                <a:latin typeface="Arial" panose="020B0604020202020204" pitchFamily="34" charset="0"/>
              </a:rPr>
              <a:t> ‘Is maith liom’ tráchtanna, agus roinnt, an t-am a chaitheann tú ar fhíseáin, stair chuardaigh agus cliceanna.  </a:t>
            </a:r>
            <a:endParaRPr lang="gd-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800" b="1" i="0" dirty="0">
                <a:solidFill>
                  <a:srgbClr val="000001"/>
                </a:solidFill>
                <a:effectLst/>
                <a:latin typeface="Arial" panose="020B0604020202020204" pitchFamily="34" charset="0"/>
              </a:rPr>
              <a:t>Patrúin:</a:t>
            </a:r>
            <a:r>
              <a:rPr lang="gd-GB" sz="1800" b="0" i="0" dirty="0">
                <a:solidFill>
                  <a:srgbClr val="000001"/>
                </a:solidFill>
                <a:effectLst/>
                <a:latin typeface="Arial" panose="020B0604020202020204" pitchFamily="34" charset="0"/>
              </a:rPr>
              <a:t> E.g., cé chomh minic is a bhíonn tú ar an aip, cén t-am den lá, agus na cineálacha ábhair a dtagann tú ar ais chuige.  </a:t>
            </a:r>
            <a:endParaRPr lang="gd-GB" sz="1800" b="0" i="0" dirty="0">
              <a:solidFill>
                <a:srgbClr val="000000"/>
              </a:solidFill>
              <a:effectLst/>
              <a:latin typeface="Arial" panose="020B0604020202020204" pitchFamily="34" charset="0"/>
            </a:endParaRPr>
          </a:p>
          <a:p>
            <a:endParaRPr lang="en-IE" b="1" i="1"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D4A9D64-58EE-DE41-820F-D027B899A5D2}" type="slidenum">
              <a:rPr lang="en-US" smtClean="0"/>
              <a:t>14</a:t>
            </a:fld>
            <a:endParaRPr lang="en-US"/>
          </a:p>
        </p:txBody>
      </p:sp>
    </p:spTree>
    <p:extLst>
      <p:ext uri="{BB962C8B-B14F-4D97-AF65-F5344CB8AC3E}">
        <p14:creationId xmlns:p14="http://schemas.microsoft.com/office/powerpoint/2010/main" val="82252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200" b="0" i="0" dirty="0">
                <a:solidFill>
                  <a:srgbClr val="000000"/>
                </a:solidFill>
                <a:effectLst/>
                <a:latin typeface="Arial" panose="020B0604020202020204" pitchFamily="34" charset="0"/>
              </a:rPr>
              <a:t>Tabhair faoi deara: Iarr ar na daltaí tobsmaointeoireacht a dhéanamh ar cad iad na buntáistí agus na dúshláin a bhaineann le halgartaim?  </a:t>
            </a:r>
            <a:endParaRPr lang="gd-GB" sz="1800" b="0" i="0" dirty="0">
              <a:solidFill>
                <a:srgbClr val="000000"/>
              </a:solidFill>
              <a:effectLst/>
              <a:latin typeface="Segoe UI" panose="020B0502040204020203" pitchFamily="34" charset="0"/>
            </a:endParaRPr>
          </a:p>
          <a:p>
            <a:pPr algn="l" rtl="0" fontAlgn="base"/>
            <a:r>
              <a:rPr lang="gd-GB" sz="1200" b="0" i="0" dirty="0">
                <a:solidFill>
                  <a:srgbClr val="000000"/>
                </a:solidFill>
                <a:effectLst/>
                <a:latin typeface="Arial" panose="020B0604020202020204" pitchFamily="34" charset="0"/>
              </a:rPr>
              <a:t>  </a:t>
            </a:r>
            <a:endParaRPr lang="gd-GB" sz="1800" b="0" i="0" dirty="0">
              <a:solidFill>
                <a:srgbClr val="000000"/>
              </a:solidFill>
              <a:effectLst/>
              <a:latin typeface="Segoe UI" panose="020B0502040204020203" pitchFamily="34" charset="0"/>
            </a:endParaRPr>
          </a:p>
          <a:p>
            <a:pPr algn="just" rtl="0" fontAlgn="base"/>
            <a:r>
              <a:rPr lang="gd-GB" sz="1200" b="0" i="0" dirty="0">
                <a:solidFill>
                  <a:srgbClr val="000000"/>
                </a:solidFill>
                <a:effectLst/>
                <a:latin typeface="Arial" panose="020B0604020202020204" pitchFamily="34" charset="0"/>
              </a:rPr>
              <a:t>Cuir freagraí na ndaltaí i dtoll a chéile ar an gclár.  </a:t>
            </a:r>
            <a:endParaRPr lang="gd-GB" sz="1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15</a:t>
            </a:fld>
            <a:endParaRPr lang="en-US"/>
          </a:p>
        </p:txBody>
      </p:sp>
    </p:spTree>
    <p:extLst>
      <p:ext uri="{BB962C8B-B14F-4D97-AF65-F5344CB8AC3E}">
        <p14:creationId xmlns:p14="http://schemas.microsoft.com/office/powerpoint/2010/main" val="2055246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200" b="0" i="0" dirty="0">
                <a:solidFill>
                  <a:srgbClr val="000000"/>
                </a:solidFill>
                <a:effectLst/>
                <a:latin typeface="Arial" panose="020B0604020202020204" pitchFamily="34" charset="0"/>
              </a:rPr>
              <a:t>Tabhair faoi deara: Téigh trí bhuntáistí agus dúshláin na n-algartam le daltaí: Buntáistí:  </a:t>
            </a:r>
            <a:endParaRPr lang="gd-GB" sz="1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200" b="0" i="0" dirty="0">
                <a:solidFill>
                  <a:srgbClr val="000000"/>
                </a:solidFill>
                <a:effectLst/>
                <a:latin typeface="Arial" panose="020B0604020202020204" pitchFamily="34" charset="0"/>
              </a:rPr>
              <a:t>Faigh Amach cad is maith leat: Is féidir leo cabhrú leat rudaí a bhfuil suim agat iontu a aimsiú níos tapúla.  </a:t>
            </a:r>
          </a:p>
          <a:p>
            <a:pPr algn="just" rtl="0" fontAlgn="base">
              <a:buFont typeface="Arial" panose="020B0604020202020204" pitchFamily="34" charset="0"/>
              <a:buChar char="•"/>
            </a:pPr>
            <a:r>
              <a:rPr lang="gd-GB" sz="1200" b="0" i="0" dirty="0">
                <a:solidFill>
                  <a:srgbClr val="000000"/>
                </a:solidFill>
                <a:effectLst/>
                <a:latin typeface="Arial" panose="020B0604020202020204" pitchFamily="34" charset="0"/>
              </a:rPr>
              <a:t>Aimsigh Spéiseanna Nua: Féadfaidh siad caitheamh aimsire, ceol nó smaointe nua a thaitneodh leat a mholadh.  </a:t>
            </a:r>
          </a:p>
          <a:p>
            <a:pPr algn="just" rtl="0" fontAlgn="base">
              <a:buFont typeface="Arial" panose="020B0604020202020204" pitchFamily="34" charset="0"/>
              <a:buChar char="•"/>
            </a:pPr>
            <a:r>
              <a:rPr lang="gd-GB" sz="1200" b="0" i="0" dirty="0">
                <a:solidFill>
                  <a:srgbClr val="000000"/>
                </a:solidFill>
                <a:effectLst/>
                <a:latin typeface="Arial" panose="020B0604020202020204" pitchFamily="34" charset="0"/>
              </a:rPr>
              <a:t>Feic Foinsí Iontaofa: Treisigh postálacha ó chuntais a bhfuil muinín agat astu má leanann tú iad.  </a:t>
            </a:r>
          </a:p>
          <a:p>
            <a:pPr algn="l" rtl="0" fontAlgn="base"/>
            <a:r>
              <a:rPr lang="gd-GB" sz="1200" b="0" i="0" dirty="0">
                <a:solidFill>
                  <a:srgbClr val="000000"/>
                </a:solidFill>
                <a:effectLst/>
                <a:latin typeface="Arial" panose="020B0604020202020204" pitchFamily="34" charset="0"/>
              </a:rPr>
              <a:t>Dúshláin:  </a:t>
            </a:r>
            <a:endParaRPr lang="gd-GB" sz="1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200" b="0" i="0" dirty="0">
                <a:solidFill>
                  <a:srgbClr val="000000"/>
                </a:solidFill>
                <a:effectLst/>
                <a:latin typeface="Arial" panose="020B0604020202020204" pitchFamily="34" charset="0"/>
              </a:rPr>
              <a:t>Méadaigh Faisnéis Bhréagach: Léiríonn algartaim ábhar a fhaigheann go leor ‘is maith liom’ agus amhairc fiú mura bhfuil sé fíor nó beacht.  </a:t>
            </a:r>
          </a:p>
          <a:p>
            <a:pPr algn="just" rtl="0" fontAlgn="base">
              <a:buFont typeface="Arial" panose="020B0604020202020204" pitchFamily="34" charset="0"/>
              <a:buChar char="•"/>
            </a:pPr>
            <a:r>
              <a:rPr lang="gd-GB" sz="1200" b="0" i="0" dirty="0">
                <a:solidFill>
                  <a:srgbClr val="000000"/>
                </a:solidFill>
                <a:effectLst/>
                <a:latin typeface="Arial" panose="020B0604020202020204" pitchFamily="34" charset="0"/>
              </a:rPr>
              <a:t>Cruthaigh Bolgáin Scagaire: Is iondúil go dtaispeánann algartaim níos mó den chineál céanna ábhair rud a chiallaíonn gur féidir leat cailleadh amach ar thuairimí nó dearcthaí eile.  </a:t>
            </a:r>
          </a:p>
          <a:p>
            <a:pPr algn="just" rtl="0" fontAlgn="base">
              <a:buFont typeface="Arial" panose="020B0604020202020204" pitchFamily="34" charset="0"/>
              <a:buChar char="•"/>
            </a:pPr>
            <a:r>
              <a:rPr lang="gd-GB" sz="1200" b="0" i="0" dirty="0">
                <a:solidFill>
                  <a:srgbClr val="000000"/>
                </a:solidFill>
                <a:effectLst/>
                <a:latin typeface="Arial" panose="020B0604020202020204" pitchFamily="34" charset="0"/>
              </a:rPr>
              <a:t>Trap Ama: Deartar algartaim chun muid a choinneáil ar ardáin níos faide trí chleasa a úsáid cosúil le huathsheinm agus níos mó ábhair a thaitneodh leat a thaispeáint.  </a:t>
            </a:r>
          </a:p>
          <a:p>
            <a:pPr algn="just" rtl="0" fontAlgn="base">
              <a:buFont typeface="Arial" panose="020B0604020202020204" pitchFamily="34" charset="0"/>
              <a:buChar char="•"/>
            </a:pPr>
            <a:r>
              <a:rPr lang="gd-GB" sz="1200" b="0" i="0" dirty="0">
                <a:solidFill>
                  <a:srgbClr val="000000"/>
                </a:solidFill>
                <a:effectLst/>
                <a:latin typeface="Arial" panose="020B0604020202020204" pitchFamily="34" charset="0"/>
              </a:rPr>
              <a:t>Faisnéis Phearsanta: Tógann na halgartaim pictiúr díot bunaithe ar do ghníomhaíocht ar líne (na rudaí is maith leat, a chuardaíonn tú, a chliceálann tú orthu agus a roinneann tú).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16</a:t>
            </a:fld>
            <a:endParaRPr lang="en-US"/>
          </a:p>
        </p:txBody>
      </p:sp>
    </p:spTree>
    <p:extLst>
      <p:ext uri="{BB962C8B-B14F-4D97-AF65-F5344CB8AC3E}">
        <p14:creationId xmlns:p14="http://schemas.microsoft.com/office/powerpoint/2010/main" val="2499837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200" b="0" i="0" dirty="0">
                <a:solidFill>
                  <a:srgbClr val="000000"/>
                </a:solidFill>
                <a:effectLst/>
                <a:latin typeface="Arial" panose="020B0604020202020204" pitchFamily="34" charset="0"/>
              </a:rPr>
              <a:t>Tabhair faoi deara: Ansin, téigh trí na leideanna agus na rudaí a foghlaimíodh ó cheacht an lae inniu maidir leis an gcaoi is féidir le daltaí an méid is mó a bhaint as an ábhar a fhiosraíonn siad ar líne:  </a:t>
            </a:r>
            <a:endParaRPr lang="gd-GB" sz="1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Tuiscint ar Thionchairí: Cuireann roinnt tionchairí táirgí chun cinn mar go n-íoctar iad. Coinnigh súil amach do #ad nó #gifted chun na postálacha seo a phiocadh amach.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Ceistigh Ábhar agus Smaoinigh sula Roinneann tú: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Cé a phostáil é seo?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Cén fáth? (An fógra, jóc, nó fíorscéal atá ann?) </a:t>
            </a:r>
            <a:r>
              <a:rPr lang="gd-GB" sz="1200" b="0" i="0" dirty="0">
                <a:solidFill>
                  <a:srgbClr val="000001"/>
                </a:solidFill>
                <a:effectLst/>
                <a:latin typeface="Courier New" panose="02070309020205020404" pitchFamily="49" charset="0"/>
              </a:rPr>
              <a:t>o</a:t>
            </a:r>
            <a:r>
              <a:rPr lang="gd-GB" sz="1200" b="0" i="0" dirty="0">
                <a:solidFill>
                  <a:srgbClr val="000001"/>
                </a:solidFill>
                <a:effectLst/>
                <a:latin typeface="Arial" panose="020B0604020202020204" pitchFamily="34" charset="0"/>
              </a:rPr>
              <a:t> An bhfuil sé fíor?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Bí aireach ar cheannlínte drámata nó naisc aisteacha.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Lean go Stuama: Roghnaigh cuntais a chuireann giúmar dearfach agus inspioráideach ort. Dílean cuntais a chuireann isteach ort nó a chuireann brú ort.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Ná cuir thú féin i gComparáid: Cuimhnigh, tá formhór grianghraf agus físeán curtha in eagar nó ní thaispeántar ach na móimintí is fearr iontu.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Coimeád Smacht ort féin: Coinnigh faisnéis phearsanta príobháideach, fiosraigh spéiseanna nua, socraigh teorainneacha ama, agus bí cineálta ar líne.  </a:t>
            </a:r>
            <a:endParaRPr lang="gd-GB" sz="1200" b="0" i="0" dirty="0">
              <a:solidFill>
                <a:srgbClr val="000000"/>
              </a:solidFill>
              <a:effectLst/>
              <a:latin typeface="Arial" panose="020B0604020202020204" pitchFamily="34" charset="0"/>
            </a:endParaRPr>
          </a:p>
          <a:p>
            <a:pPr algn="l" rtl="0" fontAlgn="base"/>
            <a:r>
              <a:rPr lang="gd-GB" sz="1200" b="0" i="0" dirty="0">
                <a:solidFill>
                  <a:srgbClr val="000000"/>
                </a:solidFill>
                <a:effectLst/>
                <a:latin typeface="Arial" panose="020B0604020202020204" pitchFamily="34" charset="0"/>
              </a:rPr>
              <a:t>  </a:t>
            </a:r>
            <a:endParaRPr lang="gd-GB" sz="1800" b="0" i="0" dirty="0">
              <a:solidFill>
                <a:srgbClr val="000000"/>
              </a:solidFill>
              <a:effectLst/>
              <a:latin typeface="Segoe UI"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17</a:t>
            </a:fld>
            <a:endParaRPr lang="en-US"/>
          </a:p>
        </p:txBody>
      </p:sp>
    </p:spTree>
    <p:extLst>
      <p:ext uri="{BB962C8B-B14F-4D97-AF65-F5344CB8AC3E}">
        <p14:creationId xmlns:p14="http://schemas.microsoft.com/office/powerpoint/2010/main" val="300020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1" i="1" dirty="0">
                <a:solidFill>
                  <a:srgbClr val="000000"/>
                </a:solidFill>
                <a:effectLst/>
                <a:latin typeface="Arial" panose="020B0604020202020204" pitchFamily="34" charset="0"/>
              </a:rPr>
              <a:t>Tabhair faoi deara: </a:t>
            </a:r>
            <a:r>
              <a:rPr lang="gd-GB" sz="1800" b="0" i="0" dirty="0">
                <a:solidFill>
                  <a:srgbClr val="000000"/>
                </a:solidFill>
                <a:effectLst/>
                <a:latin typeface="Arial" panose="020B0604020202020204" pitchFamily="34" charset="0"/>
              </a:rPr>
              <a:t>Iarr ar na scoláirí machnamh a dhéanamh ar céard a d’fhoghlaim siad sa cheacht inniu ag úsáid an leid machnaimh seo a leanas:</a:t>
            </a:r>
            <a:r>
              <a:rPr lang="gd-GB" sz="1800" b="1" i="1" dirty="0">
                <a:solidFill>
                  <a:srgbClr val="000000"/>
                </a:solidFill>
                <a:effectLst/>
                <a:latin typeface="Arial" panose="020B0604020202020204" pitchFamily="34" charset="0"/>
              </a:rPr>
              <a:t>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Segoe UI Symbol" panose="020B0502040204020203" pitchFamily="34" charset="0"/>
              </a:rPr>
              <a:t>•</a:t>
            </a:r>
            <a:r>
              <a:rPr lang="gd-GB" sz="1800" b="0" i="0" dirty="0">
                <a:solidFill>
                  <a:srgbClr val="000000"/>
                </a:solidFill>
                <a:effectLst/>
                <a:latin typeface="Arial" panose="020B0604020202020204" pitchFamily="34" charset="0"/>
              </a:rPr>
              <a:t> </a:t>
            </a:r>
            <a:r>
              <a:rPr lang="gd-GB" sz="1800" b="0" i="0" dirty="0">
                <a:solidFill>
                  <a:srgbClr val="000001"/>
                </a:solidFill>
                <a:effectLst/>
                <a:latin typeface="Arial" panose="020B0604020202020204" pitchFamily="34" charset="0"/>
              </a:rPr>
              <a:t>Liostaigh 3 phríomhrud a d’fhoghlaim tú a úsáidfidh tú chun algartaim agus tionchairí i do shaol ar líne a stiúradh.</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18</a:t>
            </a:fld>
            <a:endParaRPr lang="en-US"/>
          </a:p>
        </p:txBody>
      </p:sp>
    </p:spTree>
    <p:extLst>
      <p:ext uri="{BB962C8B-B14F-4D97-AF65-F5344CB8AC3E}">
        <p14:creationId xmlns:p14="http://schemas.microsoft.com/office/powerpoint/2010/main" val="2744486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200" b="0" i="0" dirty="0">
                <a:solidFill>
                  <a:srgbClr val="000000"/>
                </a:solidFill>
                <a:effectLst/>
                <a:latin typeface="Arial" panose="020B0604020202020204" pitchFamily="34" charset="0"/>
              </a:rPr>
              <a:t>Tabhair faoi deara: Déan achoimre le daltaí faoin méid a phléigh siad agus a d’fhoghlaim siad i rith chaint an lae inniu. Ar Lá na Sábháilteachta Idirlín d’fhoghlaim tú faoi na rudaí seo a leanas:  </a:t>
            </a:r>
            <a:endParaRPr lang="gd-GB" sz="1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An ról agus an tionchar a bhíonn ag tionchairí na meán sóisialta.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An chaoi a chuireann algartaim cruth ar ár n-eispéireas ar líne.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Leideanna/straitéisí chun d’eispéireas ar líne a bhainistiú agus do bhealach a dhéanamh trí na tionchair a dtiocfaidh tú trasna orthu ar líne.</a:t>
            </a:r>
            <a:endParaRPr lang="gd-GB" sz="1200"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19</a:t>
            </a:fld>
            <a:endParaRPr lang="en-US"/>
          </a:p>
        </p:txBody>
      </p:sp>
    </p:spTree>
    <p:extLst>
      <p:ext uri="{BB962C8B-B14F-4D97-AF65-F5344CB8AC3E}">
        <p14:creationId xmlns:p14="http://schemas.microsoft.com/office/powerpoint/2010/main" val="315525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4445" indent="-6350">
              <a:lnSpc>
                <a:spcPct val="112000"/>
              </a:lnSpc>
              <a:spcAft>
                <a:spcPts val="15"/>
              </a:spcAft>
            </a:pPr>
            <a:r>
              <a:rPr lang="en-IE" sz="1800" b="1" kern="100" dirty="0">
                <a:solidFill>
                  <a:srgbClr val="000000"/>
                </a:solidFill>
                <a:effectLst/>
                <a:latin typeface="Arial" panose="020B0604020202020204" pitchFamily="34" charset="0"/>
                <a:ea typeface="Arial" panose="020B0604020202020204" pitchFamily="34" charset="0"/>
              </a:rPr>
              <a:t> </a:t>
            </a:r>
          </a:p>
          <a:p>
            <a:pPr marL="6350" marR="3175" indent="-6350" algn="just">
              <a:lnSpc>
                <a:spcPct val="112000"/>
              </a:lnSpc>
              <a:spcAft>
                <a:spcPts val="210"/>
              </a:spcAft>
            </a:pPr>
            <a:r>
              <a:rPr lang="ga-IE" sz="1800" b="1" i="1"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Tabhair faoi deara: </a:t>
            </a:r>
            <a:r>
              <a:rPr lang="ga-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Is tionscnamh ar fud an AE é Lá na Sábháilteachta Idirlín chun idirlíon níos sábháilte a chur chun cinn don uile úsáideoir, go háirithe an t-aos óg. Is é Webwise, Clár na hÉireann um Fheasacht ar Oideachas Sábháilteachta Idirlín, a chuireann Lá na Sábháilteachta Idirlín chun cinn agus a dhéanann é a chomhordú. Is é téama Lá na Sábháilteachta </a:t>
            </a:r>
            <a:endPar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6350" marR="3175" indent="-6350" algn="just">
              <a:lnSpc>
                <a:spcPct val="112000"/>
              </a:lnSpc>
              <a:spcAft>
                <a:spcPts val="20"/>
              </a:spcAft>
            </a:pPr>
            <a:r>
              <a:rPr lang="ga-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Idirlín “Ag Obair le chéile le haghaidh Idirlíon Níos Fearr”.  </a:t>
            </a:r>
            <a:endPar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6350" indent="-6350" algn="l">
              <a:lnSpc>
                <a:spcPct val="107000"/>
              </a:lnSpc>
              <a:spcAft>
                <a:spcPts val="85"/>
              </a:spcAft>
            </a:pPr>
            <a:r>
              <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p>
          <a:p>
            <a:pPr marL="6350" marR="3175" indent="-6350" algn="just">
              <a:lnSpc>
                <a:spcPct val="112000"/>
              </a:lnSpc>
              <a:spcAft>
                <a:spcPts val="20"/>
              </a:spcAft>
            </a:pPr>
            <a:r>
              <a:rPr lang="ga-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Is é is aidhm leis an lá ná go dtiocfadh daoine óga, tuismitheoirí, múinteoirí, scoileanna, rialtas agus gnólachtaí le chéile chun áit níos sábháilte agus níos fearr do chách a dhéanamh den idirlíon, agus go háirithe do leanaí agus don aos óg.  </a:t>
            </a:r>
            <a:endPar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6350" indent="-6350" algn="l">
              <a:lnSpc>
                <a:spcPct val="107000"/>
              </a:lnSpc>
              <a:spcAft>
                <a:spcPts val="85"/>
              </a:spcAft>
            </a:pPr>
            <a:r>
              <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p>
          <a:p>
            <a:pPr marL="6350" marR="3175" indent="-6350" algn="just">
              <a:lnSpc>
                <a:spcPct val="112000"/>
              </a:lnSpc>
              <a:spcAft>
                <a:spcPts val="20"/>
              </a:spcAft>
            </a:pPr>
            <a:r>
              <a:rPr lang="ga-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Is lá é Lá na Sábháilteachta Idirlín chun úsáid shábháilte agus fhreagrach an idirlín a chur chun cinn, lá chun machnamh a dhéanamh ar na bealaí éagsúla ar fad a n-úsáidimid an t-idirlíon agus na bealaí ar féidir linn áit níos sábháilte agus níos fearr do chách a dhéanamh den idirlíon, agus go háirithe do leanaí agus don aos óg.  </a:t>
            </a:r>
            <a:endPar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6350" indent="-6350" algn="l">
              <a:lnSpc>
                <a:spcPct val="107000"/>
              </a:lnSpc>
              <a:spcAft>
                <a:spcPts val="110"/>
              </a:spcAft>
            </a:pPr>
            <a:r>
              <a:rPr lang="en-IE" sz="1800" b="1" kern="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2</a:t>
            </a:fld>
            <a:endParaRPr lang="en-US"/>
          </a:p>
        </p:txBody>
      </p:sp>
    </p:spTree>
    <p:extLst>
      <p:ext uri="{BB962C8B-B14F-4D97-AF65-F5344CB8AC3E}">
        <p14:creationId xmlns:p14="http://schemas.microsoft.com/office/powerpoint/2010/main" val="2868910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gd-GB" sz="1800" b="1" i="1" dirty="0">
                <a:solidFill>
                  <a:srgbClr val="000000"/>
                </a:solidFill>
                <a:effectLst/>
                <a:latin typeface="Arial" panose="020B0604020202020204" pitchFamily="34" charset="0"/>
              </a:rPr>
              <a:t>Tabhair faoi deara:</a:t>
            </a:r>
            <a:r>
              <a:rPr lang="gd-GB" sz="1800" b="0" i="0" dirty="0">
                <a:solidFill>
                  <a:srgbClr val="000000"/>
                </a:solidFill>
                <a:effectLst/>
                <a:latin typeface="Arial" panose="020B0604020202020204" pitchFamily="34" charset="0"/>
              </a:rPr>
              <a:t> Tarraing aird ar Webwise.ie/ParentsHub agus acmhainní do thuismitheoirí/chaomhnóirí trí chóipeanna a scaipeadh den Treoir do Thuismitheoirí maidir le hÚsáid Idirlín Níos Fearr. </a:t>
            </a:r>
            <a:r>
              <a:rPr lang="gd-GB" sz="1800" b="0" i="0">
                <a:solidFill>
                  <a:srgbClr val="000000"/>
                </a:solidFill>
                <a:effectLst/>
                <a:latin typeface="Arial" panose="020B0604020202020204" pitchFamily="34" charset="0"/>
              </a:rPr>
              <a:t>Féadfaidh tú an leabhar a rochtain go digiteach nó cóipeanna crua a ordú trí webwise.ie   </a:t>
            </a:r>
            <a:endParaRPr lang="en-US" dirty="0"/>
          </a:p>
        </p:txBody>
      </p:sp>
      <p:sp>
        <p:nvSpPr>
          <p:cNvPr id="4" name="Slide Number Placeholder 3"/>
          <p:cNvSpPr>
            <a:spLocks noGrp="1"/>
          </p:cNvSpPr>
          <p:nvPr>
            <p:ph type="sldNum" sz="quarter" idx="5"/>
          </p:nvPr>
        </p:nvSpPr>
        <p:spPr/>
        <p:txBody>
          <a:bodyPr/>
          <a:lstStyle/>
          <a:p>
            <a:fld id="{D68EE2D3-6376-CC44-8A65-B1D3F1AA61B6}" type="slidenum">
              <a:rPr lang="en-US" smtClean="0"/>
              <a:t>20</a:t>
            </a:fld>
            <a:endParaRPr lang="en-US"/>
          </a:p>
        </p:txBody>
      </p:sp>
    </p:spTree>
    <p:extLst>
      <p:ext uri="{BB962C8B-B14F-4D97-AF65-F5344CB8AC3E}">
        <p14:creationId xmlns:p14="http://schemas.microsoft.com/office/powerpoint/2010/main" val="110322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3175" indent="-6350" algn="just">
              <a:lnSpc>
                <a:spcPct val="112000"/>
              </a:lnSpc>
              <a:spcAft>
                <a:spcPts val="20"/>
              </a:spcAft>
            </a:pPr>
            <a:r>
              <a:rPr lang="ga-IE" sz="1800" b="1" i="1"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Tabhair faoi deara: </a:t>
            </a:r>
            <a:r>
              <a:rPr lang="ga-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Téigh trí na torthaí foghlama don chaint seo: </a:t>
            </a:r>
            <a:endPar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6350" marR="3175" indent="-6350" algn="just">
              <a:lnSpc>
                <a:spcPct val="112000"/>
              </a:lnSpc>
              <a:spcAft>
                <a:spcPts val="20"/>
              </a:spcAft>
            </a:pPr>
            <a:r>
              <a:rPr lang="ga-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Ar Lá na Sábháilteachta Idirlín, glacaimis am chun: </a:t>
            </a:r>
            <a:endPar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6350" indent="-6350" algn="l">
              <a:lnSpc>
                <a:spcPct val="107000"/>
              </a:lnSpc>
              <a:spcAft>
                <a:spcPts val="90"/>
              </a:spcAft>
            </a:pPr>
            <a:r>
              <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p>
          <a:p>
            <a:pPr marL="342900" marR="3175" lvl="0" indent="-342900" algn="just" fontAlgn="base">
              <a:lnSpc>
                <a:spcPct val="112000"/>
              </a:lnSpc>
              <a:spcAft>
                <a:spcPts val="20"/>
              </a:spcAft>
              <a:buClr>
                <a:srgbClr val="000000"/>
              </a:buClr>
              <a:buSzPts val="1000"/>
              <a:buFont typeface="Arial" panose="020B0604020202020204" pitchFamily="34" charset="0"/>
              <a:buChar char="•"/>
            </a:pPr>
            <a:r>
              <a:rPr lang="ga-IE" sz="1800" u="none" strike="noStrike" kern="100"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Machnamh a dhéanamh ar an ról agus an tionchar a bhíonn ag tionchairí na meán sóisialta. </a:t>
            </a:r>
            <a:endParaRPr lang="en-IE" sz="1800" u="none" strike="noStrike" kern="100"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3175" lvl="0" indent="-342900" algn="just" fontAlgn="base">
              <a:lnSpc>
                <a:spcPct val="112000"/>
              </a:lnSpc>
              <a:spcAft>
                <a:spcPts val="20"/>
              </a:spcAft>
              <a:buClr>
                <a:srgbClr val="000000"/>
              </a:buClr>
              <a:buSzPts val="1000"/>
              <a:buFont typeface="Arial" panose="020B0604020202020204" pitchFamily="34" charset="0"/>
              <a:buChar char="•"/>
            </a:pPr>
            <a:r>
              <a:rPr lang="ga-IE" sz="1800" u="none" strike="noStrike" kern="100"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Tuiscint a fháil ar an gcaoi a chuireann algartaim cruth ar ár n-eispéireas ar líne. </a:t>
            </a:r>
            <a:endParaRPr lang="en-IE" sz="1800" u="none" strike="noStrike" kern="100"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3175" lvl="0" indent="-342900" algn="just" fontAlgn="base">
              <a:lnSpc>
                <a:spcPct val="112000"/>
              </a:lnSpc>
              <a:spcAft>
                <a:spcPts val="20"/>
              </a:spcAft>
              <a:buClr>
                <a:srgbClr val="000000"/>
              </a:buClr>
              <a:buSzPts val="1000"/>
              <a:buFont typeface="Arial" panose="020B0604020202020204" pitchFamily="34" charset="0"/>
              <a:buChar char="•"/>
            </a:pPr>
            <a:r>
              <a:rPr lang="ga-IE" sz="1800" u="none" strike="noStrike" kern="100"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Straitéisí a fhorbairt chun d’eispéireas ar líne a bhainistiú agus do bhealach a dhéanamh trí na deiseanna agus na dúshláin a bhaineann leis na tionchair chumhachtacha seo. </a:t>
            </a:r>
            <a:endParaRPr lang="en-IE" sz="1800" u="none" strike="noStrike" kern="100"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6350" indent="-6350" algn="l">
              <a:lnSpc>
                <a:spcPct val="107000"/>
              </a:lnSpc>
              <a:spcAft>
                <a:spcPts val="85"/>
              </a:spcAft>
            </a:pPr>
            <a:r>
              <a:rPr lang="en-IE" sz="18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3</a:t>
            </a:fld>
            <a:endParaRPr lang="en-US"/>
          </a:p>
        </p:txBody>
      </p:sp>
    </p:spTree>
    <p:extLst>
      <p:ext uri="{BB962C8B-B14F-4D97-AF65-F5344CB8AC3E}">
        <p14:creationId xmlns:p14="http://schemas.microsoft.com/office/powerpoint/2010/main" val="2602115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800" b="1" i="1" dirty="0">
                <a:solidFill>
                  <a:srgbClr val="000000"/>
                </a:solidFill>
                <a:effectLst/>
                <a:latin typeface="Arial" panose="020B0604020202020204" pitchFamily="34" charset="0"/>
              </a:rPr>
              <a:t>Tabhair faoi deara:</a:t>
            </a:r>
            <a:r>
              <a:rPr lang="gd-GB" sz="1800" b="0" i="0" dirty="0">
                <a:solidFill>
                  <a:srgbClr val="000000"/>
                </a:solidFill>
                <a:effectLst/>
                <a:latin typeface="Arial" panose="020B0604020202020204" pitchFamily="34" charset="0"/>
              </a:rPr>
              <a:t> Inniu, labhróimid faoi conas a bheith sábháilte ar líne, táimid chun machnamh a dhéanamh ar an ról a bhíonn ag tionchairí agus ag algartaim meán sóisialta inár saol.  </a:t>
            </a:r>
          </a:p>
          <a:p>
            <a:pPr algn="just" rtl="0" fontAlgn="base"/>
            <a:endParaRPr lang="gd-GB" sz="1200" b="0" i="0" dirty="0">
              <a:solidFill>
                <a:srgbClr val="000000"/>
              </a:solidFill>
              <a:effectLst/>
              <a:latin typeface="Arial" panose="020B0604020202020204" pitchFamily="34" charset="0"/>
            </a:endParaRPr>
          </a:p>
          <a:p>
            <a:pPr algn="just" rtl="0" fontAlgn="base"/>
            <a:r>
              <a:rPr lang="gd-GB" sz="1200" b="0" i="0" dirty="0">
                <a:solidFill>
                  <a:srgbClr val="000000"/>
                </a:solidFill>
                <a:effectLst/>
                <a:latin typeface="Arial" panose="020B0604020202020204" pitchFamily="34" charset="0"/>
              </a:rPr>
              <a:t>Ag baint úsáid as smaoinigh-péireáil-roinn, iarr ar scoláirí plé a dhéanamh ar an méid seo a leanas:  </a:t>
            </a:r>
            <a:endParaRPr lang="gd-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 Cé hiad na tionchairí a leanann tú nó a bhfuil eolas agat orthu?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 Cén fáth gur maith leat iad a leanúint?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 An imríonn aon duine díobh seo tionchar ort ar aon bhealach? E.g., an bhfuil tionchar acu ar an mbealach a ghníomhaíonn tú, a mhothaíonn tú nó a smaoiníonn tú?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 Cad iad na tionchair dhearfacha a bhaineann leis seo?  </a:t>
            </a:r>
            <a:endParaRPr lang="gd-GB" sz="1200" b="0" i="0" dirty="0">
              <a:solidFill>
                <a:srgbClr val="000000"/>
              </a:solidFill>
              <a:effectLst/>
              <a:latin typeface="Arial" panose="020B0604020202020204" pitchFamily="34" charset="0"/>
            </a:endParaRPr>
          </a:p>
          <a:p>
            <a:pPr algn="l" rtl="0" fontAlgn="base"/>
            <a:r>
              <a:rPr lang="gd-GB" sz="12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4</a:t>
            </a:fld>
            <a:endParaRPr lang="en-US"/>
          </a:p>
        </p:txBody>
      </p:sp>
    </p:spTree>
    <p:extLst>
      <p:ext uri="{BB962C8B-B14F-4D97-AF65-F5344CB8AC3E}">
        <p14:creationId xmlns:p14="http://schemas.microsoft.com/office/powerpoint/2010/main" val="225997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gd-GB" sz="1800" b="1" i="1" dirty="0">
                <a:solidFill>
                  <a:srgbClr val="000000"/>
                </a:solidFill>
                <a:effectLst/>
                <a:latin typeface="Arial" panose="020B0604020202020204" pitchFamily="34" charset="0"/>
              </a:rPr>
              <a:t>Tabhair faoi deara: </a:t>
            </a:r>
            <a:r>
              <a:rPr lang="gd-GB" sz="1800" b="0" i="0" dirty="0">
                <a:solidFill>
                  <a:srgbClr val="000000"/>
                </a:solidFill>
                <a:effectLst/>
                <a:latin typeface="Arial" panose="020B0604020202020204" pitchFamily="34" charset="0"/>
              </a:rPr>
              <a:t>Úsáid na ráitis a leanas chun</a:t>
            </a:r>
            <a:r>
              <a:rPr lang="gd-GB" sz="1800" b="0" i="0" dirty="0">
                <a:solidFill>
                  <a:srgbClr val="000000"/>
                </a:solidFill>
                <a:effectLst/>
                <a:latin typeface="Calibri" panose="020F0502020204030204" pitchFamily="34" charset="0"/>
              </a:rPr>
              <a:t> machnamh a dhéanamh ar na bealaí éagsúla is féidir le hábhar ar líne tionchar a imirt ar smaointe, mothúcháin agus iompar daoine go dearfach agus go diúltach.  </a:t>
            </a:r>
            <a:endParaRPr lang="gd-GB"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just" rtl="0" fontAlgn="base"/>
            <a:r>
              <a:rPr lang="gd-GB" sz="1800" b="0" i="0" dirty="0">
                <a:solidFill>
                  <a:srgbClr val="000000"/>
                </a:solidFill>
                <a:effectLst/>
                <a:latin typeface="Arial" panose="020B0604020202020204" pitchFamily="34" charset="0"/>
              </a:rPr>
              <a:t>Ráitis Aontaithe/Neamhchinnte/Easaontaithe:  </a:t>
            </a:r>
            <a:endParaRPr lang="gd-GB"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 Tá muinín agam as tuairimí tionchairí maidir le táirge níos mó ná fógraí ó chuideachtaí.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 Leanaim tionchairí mar gheall go bhfuil sé éasca agam dáimh a bheith agam leo.   </a:t>
            </a:r>
          </a:p>
          <a:p>
            <a:pPr algn="just" rtl="0" fontAlgn="base">
              <a:buFont typeface="Arial" panose="020B0604020202020204" pitchFamily="34" charset="0"/>
              <a:buChar char="•"/>
            </a:pPr>
            <a:r>
              <a:rPr lang="gd-GB" sz="1800" b="0" i="0" dirty="0">
                <a:solidFill>
                  <a:srgbClr val="000000"/>
                </a:solidFill>
                <a:effectLst/>
                <a:latin typeface="Arial" panose="020B0604020202020204" pitchFamily="34" charset="0"/>
              </a:rPr>
              <a:t> Nuair a fheicim tionchairí le saol foirfe, cuireann sé brú orm bheith cosúil leo.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5</a:t>
            </a:fld>
            <a:endParaRPr lang="en-US"/>
          </a:p>
        </p:txBody>
      </p:sp>
    </p:spTree>
    <p:extLst>
      <p:ext uri="{BB962C8B-B14F-4D97-AF65-F5344CB8AC3E}">
        <p14:creationId xmlns:p14="http://schemas.microsoft.com/office/powerpoint/2010/main" val="799458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200" b="0" i="0" dirty="0">
                <a:solidFill>
                  <a:srgbClr val="000000"/>
                </a:solidFill>
                <a:effectLst/>
                <a:latin typeface="Arial" panose="020B0604020202020204" pitchFamily="34" charset="0"/>
              </a:rPr>
              <a:t>Tabhair faoi deara: Taispeáin dhá shampla de phostálacha meán sóisialta:  </a:t>
            </a:r>
            <a:endParaRPr lang="gd-GB" sz="1800"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200" b="0" i="0" dirty="0">
                <a:solidFill>
                  <a:srgbClr val="000000"/>
                </a:solidFill>
                <a:effectLst/>
                <a:latin typeface="Arial" panose="020B0604020202020204" pitchFamily="34" charset="0"/>
              </a:rPr>
              <a:t>Postáil fhíor maidir lena saol.  </a:t>
            </a:r>
          </a:p>
          <a:p>
            <a:pPr algn="just" rtl="0" fontAlgn="base">
              <a:buFont typeface="Arial" panose="020B0604020202020204" pitchFamily="34" charset="0"/>
              <a:buChar char="•"/>
            </a:pPr>
            <a:r>
              <a:rPr lang="gd-GB" sz="1200" b="0" i="0" dirty="0">
                <a:solidFill>
                  <a:srgbClr val="000000"/>
                </a:solidFill>
                <a:effectLst/>
                <a:latin typeface="Arial" panose="020B0604020202020204" pitchFamily="34" charset="0"/>
              </a:rPr>
              <a:t>Postáil chomhpháirtíochta íoctha ag cur chun cinn saoire in Dubai le Visit Dubai. Cuardaigh clibeanna #gifted, SP (Postáil Urraithe) agus Cur chun cinn Íoctha ar an bpostáil.  </a:t>
            </a:r>
          </a:p>
          <a:p>
            <a:r>
              <a:rPr lang="gd-GB" sz="1200" b="0" i="0" dirty="0">
                <a:solidFill>
                  <a:srgbClr val="000000"/>
                </a:solidFill>
                <a:effectLst/>
                <a:latin typeface="Arial" panose="020B0604020202020204" pitchFamily="34" charset="0"/>
              </a:rPr>
              <a:t>Fiafraigh de na daltaí an féidir leo na difríochtaí idir na postálacha a shainaithint.  </a:t>
            </a:r>
            <a:endParaRPr lang="en-US" dirty="0"/>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6</a:t>
            </a:fld>
            <a:endParaRPr lang="en-US"/>
          </a:p>
        </p:txBody>
      </p:sp>
    </p:spTree>
    <p:extLst>
      <p:ext uri="{BB962C8B-B14F-4D97-AF65-F5344CB8AC3E}">
        <p14:creationId xmlns:p14="http://schemas.microsoft.com/office/powerpoint/2010/main" val="3721594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gd-GB" sz="1200" b="0" i="0" dirty="0">
                <a:solidFill>
                  <a:srgbClr val="000000"/>
                </a:solidFill>
                <a:effectLst/>
                <a:latin typeface="Arial" panose="020B0604020202020204" pitchFamily="34" charset="0"/>
              </a:rPr>
              <a:t>Tabhair faoi deara: Anois, téigh trí na rialacha do thionchairí i gcás ina bhfuil siad ag fógairt ó Údarás na gCaighdeán Fógraíochta:  </a:t>
            </a:r>
          </a:p>
          <a:p>
            <a:pPr algn="l" rtl="0" fontAlgn="base">
              <a:buFont typeface="Arial" panose="020B0604020202020204" pitchFamily="34" charset="0"/>
              <a:buChar char="•"/>
            </a:pP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Inis do Leantóirí: Is gá do thionchairí insint dá leantóirí nuair atá siad ag déanamh fógraíochta ionas gur féidir leo an difríocht a insint idir gnáthphostálacha agus fógraí.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Úsáid lipéid shoiléire: Úsáid lipéid cosúil le '#Ad' ‘#gifted’ nó ‘Comhpháirtíocht íoctha’ ag tús a bpostála.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Cén uair is gá Lipéad a úsáid: Ní mór dóibh lipéad a chur ar phostáil mar fhógra: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Má íoctar airgeadh leo. </a:t>
            </a:r>
            <a:r>
              <a:rPr lang="gd-GB" sz="1200" b="0" i="0" dirty="0">
                <a:solidFill>
                  <a:srgbClr val="000001"/>
                </a:solidFill>
                <a:effectLst/>
                <a:latin typeface="Courier New" panose="02070309020205020404" pitchFamily="49" charset="0"/>
              </a:rPr>
              <a:t>o</a:t>
            </a:r>
            <a:r>
              <a:rPr lang="gd-GB" sz="1200" b="0" i="0" dirty="0">
                <a:solidFill>
                  <a:srgbClr val="000001"/>
                </a:solidFill>
                <a:effectLst/>
                <a:latin typeface="Arial" panose="020B0604020202020204" pitchFamily="34" charset="0"/>
              </a:rPr>
              <a:t> Má fhaigheann siad táirgí in aisce, lascainí, nó turais.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Má chuireann siad chun cinn a dtáirgí féin nó táirge bhall teaghlaigh nó cara.  </a:t>
            </a:r>
            <a:endParaRPr lang="gd-GB" sz="1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1200" b="0" i="0" dirty="0">
                <a:solidFill>
                  <a:srgbClr val="000001"/>
                </a:solidFill>
                <a:effectLst/>
                <a:latin typeface="Arial" panose="020B0604020202020204" pitchFamily="34" charset="0"/>
              </a:rPr>
              <a:t>Bí Macánta: Bí cinnte gur féidir le leantóir a fheiceáil go soiléir gur fógra atá ann. Ná folaigh an lipéad ag an deireadh nó in áit a bhfuil sé deacair a aimsiú.  </a:t>
            </a:r>
            <a:endParaRPr lang="gd-GB" sz="1200"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7</a:t>
            </a:fld>
            <a:endParaRPr lang="en-US"/>
          </a:p>
        </p:txBody>
      </p:sp>
    </p:spTree>
    <p:extLst>
      <p:ext uri="{BB962C8B-B14F-4D97-AF65-F5344CB8AC3E}">
        <p14:creationId xmlns:p14="http://schemas.microsoft.com/office/powerpoint/2010/main" val="484323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gd-GB" sz="1200" b="0" i="0" dirty="0">
                <a:solidFill>
                  <a:srgbClr val="000000"/>
                </a:solidFill>
                <a:effectLst/>
                <a:latin typeface="Arial" panose="020B0604020202020204" pitchFamily="34" charset="0"/>
              </a:rPr>
              <a:t>Tabhair faoi deara: Ag úsáid Smaoinigh-Péireáil-Roinn, iarr ar na daltaí tobsmaointeoireacht a dhéanamh ar na tionchair dhearfacha agus rioscaí féideartha a bhaineann le tionchairí ar na meáin shóisialta.  </a:t>
            </a:r>
            <a:endParaRPr lang="gd-GB" sz="1800" b="0" i="0" dirty="0">
              <a:solidFill>
                <a:srgbClr val="000000"/>
              </a:solidFill>
              <a:effectLst/>
              <a:latin typeface="Segoe UI" panose="020B0502040204020203" pitchFamily="34" charset="0"/>
            </a:endParaRPr>
          </a:p>
          <a:p>
            <a:pPr algn="l" rtl="0" fontAlgn="base"/>
            <a:r>
              <a:rPr lang="gd-GB" sz="1200" b="0" i="0" dirty="0">
                <a:solidFill>
                  <a:srgbClr val="000000"/>
                </a:solidFill>
                <a:effectLst/>
                <a:latin typeface="Arial" panose="020B0604020202020204" pitchFamily="34" charset="0"/>
              </a:rPr>
              <a:t>  </a:t>
            </a:r>
            <a:endParaRPr lang="gd-GB" sz="1800" b="0" i="0" dirty="0">
              <a:solidFill>
                <a:srgbClr val="000000"/>
              </a:solidFill>
              <a:effectLst/>
              <a:latin typeface="Segoe UI" panose="020B0502040204020203" pitchFamily="34" charset="0"/>
            </a:endParaRPr>
          </a:p>
          <a:p>
            <a:pPr algn="just" rtl="0" fontAlgn="base"/>
            <a:r>
              <a:rPr lang="gd-GB" sz="1200" b="0" i="0" dirty="0">
                <a:solidFill>
                  <a:srgbClr val="000000"/>
                </a:solidFill>
                <a:effectLst/>
                <a:latin typeface="Arial" panose="020B0604020202020204" pitchFamily="34" charset="0"/>
              </a:rPr>
              <a:t>Cuir aiseolas na ndaltaí i dtoll a chéile ar an gclár.  </a:t>
            </a:r>
            <a:endParaRPr lang="gd-GB" sz="1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8</a:t>
            </a:fld>
            <a:endParaRPr lang="en-US"/>
          </a:p>
        </p:txBody>
      </p:sp>
    </p:spTree>
    <p:extLst>
      <p:ext uri="{BB962C8B-B14F-4D97-AF65-F5344CB8AC3E}">
        <p14:creationId xmlns:p14="http://schemas.microsoft.com/office/powerpoint/2010/main" val="1948819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gd-GB" sz="1800" b="1" i="0" dirty="0">
                <a:solidFill>
                  <a:srgbClr val="000000"/>
                </a:solidFill>
                <a:effectLst/>
                <a:latin typeface="Arial" panose="020B0604020202020204" pitchFamily="34" charset="0"/>
              </a:rPr>
              <a:t>Sleamhnáin 9 - 10  </a:t>
            </a:r>
            <a:endParaRPr lang="gd-GB" b="1" i="0" dirty="0">
              <a:solidFill>
                <a:srgbClr val="000000"/>
              </a:solidFill>
              <a:effectLst/>
              <a:latin typeface="Segoe UI" panose="020B0502040204020203" pitchFamily="34" charset="0"/>
            </a:endParaRPr>
          </a:p>
          <a:p>
            <a:pPr algn="just" rtl="0" fontAlgn="base"/>
            <a:r>
              <a:rPr lang="gd-GB" sz="1800" b="1" i="1" dirty="0">
                <a:solidFill>
                  <a:srgbClr val="000000"/>
                </a:solidFill>
                <a:effectLst/>
                <a:latin typeface="Arial" panose="020B0604020202020204" pitchFamily="34" charset="0"/>
              </a:rPr>
              <a:t>Tabhair faoi deara: </a:t>
            </a:r>
            <a:r>
              <a:rPr lang="gd-GB" sz="1800" b="0" i="0" dirty="0">
                <a:solidFill>
                  <a:srgbClr val="000000"/>
                </a:solidFill>
                <a:effectLst/>
                <a:latin typeface="Arial" panose="020B0604020202020204" pitchFamily="34" charset="0"/>
              </a:rPr>
              <a:t>Téigh trí na tionchair dhearfacha agus na rioscaí féideartha leis na scoláirí.</a:t>
            </a:r>
            <a:r>
              <a:rPr lang="gd-GB" sz="1800" b="1" i="1" dirty="0">
                <a:solidFill>
                  <a:srgbClr val="000000"/>
                </a:solidFill>
                <a:effectLst/>
                <a:latin typeface="Arial" panose="020B0604020202020204" pitchFamily="34" charset="0"/>
              </a:rPr>
              <a:t>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l" rtl="0" fontAlgn="base"/>
            <a:r>
              <a:rPr lang="gd-GB" sz="1800" b="1" i="0" dirty="0">
                <a:solidFill>
                  <a:srgbClr val="000000"/>
                </a:solidFill>
                <a:effectLst/>
                <a:latin typeface="Arial" panose="020B0604020202020204" pitchFamily="34" charset="0"/>
              </a:rPr>
              <a:t>Tionchair Dhearfacha: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Inspioráid agus Spreagadh: </a:t>
            </a:r>
            <a:r>
              <a:rPr lang="gd-GB" sz="1800" b="0" i="0" dirty="0">
                <a:solidFill>
                  <a:srgbClr val="000000"/>
                </a:solidFill>
                <a:effectLst/>
                <a:latin typeface="Arial" panose="020B0604020202020204" pitchFamily="34" charset="0"/>
              </a:rPr>
              <a:t>Féadfaidh tionchairí inspioráid a thabhairt duit triail a bhaint as caitheamh aimsire nua agus teachtaireachtaí a roinnt maidir le féinmhuinín, cineáltas, nó dúshláin a shárú.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Deiseanna Foghlama: </a:t>
            </a:r>
            <a:r>
              <a:rPr lang="gd-GB" sz="1800" b="0" i="0" dirty="0">
                <a:solidFill>
                  <a:srgbClr val="000000"/>
                </a:solidFill>
                <a:effectLst/>
                <a:latin typeface="Arial" panose="020B0604020202020204" pitchFamily="34" charset="0"/>
              </a:rPr>
              <a:t>Leideanna agus eolas a roinnt maidir le topaicí agus cultúir, smaointe, nó dearcthaí nua a chur i do láthair.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Siamsaíocht:</a:t>
            </a:r>
            <a:r>
              <a:rPr lang="gd-GB" sz="1800" b="0" i="0" dirty="0">
                <a:solidFill>
                  <a:srgbClr val="000000"/>
                </a:solidFill>
                <a:effectLst/>
                <a:latin typeface="Arial" panose="020B0604020202020204" pitchFamily="34" charset="0"/>
              </a:rPr>
              <a:t> Ábhar spraíúil, spreagúil a thabhairt.  </a:t>
            </a:r>
          </a:p>
          <a:p>
            <a:pPr algn="l" rtl="0" fontAlgn="base"/>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l" rtl="0" fontAlgn="base"/>
            <a:r>
              <a:rPr lang="gd-GB" sz="1800" b="1" i="0" dirty="0">
                <a:solidFill>
                  <a:srgbClr val="000000"/>
                </a:solidFill>
                <a:effectLst/>
                <a:latin typeface="Arial" panose="020B0604020202020204" pitchFamily="34" charset="0"/>
              </a:rPr>
              <a:t>Rioscaí Féideartha: </a:t>
            </a:r>
            <a:r>
              <a:rPr lang="gd-GB" sz="1800" b="0" i="0" dirty="0">
                <a:solidFill>
                  <a:srgbClr val="000000"/>
                </a:solidFill>
                <a:effectLst/>
                <a:latin typeface="Arial" panose="020B0604020202020204" pitchFamily="34" charset="0"/>
              </a:rPr>
              <a:t> </a:t>
            </a:r>
            <a:endParaRPr lang="gd-GB" b="0" i="0" dirty="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Caighdeáin Neamhréalaíocha:</a:t>
            </a:r>
            <a:r>
              <a:rPr lang="gd-GB" sz="1800" b="0" i="0" dirty="0">
                <a:solidFill>
                  <a:srgbClr val="000000"/>
                </a:solidFill>
                <a:effectLst/>
                <a:latin typeface="Arial" panose="020B0604020202020204" pitchFamily="34" charset="0"/>
              </a:rPr>
              <a:t> Ní thaispeánann tionchairí ach na móimintí is fearr a bhíonn acu.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Fógraíocht i bhFolach: </a:t>
            </a:r>
            <a:r>
              <a:rPr lang="gd-GB" sz="1800" b="0" i="0" dirty="0">
                <a:solidFill>
                  <a:srgbClr val="000000"/>
                </a:solidFill>
                <a:effectLst/>
                <a:latin typeface="Arial" panose="020B0604020202020204" pitchFamily="34" charset="0"/>
              </a:rPr>
              <a:t>Cuireann roinnt tionchairí táirgí chun cinn mar go n-íoctar iad chun iad a fhógairt gan é a dhéanamh soiléir. B’fhéidir go n-aireofá brú chun rudaí a cheannach nach dteastaíonn uait.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Faisnéis Bhréagach: </a:t>
            </a:r>
            <a:r>
              <a:rPr lang="gd-GB" sz="1800" b="0" i="0" dirty="0">
                <a:solidFill>
                  <a:srgbClr val="000000"/>
                </a:solidFill>
                <a:effectLst/>
                <a:latin typeface="Arial" panose="020B0604020202020204" pitchFamily="34" charset="0"/>
              </a:rPr>
              <a:t>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Mífhaisnéis</a:t>
            </a:r>
            <a:r>
              <a:rPr lang="gd-GB" sz="1800" b="0" i="0" dirty="0">
                <a:solidFill>
                  <a:srgbClr val="000000"/>
                </a:solidFill>
                <a:effectLst/>
                <a:latin typeface="Arial" panose="020B0604020202020204" pitchFamily="34" charset="0"/>
              </a:rPr>
              <a:t> (trí thimpiste): Nuair a roinneann tionchairí rud éigin bréagach trí thimpiste, cosúil le leid sláinte bréagach.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Bréagaisnéis</a:t>
            </a:r>
            <a:r>
              <a:rPr lang="gd-GB" sz="1800" b="0" i="0" dirty="0">
                <a:solidFill>
                  <a:srgbClr val="000000"/>
                </a:solidFill>
                <a:effectLst/>
                <a:latin typeface="Arial" panose="020B0604020202020204" pitchFamily="34" charset="0"/>
              </a:rPr>
              <a:t> (d’aon ghnó): Nuair a roinneann siad faisnéis bhréagach go heolach, cosúil le cleas nó comhcheilg, chun amhairc nó aird a fháil.  </a:t>
            </a:r>
          </a:p>
          <a:p>
            <a:pPr algn="just" rtl="0" fontAlgn="base">
              <a:buFont typeface="Arial" panose="020B0604020202020204" pitchFamily="34" charset="0"/>
              <a:buChar char="•"/>
            </a:pPr>
            <a:r>
              <a:rPr lang="gd-GB" sz="1800" b="1" i="0" dirty="0">
                <a:solidFill>
                  <a:srgbClr val="000000"/>
                </a:solidFill>
                <a:effectLst/>
                <a:latin typeface="Arial" panose="020B0604020202020204" pitchFamily="34" charset="0"/>
              </a:rPr>
              <a:t>Ró-Thionchar:</a:t>
            </a:r>
            <a:r>
              <a:rPr lang="gd-GB" sz="1800" b="0" i="0" dirty="0">
                <a:solidFill>
                  <a:srgbClr val="000000"/>
                </a:solidFill>
                <a:effectLst/>
                <a:latin typeface="Arial" panose="020B0604020202020204" pitchFamily="34" charset="0"/>
              </a:rPr>
              <a:t> Féadfaidh tionchairí cruth a chur ar do thuairimí go ró-láidir, ionas go n-aontóidh tú leo gan smaoineamh go criticiúil.  </a:t>
            </a:r>
          </a:p>
          <a:p>
            <a:endParaRPr lang="en-US" dirty="0"/>
          </a:p>
        </p:txBody>
      </p:sp>
      <p:sp>
        <p:nvSpPr>
          <p:cNvPr id="4" name="Slide Number Placeholder 3"/>
          <p:cNvSpPr>
            <a:spLocks noGrp="1"/>
          </p:cNvSpPr>
          <p:nvPr>
            <p:ph type="sldNum" sz="quarter" idx="5"/>
          </p:nvPr>
        </p:nvSpPr>
        <p:spPr/>
        <p:txBody>
          <a:bodyPr/>
          <a:lstStyle/>
          <a:p>
            <a:fld id="{5D4A9D64-58EE-DE41-820F-D027B899A5D2}" type="slidenum">
              <a:rPr lang="en-US" smtClean="0"/>
              <a:t>9</a:t>
            </a:fld>
            <a:endParaRPr lang="en-US"/>
          </a:p>
        </p:txBody>
      </p:sp>
    </p:spTree>
    <p:extLst>
      <p:ext uri="{BB962C8B-B14F-4D97-AF65-F5344CB8AC3E}">
        <p14:creationId xmlns:p14="http://schemas.microsoft.com/office/powerpoint/2010/main" val="350087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5.png"/><Relationship Id="rId7" Type="http://schemas.openxmlformats.org/officeDocument/2006/relationships/image" Target="../media/image2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8915153">
            <a:off x="7392794" y="5336868"/>
            <a:ext cx="1879176" cy="1931863"/>
          </a:xfrm>
          <a:custGeom>
            <a:avLst/>
            <a:gdLst/>
            <a:ahLst/>
            <a:cxnLst/>
            <a:rect l="l" t="t" r="r" b="b"/>
            <a:pathLst>
              <a:path w="1879176" h="1931863">
                <a:moveTo>
                  <a:pt x="0" y="0"/>
                </a:moveTo>
                <a:lnTo>
                  <a:pt x="1879176" y="0"/>
                </a:lnTo>
                <a:lnTo>
                  <a:pt x="1879176" y="1931863"/>
                </a:lnTo>
                <a:lnTo>
                  <a:pt x="0" y="19318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178632" y="9306470"/>
            <a:ext cx="2072837" cy="434432"/>
          </a:xfrm>
          <a:custGeom>
            <a:avLst/>
            <a:gdLst/>
            <a:ahLst/>
            <a:cxnLst/>
            <a:rect l="l" t="t" r="r" b="b"/>
            <a:pathLst>
              <a:path w="2072837" h="434432">
                <a:moveTo>
                  <a:pt x="0" y="0"/>
                </a:moveTo>
                <a:lnTo>
                  <a:pt x="2072837" y="0"/>
                </a:lnTo>
                <a:lnTo>
                  <a:pt x="2072837" y="434432"/>
                </a:lnTo>
                <a:lnTo>
                  <a:pt x="0" y="434432"/>
                </a:lnTo>
                <a:lnTo>
                  <a:pt x="0" y="0"/>
                </a:lnTo>
                <a:close/>
              </a:path>
            </a:pathLst>
          </a:custGeom>
          <a:blipFill>
            <a:blip r:embed="rId5"/>
            <a:stretch>
              <a:fillRect/>
            </a:stretch>
          </a:blipFill>
        </p:spPr>
        <p:txBody>
          <a:bodyPr/>
          <a:lstStyle/>
          <a:p>
            <a:endParaRPr lang="en-US"/>
          </a:p>
        </p:txBody>
      </p:sp>
      <p:sp>
        <p:nvSpPr>
          <p:cNvPr id="4" name="Freeform 4"/>
          <p:cNvSpPr/>
          <p:nvPr/>
        </p:nvSpPr>
        <p:spPr>
          <a:xfrm>
            <a:off x="11360277" y="9043049"/>
            <a:ext cx="2453002" cy="961275"/>
          </a:xfrm>
          <a:custGeom>
            <a:avLst/>
            <a:gdLst/>
            <a:ahLst/>
            <a:cxnLst/>
            <a:rect l="l" t="t" r="r" b="b"/>
            <a:pathLst>
              <a:path w="2453002" h="961275">
                <a:moveTo>
                  <a:pt x="0" y="0"/>
                </a:moveTo>
                <a:lnTo>
                  <a:pt x="2453002" y="0"/>
                </a:lnTo>
                <a:lnTo>
                  <a:pt x="2453002" y="961275"/>
                </a:lnTo>
                <a:lnTo>
                  <a:pt x="0" y="961275"/>
                </a:lnTo>
                <a:lnTo>
                  <a:pt x="0" y="0"/>
                </a:lnTo>
                <a:close/>
              </a:path>
            </a:pathLst>
          </a:custGeom>
          <a:blipFill>
            <a:blip r:embed="rId6"/>
            <a:stretch>
              <a:fillRect/>
            </a:stretch>
          </a:blipFill>
        </p:spPr>
        <p:txBody>
          <a:bodyPr/>
          <a:lstStyle/>
          <a:p>
            <a:endParaRPr lang="en-US"/>
          </a:p>
        </p:txBody>
      </p:sp>
      <p:sp>
        <p:nvSpPr>
          <p:cNvPr id="5" name="Freeform 5"/>
          <p:cNvSpPr/>
          <p:nvPr/>
        </p:nvSpPr>
        <p:spPr>
          <a:xfrm>
            <a:off x="2504103" y="488627"/>
            <a:ext cx="3980205" cy="880032"/>
          </a:xfrm>
          <a:custGeom>
            <a:avLst/>
            <a:gdLst/>
            <a:ahLst/>
            <a:cxnLst/>
            <a:rect l="l" t="t" r="r" b="b"/>
            <a:pathLst>
              <a:path w="3980205" h="880032">
                <a:moveTo>
                  <a:pt x="0" y="0"/>
                </a:moveTo>
                <a:lnTo>
                  <a:pt x="3980204" y="0"/>
                </a:lnTo>
                <a:lnTo>
                  <a:pt x="3980204" y="880032"/>
                </a:lnTo>
                <a:lnTo>
                  <a:pt x="0" y="880032"/>
                </a:lnTo>
                <a:lnTo>
                  <a:pt x="0" y="0"/>
                </a:lnTo>
                <a:close/>
              </a:path>
            </a:pathLst>
          </a:custGeom>
          <a:blipFill>
            <a:blip r:embed="rId7"/>
            <a:stretch>
              <a:fillRect/>
            </a:stretch>
          </a:blipFill>
        </p:spPr>
        <p:txBody>
          <a:bodyPr/>
          <a:lstStyle/>
          <a:p>
            <a:endParaRPr lang="en-US"/>
          </a:p>
        </p:txBody>
      </p:sp>
      <p:sp>
        <p:nvSpPr>
          <p:cNvPr id="6" name="Freeform 6"/>
          <p:cNvSpPr/>
          <p:nvPr/>
        </p:nvSpPr>
        <p:spPr>
          <a:xfrm flipH="1">
            <a:off x="387284" y="2104926"/>
            <a:ext cx="8756716" cy="1066727"/>
          </a:xfrm>
          <a:custGeom>
            <a:avLst/>
            <a:gdLst/>
            <a:ahLst/>
            <a:cxnLst/>
            <a:rect l="l" t="t" r="r" b="b"/>
            <a:pathLst>
              <a:path w="8756716" h="1066727">
                <a:moveTo>
                  <a:pt x="8756716" y="0"/>
                </a:moveTo>
                <a:lnTo>
                  <a:pt x="0" y="0"/>
                </a:lnTo>
                <a:lnTo>
                  <a:pt x="0" y="1066728"/>
                </a:lnTo>
                <a:lnTo>
                  <a:pt x="8756716" y="1066728"/>
                </a:lnTo>
                <a:lnTo>
                  <a:pt x="875671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p:nvPr/>
        </p:nvGrpSpPr>
        <p:grpSpPr>
          <a:xfrm>
            <a:off x="8756752" y="-913024"/>
            <a:ext cx="12389022" cy="12113047"/>
            <a:chOff x="0" y="0"/>
            <a:chExt cx="6328410" cy="6187440"/>
          </a:xfrm>
        </p:grpSpPr>
        <p:sp>
          <p:nvSpPr>
            <p:cNvPr id="8" name="Freeform 8"/>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10"/>
              <a:stretch>
                <a:fillRect l="-46595"/>
              </a:stretch>
            </a:blipFill>
          </p:spPr>
          <p:txBody>
            <a:bodyPr/>
            <a:lstStyle/>
            <a:p>
              <a:endParaRPr lang="en-US"/>
            </a:p>
          </p:txBody>
        </p:sp>
      </p:grpSp>
      <p:sp>
        <p:nvSpPr>
          <p:cNvPr id="9" name="Freeform 9"/>
          <p:cNvSpPr/>
          <p:nvPr/>
        </p:nvSpPr>
        <p:spPr>
          <a:xfrm>
            <a:off x="3457787" y="9168335"/>
            <a:ext cx="2072837" cy="434432"/>
          </a:xfrm>
          <a:custGeom>
            <a:avLst/>
            <a:gdLst/>
            <a:ahLst/>
            <a:cxnLst/>
            <a:rect l="l" t="t" r="r" b="b"/>
            <a:pathLst>
              <a:path w="2072837" h="434432">
                <a:moveTo>
                  <a:pt x="0" y="0"/>
                </a:moveTo>
                <a:lnTo>
                  <a:pt x="2072836" y="0"/>
                </a:lnTo>
                <a:lnTo>
                  <a:pt x="2072836" y="434432"/>
                </a:lnTo>
                <a:lnTo>
                  <a:pt x="0" y="434432"/>
                </a:lnTo>
                <a:lnTo>
                  <a:pt x="0" y="0"/>
                </a:lnTo>
                <a:close/>
              </a:path>
            </a:pathLst>
          </a:custGeom>
          <a:blipFill>
            <a:blip r:embed="rId5"/>
            <a:stretch>
              <a:fillRect/>
            </a:stretch>
          </a:blipFill>
        </p:spPr>
        <p:txBody>
          <a:bodyPr/>
          <a:lstStyle/>
          <a:p>
            <a:endParaRPr lang="en-US"/>
          </a:p>
        </p:txBody>
      </p:sp>
      <p:sp>
        <p:nvSpPr>
          <p:cNvPr id="10" name="Freeform 10"/>
          <p:cNvSpPr/>
          <p:nvPr/>
        </p:nvSpPr>
        <p:spPr>
          <a:xfrm>
            <a:off x="639431" y="8867385"/>
            <a:ext cx="2644531" cy="1036331"/>
          </a:xfrm>
          <a:custGeom>
            <a:avLst/>
            <a:gdLst/>
            <a:ahLst/>
            <a:cxnLst/>
            <a:rect l="l" t="t" r="r" b="b"/>
            <a:pathLst>
              <a:path w="2644531" h="1036331">
                <a:moveTo>
                  <a:pt x="0" y="0"/>
                </a:moveTo>
                <a:lnTo>
                  <a:pt x="2644531" y="0"/>
                </a:lnTo>
                <a:lnTo>
                  <a:pt x="2644531" y="1036331"/>
                </a:lnTo>
                <a:lnTo>
                  <a:pt x="0" y="1036331"/>
                </a:lnTo>
                <a:lnTo>
                  <a:pt x="0" y="0"/>
                </a:lnTo>
                <a:close/>
              </a:path>
            </a:pathLst>
          </a:custGeom>
          <a:blipFill>
            <a:blip r:embed="rId11"/>
            <a:stretch>
              <a:fillRect/>
            </a:stretch>
          </a:blipFill>
        </p:spPr>
        <p:txBody>
          <a:bodyPr/>
          <a:lstStyle/>
          <a:p>
            <a:endParaRPr lang="en-US"/>
          </a:p>
        </p:txBody>
      </p:sp>
      <p:sp>
        <p:nvSpPr>
          <p:cNvPr id="13" name="TextBox 13"/>
          <p:cNvSpPr txBox="1"/>
          <p:nvPr/>
        </p:nvSpPr>
        <p:spPr>
          <a:xfrm>
            <a:off x="654737" y="6744162"/>
            <a:ext cx="7678936" cy="805605"/>
          </a:xfrm>
          <a:prstGeom prst="rect">
            <a:avLst/>
          </a:prstGeom>
        </p:spPr>
        <p:txBody>
          <a:bodyPr lIns="0" tIns="0" rIns="0" bIns="0" rtlCol="0" anchor="t">
            <a:spAutoFit/>
          </a:bodyPr>
          <a:lstStyle/>
          <a:p>
            <a:pPr marL="0" lvl="0" indent="0" algn="ctr">
              <a:lnSpc>
                <a:spcPts val="6694"/>
              </a:lnSpc>
              <a:spcBef>
                <a:spcPct val="0"/>
              </a:spcBef>
            </a:pPr>
            <a:r>
              <a:rPr lang="gd-GB" sz="4000" b="1" i="0" dirty="0">
                <a:solidFill>
                  <a:schemeClr val="bg1"/>
                </a:solidFill>
                <a:effectLst/>
                <a:latin typeface="DM Sans" pitchFamily="2" charset="77"/>
              </a:rPr>
              <a:t>Cur i Láthair Iar-bhunscoile</a:t>
            </a:r>
            <a:endParaRPr lang="en-US" sz="4000" b="1" dirty="0">
              <a:solidFill>
                <a:schemeClr val="bg1"/>
              </a:solidFill>
              <a:latin typeface="DM Sans" pitchFamily="2" charset="77"/>
              <a:ea typeface="DM Sans Bold"/>
              <a:cs typeface="DM Sans Bold"/>
              <a:sym typeface="DM Sans Bold"/>
            </a:endParaRPr>
          </a:p>
        </p:txBody>
      </p:sp>
      <p:sp>
        <p:nvSpPr>
          <p:cNvPr id="15" name="TextBox 11">
            <a:extLst>
              <a:ext uri="{FF2B5EF4-FFF2-40B4-BE49-F238E27FC236}">
                <a16:creationId xmlns:a16="http://schemas.microsoft.com/office/drawing/2014/main" id="{F755FE06-93DA-2BC1-2E34-6D05C542145E}"/>
              </a:ext>
            </a:extLst>
          </p:cNvPr>
          <p:cNvSpPr txBox="1"/>
          <p:nvPr/>
        </p:nvSpPr>
        <p:spPr>
          <a:xfrm>
            <a:off x="1389403" y="2116925"/>
            <a:ext cx="7367349" cy="788357"/>
          </a:xfrm>
          <a:prstGeom prst="rect">
            <a:avLst/>
          </a:prstGeom>
        </p:spPr>
        <p:txBody>
          <a:bodyPr wrap="square" lIns="0" tIns="0" rIns="0" bIns="0" rtlCol="0" anchor="t">
            <a:spAutoFit/>
          </a:bodyPr>
          <a:lstStyle/>
          <a:p>
            <a:pPr marL="0" lvl="0" indent="0" algn="ctr">
              <a:lnSpc>
                <a:spcPts val="6694"/>
              </a:lnSpc>
              <a:spcBef>
                <a:spcPct val="0"/>
              </a:spcBef>
            </a:pPr>
            <a:r>
              <a:rPr lang="gd-GB" sz="4000" b="1" i="0" dirty="0">
                <a:solidFill>
                  <a:schemeClr val="bg1"/>
                </a:solidFill>
                <a:effectLst/>
                <a:latin typeface="WordVisi_MSFontService"/>
              </a:rPr>
              <a:t>Lá na </a:t>
            </a:r>
            <a:r>
              <a:rPr lang="gd-GB" sz="3600" b="1" i="0" dirty="0">
                <a:solidFill>
                  <a:schemeClr val="bg1"/>
                </a:solidFill>
                <a:effectLst/>
                <a:latin typeface="DM Sans" pitchFamily="2" charset="77"/>
              </a:rPr>
              <a:t>Sábháilteachta</a:t>
            </a:r>
            <a:r>
              <a:rPr lang="gd-GB" sz="4000" b="1" i="0" dirty="0">
                <a:solidFill>
                  <a:schemeClr val="bg1"/>
                </a:solidFill>
                <a:effectLst/>
                <a:latin typeface="WordVisi_MSFontService"/>
              </a:rPr>
              <a:t> Idirlín </a:t>
            </a:r>
            <a:r>
              <a:rPr lang="gd-GB" sz="3600" b="1" i="0" dirty="0">
                <a:solidFill>
                  <a:schemeClr val="bg1"/>
                </a:solidFill>
                <a:effectLst/>
                <a:latin typeface="DM Sans" pitchFamily="2" charset="77"/>
              </a:rPr>
              <a:t>2025</a:t>
            </a:r>
            <a:endParaRPr lang="en-US" sz="3600" b="1" dirty="0">
              <a:solidFill>
                <a:schemeClr val="bg1"/>
              </a:solidFill>
              <a:latin typeface="DM Sans" pitchFamily="2" charset="77"/>
              <a:ea typeface="DM Sans Bold"/>
              <a:cs typeface="DM Sans Bold"/>
              <a:sym typeface="DM Sans Bold"/>
            </a:endParaRPr>
          </a:p>
        </p:txBody>
      </p:sp>
      <p:sp>
        <p:nvSpPr>
          <p:cNvPr id="16" name="TextBox 12">
            <a:extLst>
              <a:ext uri="{FF2B5EF4-FFF2-40B4-BE49-F238E27FC236}">
                <a16:creationId xmlns:a16="http://schemas.microsoft.com/office/drawing/2014/main" id="{21D4885B-D5F4-D17E-6696-293FF91581BB}"/>
              </a:ext>
            </a:extLst>
          </p:cNvPr>
          <p:cNvSpPr txBox="1"/>
          <p:nvPr/>
        </p:nvSpPr>
        <p:spPr>
          <a:xfrm>
            <a:off x="1004075" y="3803300"/>
            <a:ext cx="7692950" cy="3039294"/>
          </a:xfrm>
          <a:prstGeom prst="rect">
            <a:avLst/>
          </a:prstGeom>
        </p:spPr>
        <p:txBody>
          <a:bodyPr lIns="0" tIns="0" rIns="0" bIns="0" rtlCol="0" anchor="t">
            <a:spAutoFit/>
          </a:bodyPr>
          <a:lstStyle/>
          <a:p>
            <a:pPr algn="ctr">
              <a:lnSpc>
                <a:spcPts val="7878"/>
              </a:lnSpc>
            </a:pPr>
            <a:r>
              <a:rPr lang="en-US" sz="7800" dirty="0">
                <a:solidFill>
                  <a:srgbClr val="FF66C4"/>
                </a:solidFill>
                <a:latin typeface="Bobby Jones"/>
                <a:ea typeface="Bobby Jones"/>
                <a:cs typeface="Bobby Jones"/>
                <a:sym typeface="Bobby Jones"/>
              </a:rPr>
              <a:t>ULLMHAIGH</a:t>
            </a:r>
            <a:r>
              <a:rPr lang="en-US" sz="7800" dirty="0">
                <a:solidFill>
                  <a:srgbClr val="38B6FF"/>
                </a:solidFill>
                <a:latin typeface="Bobby Jones"/>
                <a:ea typeface="Bobby Jones"/>
                <a:cs typeface="Bobby Jones"/>
                <a:sym typeface="Bobby Jones"/>
              </a:rPr>
              <a:t>/</a:t>
            </a:r>
            <a:r>
              <a:rPr lang="en-US" sz="7800" dirty="0">
                <a:solidFill>
                  <a:srgbClr val="FF66C4"/>
                </a:solidFill>
                <a:latin typeface="Bobby Jones"/>
                <a:ea typeface="Bobby Jones"/>
                <a:cs typeface="Bobby Jones"/>
                <a:sym typeface="Bobby Jones"/>
              </a:rPr>
              <a:t>COSAIN</a:t>
            </a:r>
            <a:r>
              <a:rPr lang="en-US" sz="7800" dirty="0">
                <a:solidFill>
                  <a:srgbClr val="38B6FF"/>
                </a:solidFill>
                <a:latin typeface="Bobby Jones"/>
                <a:ea typeface="Bobby Jones"/>
                <a:cs typeface="Bobby Jones"/>
                <a:sym typeface="Bobby Jones"/>
              </a:rPr>
              <a:t>/</a:t>
            </a:r>
            <a:r>
              <a:rPr lang="en-US" sz="7800" dirty="0">
                <a:solidFill>
                  <a:srgbClr val="FF66C4"/>
                </a:solidFill>
                <a:latin typeface="Bobby Jones"/>
                <a:ea typeface="Bobby Jones"/>
                <a:cs typeface="Bobby Jones"/>
                <a:sym typeface="Bobby Jones"/>
              </a:rPr>
              <a:t>THRIVE</a:t>
            </a:r>
          </a:p>
          <a:p>
            <a:pPr algn="ctr">
              <a:lnSpc>
                <a:spcPts val="7878"/>
              </a:lnSpc>
            </a:pPr>
            <a:endParaRPr lang="en-US" sz="7800" dirty="0">
              <a:solidFill>
                <a:srgbClr val="FF66C4"/>
              </a:solidFill>
              <a:latin typeface="Bobby Jones"/>
              <a:ea typeface="Bobby Jones"/>
              <a:cs typeface="Bobby Jones"/>
              <a:sym typeface="Bobby Jone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2059295" y="2512054"/>
            <a:ext cx="5297830" cy="6193812"/>
            <a:chOff x="0" y="0"/>
            <a:chExt cx="5431424" cy="6350000"/>
          </a:xfrm>
        </p:grpSpPr>
        <p:sp>
          <p:nvSpPr>
            <p:cNvPr id="7" name="Freeform 7"/>
            <p:cNvSpPr/>
            <p:nvPr/>
          </p:nvSpPr>
          <p:spPr>
            <a:xfrm>
              <a:off x="-118110" y="-12700"/>
              <a:ext cx="5583824" cy="6418580"/>
            </a:xfrm>
            <a:custGeom>
              <a:avLst/>
              <a:gdLst/>
              <a:ahLst/>
              <a:cxnLst/>
              <a:rect l="l" t="t" r="r" b="b"/>
              <a:pathLst>
                <a:path w="5583824" h="6418580">
                  <a:moveTo>
                    <a:pt x="1232220" y="12700"/>
                  </a:moveTo>
                  <a:cubicBezTo>
                    <a:pt x="1514954" y="0"/>
                    <a:pt x="2055741" y="720090"/>
                    <a:pt x="2594283" y="1793240"/>
                  </a:cubicBezTo>
                  <a:cubicBezTo>
                    <a:pt x="2634674" y="1583690"/>
                    <a:pt x="2690772" y="1408430"/>
                    <a:pt x="2759212" y="1273810"/>
                  </a:cubicBezTo>
                  <a:cubicBezTo>
                    <a:pt x="2787261" y="1182370"/>
                    <a:pt x="2836627" y="1102360"/>
                    <a:pt x="2903945" y="1042670"/>
                  </a:cubicBezTo>
                  <a:cubicBezTo>
                    <a:pt x="3147411" y="830580"/>
                    <a:pt x="3574879" y="961390"/>
                    <a:pt x="4001225" y="1330960"/>
                  </a:cubicBezTo>
                  <a:cubicBezTo>
                    <a:pt x="4125763" y="760730"/>
                    <a:pt x="4377083" y="370840"/>
                    <a:pt x="4676647" y="359410"/>
                  </a:cubicBezTo>
                  <a:cubicBezTo>
                    <a:pt x="5126554" y="341630"/>
                    <a:pt x="5516998" y="1178560"/>
                    <a:pt x="5548413" y="2226310"/>
                  </a:cubicBezTo>
                  <a:cubicBezTo>
                    <a:pt x="5583824" y="3274060"/>
                    <a:pt x="5240995" y="4138930"/>
                    <a:pt x="4791087" y="4155440"/>
                  </a:cubicBezTo>
                  <a:cubicBezTo>
                    <a:pt x="4768648" y="4156710"/>
                    <a:pt x="4746209" y="4155440"/>
                    <a:pt x="4724892" y="4151630"/>
                  </a:cubicBezTo>
                  <a:cubicBezTo>
                    <a:pt x="4582402" y="4169410"/>
                    <a:pt x="4414107" y="4126230"/>
                    <a:pt x="4235715" y="4033520"/>
                  </a:cubicBezTo>
                  <a:cubicBezTo>
                    <a:pt x="4283960" y="5163820"/>
                    <a:pt x="4065177" y="6042660"/>
                    <a:pt x="3685953" y="6101080"/>
                  </a:cubicBezTo>
                  <a:cubicBezTo>
                    <a:pt x="3672490" y="6103620"/>
                    <a:pt x="3657904" y="6104890"/>
                    <a:pt x="3643319" y="6103620"/>
                  </a:cubicBezTo>
                  <a:cubicBezTo>
                    <a:pt x="3637709" y="6103620"/>
                    <a:pt x="3633221" y="6103620"/>
                    <a:pt x="3627612" y="6103620"/>
                  </a:cubicBezTo>
                  <a:cubicBezTo>
                    <a:pt x="3517659" y="6097270"/>
                    <a:pt x="3405462" y="6022340"/>
                    <a:pt x="3296632" y="5892800"/>
                  </a:cubicBezTo>
                  <a:cubicBezTo>
                    <a:pt x="3109264" y="5703570"/>
                    <a:pt x="2889360" y="5397500"/>
                    <a:pt x="2657113" y="5005070"/>
                  </a:cubicBezTo>
                  <a:cubicBezTo>
                    <a:pt x="2649259" y="5568950"/>
                    <a:pt x="2557258" y="5938520"/>
                    <a:pt x="2383354" y="5984240"/>
                  </a:cubicBezTo>
                  <a:cubicBezTo>
                    <a:pt x="2366525" y="5988050"/>
                    <a:pt x="2349695" y="5989320"/>
                    <a:pt x="2333988" y="5988050"/>
                  </a:cubicBezTo>
                  <a:cubicBezTo>
                    <a:pt x="2143254" y="6003290"/>
                    <a:pt x="1863885" y="5730240"/>
                    <a:pt x="1567687" y="5270500"/>
                  </a:cubicBezTo>
                  <a:cubicBezTo>
                    <a:pt x="1528418" y="5904230"/>
                    <a:pt x="1397148" y="6327140"/>
                    <a:pt x="1194073" y="6360160"/>
                  </a:cubicBezTo>
                  <a:cubicBezTo>
                    <a:pt x="838411" y="6418580"/>
                    <a:pt x="395235" y="5261610"/>
                    <a:pt x="204501" y="3778250"/>
                  </a:cubicBezTo>
                  <a:cubicBezTo>
                    <a:pt x="0" y="2294890"/>
                    <a:pt x="149525" y="1043940"/>
                    <a:pt x="505187" y="985520"/>
                  </a:cubicBezTo>
                  <a:cubicBezTo>
                    <a:pt x="515285" y="984250"/>
                    <a:pt x="524261" y="982980"/>
                    <a:pt x="534358" y="982980"/>
                  </a:cubicBezTo>
                  <a:cubicBezTo>
                    <a:pt x="639823" y="981710"/>
                    <a:pt x="771093" y="1062990"/>
                    <a:pt x="915826" y="1214120"/>
                  </a:cubicBezTo>
                  <a:cubicBezTo>
                    <a:pt x="901240" y="529590"/>
                    <a:pt x="993241" y="67310"/>
                    <a:pt x="1188463" y="17780"/>
                  </a:cubicBezTo>
                  <a:cubicBezTo>
                    <a:pt x="1203049" y="13970"/>
                    <a:pt x="1217634" y="11430"/>
                    <a:pt x="1232220" y="12700"/>
                  </a:cubicBezTo>
                  <a:close/>
                </a:path>
              </a:pathLst>
            </a:custGeom>
            <a:blipFill>
              <a:blip r:embed="rId4"/>
              <a:stretch>
                <a:fillRect l="-6758" t="-5" r="-68492" b="-5"/>
              </a:stretch>
            </a:blipFill>
          </p:spPr>
          <p:txBody>
            <a:bodyPr/>
            <a:lstStyle/>
            <a:p>
              <a:endParaRPr lang="en-US"/>
            </a:p>
          </p:txBody>
        </p:sp>
      </p:grpSp>
      <p:sp>
        <p:nvSpPr>
          <p:cNvPr id="9" name="TextBox 3">
            <a:extLst>
              <a:ext uri="{FF2B5EF4-FFF2-40B4-BE49-F238E27FC236}">
                <a16:creationId xmlns:a16="http://schemas.microsoft.com/office/drawing/2014/main" id="{EBB60646-9A25-CF3D-5186-B7057512CDE8}"/>
              </a:ext>
            </a:extLst>
          </p:cNvPr>
          <p:cNvSpPr txBox="1"/>
          <p:nvPr/>
        </p:nvSpPr>
        <p:spPr>
          <a:xfrm>
            <a:off x="1028700" y="2701883"/>
            <a:ext cx="10746552" cy="3692842"/>
          </a:xfrm>
          <a:prstGeom prst="rect">
            <a:avLst/>
          </a:prstGeom>
        </p:spPr>
        <p:txBody>
          <a:bodyPr lIns="0" tIns="0" rIns="0" bIns="0" rtlCol="0" anchor="t">
            <a:spAutoFit/>
          </a:bodyPr>
          <a:lstStyle/>
          <a:p>
            <a:pPr algn="l">
              <a:lnSpc>
                <a:spcPts val="4000"/>
              </a:lnSpc>
            </a:pPr>
            <a:r>
              <a:rPr lang="gd-GB" sz="3200" b="1" i="0" dirty="0">
                <a:solidFill>
                  <a:srgbClr val="000000"/>
                </a:solidFill>
                <a:effectLst/>
                <a:latin typeface="DM Sans" pitchFamily="2" charset="77"/>
              </a:rPr>
              <a:t>Déanaimis Ransú smaointe</a:t>
            </a:r>
            <a:endParaRPr lang="en-US" sz="3200" b="1" dirty="0">
              <a:solidFill>
                <a:srgbClr val="000001"/>
              </a:solidFill>
              <a:latin typeface="DM Sans" pitchFamily="2" charset="77"/>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p:txBody>
      </p:sp>
      <p:sp>
        <p:nvSpPr>
          <p:cNvPr id="10" name="TextBox 5">
            <a:extLst>
              <a:ext uri="{FF2B5EF4-FFF2-40B4-BE49-F238E27FC236}">
                <a16:creationId xmlns:a16="http://schemas.microsoft.com/office/drawing/2014/main" id="{D7CA1288-3909-D90B-0AAB-246E31845302}"/>
              </a:ext>
            </a:extLst>
          </p:cNvPr>
          <p:cNvSpPr txBox="1"/>
          <p:nvPr/>
        </p:nvSpPr>
        <p:spPr>
          <a:xfrm>
            <a:off x="-381000" y="3513480"/>
            <a:ext cx="6048000" cy="336422"/>
          </a:xfrm>
          <a:prstGeom prst="rect">
            <a:avLst/>
          </a:prstGeom>
        </p:spPr>
        <p:txBody>
          <a:bodyPr lIns="0" tIns="0" rIns="0" bIns="0" rtlCol="0" anchor="t">
            <a:spAutoFit/>
          </a:bodyPr>
          <a:lstStyle/>
          <a:p>
            <a:pPr algn="ctr">
              <a:lnSpc>
                <a:spcPts val="2435"/>
              </a:lnSpc>
            </a:pPr>
            <a:r>
              <a:rPr lang="gd-GB" sz="2800" b="1" i="0" dirty="0">
                <a:solidFill>
                  <a:srgbClr val="FF0000"/>
                </a:solidFill>
                <a:effectLst/>
                <a:latin typeface="DM Sans" pitchFamily="2" charset="77"/>
              </a:rPr>
              <a:t>Rioscaí Féideartha</a:t>
            </a:r>
            <a:endParaRPr lang="en-US" sz="2799" b="1" dirty="0">
              <a:solidFill>
                <a:srgbClr val="FF0000"/>
              </a:solidFill>
              <a:latin typeface="DM Sans" pitchFamily="2" charset="77"/>
              <a:ea typeface="League Spartan"/>
              <a:cs typeface="League Spartan"/>
              <a:sym typeface="League Spartan"/>
            </a:endParaRPr>
          </a:p>
        </p:txBody>
      </p:sp>
      <p:sp>
        <p:nvSpPr>
          <p:cNvPr id="11" name="TextBox 8">
            <a:extLst>
              <a:ext uri="{FF2B5EF4-FFF2-40B4-BE49-F238E27FC236}">
                <a16:creationId xmlns:a16="http://schemas.microsoft.com/office/drawing/2014/main" id="{7086A41A-5709-FF00-EF0E-50D26CD8C31B}"/>
              </a:ext>
            </a:extLst>
          </p:cNvPr>
          <p:cNvSpPr txBox="1"/>
          <p:nvPr/>
        </p:nvSpPr>
        <p:spPr>
          <a:xfrm>
            <a:off x="1028700" y="4197976"/>
            <a:ext cx="10746552" cy="5539978"/>
          </a:xfrm>
          <a:prstGeom prst="rect">
            <a:avLst/>
          </a:prstGeom>
        </p:spPr>
        <p:txBody>
          <a:bodyPr lIns="0" tIns="0" rIns="0" bIns="0" rtlCol="0" anchor="t">
            <a:spAutoFit/>
          </a:bodyPr>
          <a:lstStyle/>
          <a:p>
            <a:pPr algn="l" rtl="0" fontAlgn="base">
              <a:buFont typeface="+mj-lt"/>
              <a:buAutoNum type="arabicPeriod"/>
            </a:pPr>
            <a:r>
              <a:rPr lang="gd-GB" sz="2400" b="1" i="0" dirty="0">
                <a:solidFill>
                  <a:srgbClr val="000000"/>
                </a:solidFill>
                <a:effectLst/>
                <a:latin typeface="DM Sans" pitchFamily="2" charset="77"/>
              </a:rPr>
              <a:t> Caighdeáin Neamhréalaíocha: </a:t>
            </a:r>
            <a:r>
              <a:rPr lang="gd-GB" sz="2400" i="0" dirty="0">
                <a:solidFill>
                  <a:srgbClr val="000000"/>
                </a:solidFill>
                <a:effectLst/>
                <a:latin typeface="DM Sans" pitchFamily="2" charset="77"/>
              </a:rPr>
              <a:t>Ní thaispeánann tionchairí ach na móimintí is fearr a bhíonn acu. </a:t>
            </a:r>
          </a:p>
          <a:p>
            <a:pPr algn="l" rtl="0" fontAlgn="base">
              <a:buFont typeface="+mj-lt"/>
              <a:buAutoNum type="arabicPeriod"/>
            </a:pPr>
            <a:endParaRPr lang="gd-GB" sz="2400" i="0" dirty="0">
              <a:solidFill>
                <a:srgbClr val="000000"/>
              </a:solidFill>
              <a:effectLst/>
              <a:latin typeface="DM Sans" pitchFamily="2" charset="77"/>
            </a:endParaRPr>
          </a:p>
          <a:p>
            <a:pPr algn="l" rtl="0" fontAlgn="base">
              <a:buFont typeface="+mj-lt"/>
              <a:buAutoNum type="arabicPeriod" startAt="2"/>
            </a:pPr>
            <a:r>
              <a:rPr lang="gd-GB" sz="2400" b="1" i="0" dirty="0">
                <a:solidFill>
                  <a:srgbClr val="000000"/>
                </a:solidFill>
                <a:effectLst/>
                <a:latin typeface="DM Sans" pitchFamily="2" charset="77"/>
              </a:rPr>
              <a:t> Fógraíocht i bhFolach: </a:t>
            </a:r>
            <a:r>
              <a:rPr lang="gd-GB" sz="2400" i="0" dirty="0">
                <a:solidFill>
                  <a:srgbClr val="000000"/>
                </a:solidFill>
                <a:effectLst/>
                <a:latin typeface="DM Sans" pitchFamily="2" charset="77"/>
              </a:rPr>
              <a:t>Cuireann roinnt tionchairí táirgí chun cinn mar go n-íoctar iad chun iad a fhógairt gan é a dhéanamh soiléir. B’fhéidir go n-aireofá brú chun rudaí a cheannach nach dteastaíonn uait. </a:t>
            </a:r>
          </a:p>
          <a:p>
            <a:pPr algn="l" rtl="0" fontAlgn="base">
              <a:buFont typeface="+mj-lt"/>
              <a:buAutoNum type="arabicPeriod" startAt="2"/>
            </a:pPr>
            <a:endParaRPr lang="gd-GB" sz="2400" i="0" dirty="0">
              <a:solidFill>
                <a:srgbClr val="000000"/>
              </a:solidFill>
              <a:effectLst/>
              <a:latin typeface="DM Sans" pitchFamily="2" charset="77"/>
            </a:endParaRPr>
          </a:p>
          <a:p>
            <a:pPr algn="l" rtl="0" fontAlgn="base">
              <a:buFont typeface="+mj-lt"/>
              <a:buAutoNum type="arabicPeriod" startAt="3"/>
            </a:pPr>
            <a:r>
              <a:rPr lang="gd-GB" sz="2400" b="1" i="0" dirty="0">
                <a:solidFill>
                  <a:srgbClr val="000000"/>
                </a:solidFill>
                <a:effectLst/>
                <a:latin typeface="DM Sans" pitchFamily="2" charset="77"/>
              </a:rPr>
              <a:t> Faisnéis Bhréagach: </a:t>
            </a:r>
          </a:p>
          <a:p>
            <a:pPr marL="342900" indent="-342900" algn="l" rtl="0" fontAlgn="base">
              <a:buFont typeface="Arial" panose="020B0604020202020204" pitchFamily="34" charset="0"/>
              <a:buChar char="•"/>
            </a:pPr>
            <a:r>
              <a:rPr lang="gd-GB" sz="2400" i="0" dirty="0">
                <a:solidFill>
                  <a:srgbClr val="000000"/>
                </a:solidFill>
                <a:effectLst/>
                <a:latin typeface="DM Sans" pitchFamily="2" charset="77"/>
              </a:rPr>
              <a:t>Mífhaisnéis (trí thimpiste): Nuair a roinneann tionchairí rud éigin bréagach trí thimpiste, cosúil le leid sláinte bréagach. </a:t>
            </a:r>
          </a:p>
          <a:p>
            <a:pPr marL="342900" indent="-342900" algn="l" rtl="0" fontAlgn="base">
              <a:buFont typeface="Arial" panose="020B0604020202020204" pitchFamily="34" charset="0"/>
              <a:buChar char="•"/>
            </a:pPr>
            <a:r>
              <a:rPr lang="gd-GB" sz="2400" i="0" dirty="0">
                <a:solidFill>
                  <a:srgbClr val="000000"/>
                </a:solidFill>
                <a:effectLst/>
                <a:latin typeface="DM Sans" pitchFamily="2" charset="77"/>
              </a:rPr>
              <a:t>Bréagaisnéis (d’aon ghnó): Nuair a roinneann siad faisnéis bhréagach go heolach, cosúil le cleas nó comhcheilg, chun amhairc nó aird a fháil.  </a:t>
            </a:r>
          </a:p>
          <a:p>
            <a:pPr algn="l" rtl="0" fontAlgn="base">
              <a:buFont typeface="+mj-lt"/>
              <a:buAutoNum type="arabicPeriod" startAt="2"/>
            </a:pPr>
            <a:endParaRPr lang="gd-GB" sz="2400" i="0" dirty="0">
              <a:solidFill>
                <a:srgbClr val="000000"/>
              </a:solidFill>
              <a:effectLst/>
              <a:latin typeface="DM Sans" pitchFamily="2" charset="77"/>
            </a:endParaRPr>
          </a:p>
          <a:p>
            <a:pPr algn="l" rtl="0" fontAlgn="base">
              <a:buFont typeface="+mj-lt"/>
              <a:buAutoNum type="arabicPeriod" startAt="4"/>
            </a:pPr>
            <a:r>
              <a:rPr lang="gd-GB" sz="2400" b="1" i="0" dirty="0">
                <a:solidFill>
                  <a:srgbClr val="000000"/>
                </a:solidFill>
                <a:effectLst/>
                <a:latin typeface="DM Sans" pitchFamily="2" charset="77"/>
              </a:rPr>
              <a:t> Ró-Thionchar: </a:t>
            </a:r>
            <a:r>
              <a:rPr lang="gd-GB" sz="2400" i="0" dirty="0">
                <a:solidFill>
                  <a:srgbClr val="000000"/>
                </a:solidFill>
                <a:effectLst/>
                <a:latin typeface="DM Sans" pitchFamily="2" charset="77"/>
              </a:rPr>
              <a:t>Féadfaidh tionchairí cruth a chur ar do thuairimí go ró-láidir, ionas go n-aontóidh tú leo gan smaoineamh go criticiúil. </a:t>
            </a:r>
            <a:endParaRPr lang="en-US" sz="2499" dirty="0">
              <a:solidFill>
                <a:srgbClr val="000000"/>
              </a:solidFill>
              <a:latin typeface="Canva Sans"/>
              <a:ea typeface="Canva Sans"/>
              <a:cs typeface="Canva Sans"/>
              <a:sym typeface="Canva Sans"/>
            </a:endParaRPr>
          </a:p>
        </p:txBody>
      </p:sp>
      <p:sp>
        <p:nvSpPr>
          <p:cNvPr id="12" name="TextBox 4">
            <a:extLst>
              <a:ext uri="{FF2B5EF4-FFF2-40B4-BE49-F238E27FC236}">
                <a16:creationId xmlns:a16="http://schemas.microsoft.com/office/drawing/2014/main" id="{274E5535-6B03-FA44-CCD1-C7EB3DA716AC}"/>
              </a:ext>
            </a:extLst>
          </p:cNvPr>
          <p:cNvSpPr txBox="1"/>
          <p:nvPr/>
        </p:nvSpPr>
        <p:spPr>
          <a:xfrm>
            <a:off x="6346490" y="1278659"/>
            <a:ext cx="11425611"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Tionchar na dTionchairí</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723305" y="2512054"/>
            <a:ext cx="5633820" cy="6471913"/>
            <a:chOff x="0" y="0"/>
            <a:chExt cx="5527694" cy="6350000"/>
          </a:xfrm>
        </p:grpSpPr>
        <p:sp>
          <p:nvSpPr>
            <p:cNvPr id="4" name="Freeform 4"/>
            <p:cNvSpPr/>
            <p:nvPr/>
          </p:nvSpPr>
          <p:spPr>
            <a:xfrm>
              <a:off x="-118110" y="-12700"/>
              <a:ext cx="5680094" cy="6418580"/>
            </a:xfrm>
            <a:custGeom>
              <a:avLst/>
              <a:gdLst/>
              <a:ahLst/>
              <a:cxnLst/>
              <a:rect l="l" t="t" r="r" b="b"/>
              <a:pathLst>
                <a:path w="5680094" h="6418580">
                  <a:moveTo>
                    <a:pt x="1251967" y="12700"/>
                  </a:moveTo>
                  <a:cubicBezTo>
                    <a:pt x="1539713" y="0"/>
                    <a:pt x="2090085" y="720090"/>
                    <a:pt x="2638172" y="1793240"/>
                  </a:cubicBezTo>
                  <a:cubicBezTo>
                    <a:pt x="2679279" y="1583690"/>
                    <a:pt x="2736371" y="1408430"/>
                    <a:pt x="2806024" y="1273810"/>
                  </a:cubicBezTo>
                  <a:cubicBezTo>
                    <a:pt x="2834571" y="1182370"/>
                    <a:pt x="2884812" y="1102360"/>
                    <a:pt x="2953323" y="1042670"/>
                  </a:cubicBezTo>
                  <a:cubicBezTo>
                    <a:pt x="3201104" y="830580"/>
                    <a:pt x="3636149" y="961390"/>
                    <a:pt x="4070052" y="1330960"/>
                  </a:cubicBezTo>
                  <a:cubicBezTo>
                    <a:pt x="4196797" y="760730"/>
                    <a:pt x="4452571" y="370840"/>
                    <a:pt x="4757445" y="359410"/>
                  </a:cubicBezTo>
                  <a:cubicBezTo>
                    <a:pt x="5215327" y="341630"/>
                    <a:pt x="5612691" y="1178560"/>
                    <a:pt x="5644663" y="2226310"/>
                  </a:cubicBezTo>
                  <a:cubicBezTo>
                    <a:pt x="5680094" y="3274060"/>
                    <a:pt x="5331796" y="4138930"/>
                    <a:pt x="4873914" y="4155440"/>
                  </a:cubicBezTo>
                  <a:cubicBezTo>
                    <a:pt x="4851077" y="4156710"/>
                    <a:pt x="4828240" y="4155440"/>
                    <a:pt x="4806545" y="4151630"/>
                  </a:cubicBezTo>
                  <a:cubicBezTo>
                    <a:pt x="4661530" y="4169410"/>
                    <a:pt x="4490252" y="4126230"/>
                    <a:pt x="4308698" y="4033520"/>
                  </a:cubicBezTo>
                  <a:cubicBezTo>
                    <a:pt x="4357798" y="5163820"/>
                    <a:pt x="4135137" y="6042660"/>
                    <a:pt x="3749192" y="6101080"/>
                  </a:cubicBezTo>
                  <a:cubicBezTo>
                    <a:pt x="3735490" y="6103620"/>
                    <a:pt x="3720646" y="6104890"/>
                    <a:pt x="3705802" y="6103620"/>
                  </a:cubicBezTo>
                  <a:cubicBezTo>
                    <a:pt x="3700093" y="6103620"/>
                    <a:pt x="3695525" y="6103620"/>
                    <a:pt x="3689816" y="6103620"/>
                  </a:cubicBezTo>
                  <a:cubicBezTo>
                    <a:pt x="3577915" y="6097270"/>
                    <a:pt x="3463729" y="6022340"/>
                    <a:pt x="3352970" y="5892800"/>
                  </a:cubicBezTo>
                  <a:cubicBezTo>
                    <a:pt x="3162281" y="5703570"/>
                    <a:pt x="2938479" y="5397500"/>
                    <a:pt x="2702116" y="5005070"/>
                  </a:cubicBezTo>
                  <a:cubicBezTo>
                    <a:pt x="2694123" y="5568950"/>
                    <a:pt x="2600491" y="5938520"/>
                    <a:pt x="2423505" y="5984240"/>
                  </a:cubicBezTo>
                  <a:cubicBezTo>
                    <a:pt x="2406377" y="5988050"/>
                    <a:pt x="2389249" y="5989320"/>
                    <a:pt x="2373263" y="5988050"/>
                  </a:cubicBezTo>
                  <a:cubicBezTo>
                    <a:pt x="2179149" y="6003290"/>
                    <a:pt x="1894828" y="5730240"/>
                    <a:pt x="1593380" y="5270500"/>
                  </a:cubicBezTo>
                  <a:cubicBezTo>
                    <a:pt x="1553415" y="5904230"/>
                    <a:pt x="1419819" y="6327140"/>
                    <a:pt x="1213144" y="6360160"/>
                  </a:cubicBezTo>
                  <a:cubicBezTo>
                    <a:pt x="851178" y="6418580"/>
                    <a:pt x="400147" y="5261610"/>
                    <a:pt x="206033" y="3778250"/>
                  </a:cubicBezTo>
                  <a:cubicBezTo>
                    <a:pt x="0" y="2294890"/>
                    <a:pt x="150082" y="1043940"/>
                    <a:pt x="512048" y="985520"/>
                  </a:cubicBezTo>
                  <a:cubicBezTo>
                    <a:pt x="522325" y="984250"/>
                    <a:pt x="531460" y="982980"/>
                    <a:pt x="541736" y="982980"/>
                  </a:cubicBezTo>
                  <a:cubicBezTo>
                    <a:pt x="649070" y="981710"/>
                    <a:pt x="782667" y="1062990"/>
                    <a:pt x="929965" y="1214120"/>
                  </a:cubicBezTo>
                  <a:cubicBezTo>
                    <a:pt x="915121" y="529590"/>
                    <a:pt x="1008753" y="67310"/>
                    <a:pt x="1207435" y="17780"/>
                  </a:cubicBezTo>
                  <a:cubicBezTo>
                    <a:pt x="1222279" y="13970"/>
                    <a:pt x="1237123" y="11430"/>
                    <a:pt x="1251967" y="12700"/>
                  </a:cubicBezTo>
                  <a:close/>
                </a:path>
              </a:pathLst>
            </a:custGeom>
            <a:blipFill>
              <a:blip r:embed="rId4"/>
              <a:stretch>
                <a:fillRect l="-32018" t="-5" r="-31907" b="-5"/>
              </a:stretch>
            </a:blipFill>
          </p:spPr>
          <p:txBody>
            <a:bodyPr/>
            <a:lstStyle/>
            <a:p>
              <a:endParaRPr lang="en-US"/>
            </a:p>
          </p:txBody>
        </p:sp>
      </p:grpSp>
      <p:sp>
        <p:nvSpPr>
          <p:cNvPr id="5" name="TextBox 5"/>
          <p:cNvSpPr txBox="1"/>
          <p:nvPr/>
        </p:nvSpPr>
        <p:spPr>
          <a:xfrm>
            <a:off x="6346490" y="706187"/>
            <a:ext cx="11425611" cy="2158091"/>
          </a:xfrm>
          <a:prstGeom prst="rect">
            <a:avLst/>
          </a:prstGeom>
        </p:spPr>
        <p:txBody>
          <a:bodyPr lIns="0" tIns="0" rIns="0" bIns="0" rtlCol="0" anchor="t">
            <a:spAutoFit/>
          </a:bodyPr>
          <a:lstStyle/>
          <a:p>
            <a:pPr algn="r">
              <a:lnSpc>
                <a:spcPts val="5600"/>
              </a:lnSpc>
            </a:pPr>
            <a:r>
              <a:rPr lang="gd-GB" sz="4000" b="1" i="0" dirty="0">
                <a:solidFill>
                  <a:srgbClr val="000000"/>
                </a:solidFill>
                <a:effectLst/>
                <a:latin typeface="DM Sans" pitchFamily="2" charset="77"/>
              </a:rPr>
              <a:t>Leideanna do Smaointeoireacht Chriticiúil chun Tionchairí agus Ábhar a Stiúradh  </a:t>
            </a:r>
            <a:endParaRPr lang="en-US" sz="4000" b="1" dirty="0">
              <a:solidFill>
                <a:srgbClr val="000001"/>
              </a:solidFill>
              <a:latin typeface="DM Sans" pitchFamily="2" charset="77"/>
              <a:ea typeface="DM Sans Bold"/>
              <a:cs typeface="DM Sans Bold"/>
              <a:sym typeface="DM Sans Bold"/>
            </a:endParaRPr>
          </a:p>
          <a:p>
            <a:pPr algn="r">
              <a:lnSpc>
                <a:spcPts val="5600"/>
              </a:lnSpc>
            </a:pPr>
            <a:endParaRPr lang="en-US" sz="5000" b="1" dirty="0">
              <a:solidFill>
                <a:srgbClr val="000001"/>
              </a:solidFill>
              <a:latin typeface="DM Sans Bold"/>
              <a:ea typeface="DM Sans Bold"/>
              <a:cs typeface="DM Sans Bold"/>
              <a:sym typeface="DM Sans Bold"/>
            </a:endParaRPr>
          </a:p>
        </p:txBody>
      </p:sp>
      <p:sp>
        <p:nvSpPr>
          <p:cNvPr id="6" name="TextBox 6"/>
          <p:cNvSpPr txBox="1"/>
          <p:nvPr/>
        </p:nvSpPr>
        <p:spPr>
          <a:xfrm>
            <a:off x="1028699" y="2540629"/>
            <a:ext cx="10574227" cy="7448193"/>
          </a:xfrm>
          <a:prstGeom prst="rect">
            <a:avLst/>
          </a:prstGeom>
        </p:spPr>
        <p:txBody>
          <a:bodyPr wrap="square" lIns="0" tIns="0" rIns="0" bIns="0" rtlCol="0" anchor="t">
            <a:spAutoFit/>
          </a:bodyPr>
          <a:lstStyle/>
          <a:p>
            <a:pPr rtl="0" fontAlgn="base"/>
            <a:r>
              <a:rPr lang="gd-GB" sz="2400" b="1" i="0" dirty="0">
                <a:solidFill>
                  <a:srgbClr val="000000"/>
                </a:solidFill>
                <a:effectLst/>
                <a:latin typeface="DM Sans" pitchFamily="2" charset="77"/>
              </a:rPr>
              <a:t>1. Tuiscint ar Theaicticí Tionchairí</a:t>
            </a:r>
            <a:r>
              <a:rPr lang="gd-GB" sz="2400" b="0" i="0" dirty="0">
                <a:solidFill>
                  <a:srgbClr val="000000"/>
                </a:solidFill>
                <a:effectLst/>
                <a:latin typeface="DM Sans" pitchFamily="2" charset="77"/>
              </a:rPr>
              <a:t>: Úsáideann tionchairí scéalaíocht, slite maireachtála snasta, agus suíomh táirgí chun rannpháirtíocht a thiomáint. Fiafraigh conas a d’fhéadfadh a n-ábhar tionchar a imirt ar do roghanna.  </a:t>
            </a:r>
          </a:p>
          <a:p>
            <a:pPr marL="514350" indent="-514350" rtl="0" fontAlgn="base">
              <a:buAutoNum type="arabicPeriod"/>
            </a:pPr>
            <a:endParaRPr lang="gd-GB" sz="2400" b="0" i="0" dirty="0">
              <a:solidFill>
                <a:srgbClr val="000000"/>
              </a:solidFill>
              <a:effectLst/>
              <a:latin typeface="DM Sans" pitchFamily="2" charset="77"/>
            </a:endParaRPr>
          </a:p>
          <a:p>
            <a:pPr algn="just" rtl="0" fontAlgn="base"/>
            <a:r>
              <a:rPr lang="gd-GB" sz="2400" b="1" i="0" dirty="0">
                <a:solidFill>
                  <a:srgbClr val="000000"/>
                </a:solidFill>
                <a:effectLst/>
                <a:latin typeface="DM Sans" pitchFamily="2" charset="77"/>
              </a:rPr>
              <a:t>2. Tabhair faoi deara céard atá Fíor:</a:t>
            </a:r>
            <a:r>
              <a:rPr lang="gd-GB" sz="2400" b="0" i="0" dirty="0">
                <a:solidFill>
                  <a:srgbClr val="000000"/>
                </a:solidFill>
                <a:effectLst/>
                <a:latin typeface="DM Sans" pitchFamily="2" charset="77"/>
              </a:rPr>
              <a:t> Cuimhnigh, taispeánann tionchairí na buaicphointí, ní an scéal mar atá i ndáiríre. Ná cuir do shaol i gcomparáid lena bhfothaí coimeádta.  </a:t>
            </a:r>
          </a:p>
          <a:p>
            <a:pPr algn="just" rtl="0" fontAlgn="base">
              <a:buFont typeface="Arial" panose="020B0604020202020204" pitchFamily="34" charset="0"/>
              <a:buChar char="•"/>
            </a:pPr>
            <a:endParaRPr lang="gd-GB" sz="2400" b="0" i="0" dirty="0">
              <a:solidFill>
                <a:srgbClr val="000000"/>
              </a:solidFill>
              <a:effectLst/>
              <a:latin typeface="DM Sans" pitchFamily="2" charset="77"/>
            </a:endParaRPr>
          </a:p>
          <a:p>
            <a:pPr algn="just" rtl="0" fontAlgn="base"/>
            <a:r>
              <a:rPr lang="gd-GB" sz="2400" b="1" i="0" dirty="0">
                <a:solidFill>
                  <a:srgbClr val="000000"/>
                </a:solidFill>
                <a:effectLst/>
                <a:latin typeface="DM Sans" pitchFamily="2" charset="77"/>
              </a:rPr>
              <a:t>3. Seiceáil Ábhar Urraithe: </a:t>
            </a:r>
            <a:r>
              <a:rPr lang="gd-GB" sz="2400" b="0" i="0" dirty="0">
                <a:solidFill>
                  <a:srgbClr val="000000"/>
                </a:solidFill>
                <a:effectLst/>
                <a:latin typeface="DM Sans" pitchFamily="2" charset="77"/>
              </a:rPr>
              <a:t>Cuardaigh clibeanna #ad, #gifted, fógraíocht íoctha, etc. Déan taighde ar tháirgí nó comhairle sula leanann tú moltaí le fáil amach an ailíníonn siad le do riachtanais agus do luachanna.  </a:t>
            </a:r>
          </a:p>
          <a:p>
            <a:pPr algn="just" rtl="0" fontAlgn="base"/>
            <a:endParaRPr lang="gd-GB" sz="2400" b="0" i="0" dirty="0">
              <a:solidFill>
                <a:srgbClr val="000000"/>
              </a:solidFill>
              <a:effectLst/>
              <a:latin typeface="DM Sans" pitchFamily="2" charset="77"/>
            </a:endParaRPr>
          </a:p>
          <a:p>
            <a:pPr algn="just" rtl="0" fontAlgn="base"/>
            <a:r>
              <a:rPr lang="gd-GB" sz="2400" b="1" dirty="0">
                <a:solidFill>
                  <a:srgbClr val="000000"/>
                </a:solidFill>
                <a:latin typeface="DM Sans" pitchFamily="2" charset="77"/>
              </a:rPr>
              <a:t>4. </a:t>
            </a:r>
            <a:r>
              <a:rPr lang="gd-GB" sz="2400" b="1" i="0" dirty="0">
                <a:solidFill>
                  <a:srgbClr val="000000"/>
                </a:solidFill>
                <a:effectLst/>
                <a:latin typeface="DM Sans" pitchFamily="2" charset="77"/>
              </a:rPr>
              <a:t>Bí aireach ar Mhífhaisnéis</a:t>
            </a:r>
            <a:r>
              <a:rPr lang="gd-GB" sz="2400" b="0" i="0" dirty="0">
                <a:solidFill>
                  <a:srgbClr val="000000"/>
                </a:solidFill>
                <a:effectLst/>
                <a:latin typeface="DM Sans" pitchFamily="2" charset="77"/>
              </a:rPr>
              <a:t>: Bí aireach ar thionchairí a </a:t>
            </a:r>
            <a:r>
              <a:rPr lang="gd-GB" sz="2400" i="0" dirty="0">
                <a:solidFill>
                  <a:srgbClr val="000000"/>
                </a:solidFill>
                <a:effectLst/>
                <a:latin typeface="DM Sans" pitchFamily="2" charset="77"/>
              </a:rPr>
              <a:t>thugann comhairle leighis, airgeadais, nó sláinte gan Lean cuntai</a:t>
            </a:r>
            <a:r>
              <a:rPr lang="gd-GB" sz="2400" dirty="0">
                <a:solidFill>
                  <a:srgbClr val="000000"/>
                </a:solidFill>
                <a:latin typeface="DM Sans" pitchFamily="2" charset="77"/>
              </a:rPr>
              <a:t>cháilíochtaí. Fíoraigh foinsí iontaofa.  </a:t>
            </a:r>
          </a:p>
          <a:p>
            <a:pPr algn="just" fontAlgn="base"/>
            <a:r>
              <a:rPr lang="gd-GB" sz="2400" b="1" dirty="0">
                <a:solidFill>
                  <a:srgbClr val="000000"/>
                </a:solidFill>
                <a:latin typeface="DM Sans" pitchFamily="2" charset="77"/>
              </a:rPr>
              <a:t>5. Léirigh d’Fhotha: </a:t>
            </a:r>
            <a:r>
              <a:rPr lang="gd-GB" sz="2400" b="0" i="0" dirty="0">
                <a:solidFill>
                  <a:srgbClr val="000000"/>
                </a:solidFill>
                <a:effectLst/>
                <a:latin typeface="DM Sans" pitchFamily="2" charset="77"/>
              </a:rPr>
              <a:t>s a thugann inspioráid agus oideachas duit. Dílean iad sin a chuireann brú ort nó a thugann mothú duit nach bhfuil tú sách maith. Faigh cothromaíocht idir tionchairí le saineolaithe inchreidte agus dearcthaí éagsúla.  </a:t>
            </a:r>
          </a:p>
          <a:p>
            <a:pPr algn="just" rtl="0" fontAlgn="base"/>
            <a:endParaRPr lang="gd-GB" sz="2800" b="0" i="0" dirty="0">
              <a:solidFill>
                <a:srgbClr val="000000"/>
              </a:solidFill>
              <a:effectLst/>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882916"/>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Freeform 3"/>
          <p:cNvSpPr/>
          <p:nvPr/>
        </p:nvSpPr>
        <p:spPr>
          <a:xfrm>
            <a:off x="12774472" y="2390164"/>
            <a:ext cx="3309438" cy="6130906"/>
          </a:xfrm>
          <a:custGeom>
            <a:avLst/>
            <a:gdLst/>
            <a:ahLst/>
            <a:cxnLst/>
            <a:rect l="l" t="t" r="r" b="b"/>
            <a:pathLst>
              <a:path w="3309438" h="6130906">
                <a:moveTo>
                  <a:pt x="0" y="0"/>
                </a:moveTo>
                <a:lnTo>
                  <a:pt x="3309438" y="0"/>
                </a:lnTo>
                <a:lnTo>
                  <a:pt x="3309438" y="6130906"/>
                </a:lnTo>
                <a:lnTo>
                  <a:pt x="0" y="613090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1028700" y="2016609"/>
            <a:ext cx="11391900" cy="7478970"/>
          </a:xfrm>
          <a:prstGeom prst="rect">
            <a:avLst/>
          </a:prstGeom>
        </p:spPr>
        <p:txBody>
          <a:bodyPr wrap="square" lIns="0" tIns="0" rIns="0" bIns="0" rtlCol="0" anchor="t">
            <a:spAutoFit/>
          </a:bodyPr>
          <a:lstStyle/>
          <a:p>
            <a:pPr algn="just" rtl="0" fontAlgn="base"/>
            <a:r>
              <a:rPr lang="gd-GB" sz="3200" b="1" i="0" dirty="0">
                <a:solidFill>
                  <a:srgbClr val="000000"/>
                </a:solidFill>
                <a:effectLst/>
                <a:latin typeface="DM Sans" pitchFamily="2" charset="77"/>
              </a:rPr>
              <a:t>Déanaimis Machnamh: </a:t>
            </a:r>
          </a:p>
          <a:p>
            <a:pPr algn="just" rtl="0" fontAlgn="base"/>
            <a:endParaRPr lang="gd-GB" sz="4400" b="1" i="0" dirty="0">
              <a:solidFill>
                <a:srgbClr val="000000"/>
              </a:solidFill>
              <a:effectLst/>
              <a:latin typeface="DM Sans" pitchFamily="2" charset="77"/>
            </a:endParaRPr>
          </a:p>
          <a:p>
            <a:pPr algn="just" rtl="0" fontAlgn="base"/>
            <a:r>
              <a:rPr lang="gd-GB" sz="2800" b="0" i="0" dirty="0">
                <a:solidFill>
                  <a:srgbClr val="000000"/>
                </a:solidFill>
                <a:effectLst/>
                <a:latin typeface="Arial" panose="020B0604020202020204" pitchFamily="34" charset="0"/>
              </a:rPr>
              <a:t>Smaoinigh faoi phostáil le déanaí a rinne agus a roinn tú. Déan anailís ar an ábhar leis na ceisteanna a leanas:  </a:t>
            </a:r>
            <a:r>
              <a:rPr lang="gd-GB" sz="2800" b="1" i="0" dirty="0">
                <a:solidFill>
                  <a:srgbClr val="000000"/>
                </a:solidFill>
                <a:effectLst/>
                <a:latin typeface="Arial" panose="020B0604020202020204" pitchFamily="34" charset="0"/>
              </a:rPr>
              <a:t> </a:t>
            </a:r>
            <a:r>
              <a:rPr lang="gd-GB" sz="2800" b="0" i="0" dirty="0">
                <a:solidFill>
                  <a:srgbClr val="000000"/>
                </a:solidFill>
                <a:effectLst/>
                <a:latin typeface="Arial" panose="020B0604020202020204" pitchFamily="34" charset="0"/>
              </a:rPr>
              <a:t> </a:t>
            </a:r>
          </a:p>
          <a:p>
            <a:pPr algn="just" rtl="0" fontAlgn="base"/>
            <a:endParaRPr lang="gd-GB" sz="1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gd-GB" sz="2800" b="0" i="0" dirty="0">
                <a:solidFill>
                  <a:srgbClr val="000001"/>
                </a:solidFill>
                <a:effectLst/>
                <a:latin typeface="Arial" panose="020B0604020202020204" pitchFamily="34" charset="0"/>
              </a:rPr>
              <a:t> Cén fáth ar roinn mé é seo?   </a:t>
            </a:r>
            <a:endParaRPr lang="gd-GB"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2800" b="0" i="0" dirty="0">
                <a:solidFill>
                  <a:srgbClr val="000001"/>
                </a:solidFill>
                <a:effectLst/>
                <a:latin typeface="Arial" panose="020B0604020202020204" pitchFamily="34" charset="0"/>
              </a:rPr>
              <a:t> Cé a d’fhéadfadh é a fheiceáil?   </a:t>
            </a:r>
            <a:endParaRPr lang="gd-GB"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2800" b="0" i="0" dirty="0">
                <a:solidFill>
                  <a:srgbClr val="000001"/>
                </a:solidFill>
                <a:effectLst/>
                <a:latin typeface="Arial" panose="020B0604020202020204" pitchFamily="34" charset="0"/>
              </a:rPr>
              <a:t> An bhféadfá é a mhíthuiscint nó a mhí-úsáid?   </a:t>
            </a:r>
            <a:endParaRPr lang="gd-GB" sz="2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gd-GB" sz="2800" b="0" i="0" dirty="0">
                <a:solidFill>
                  <a:srgbClr val="000001"/>
                </a:solidFill>
                <a:effectLst/>
                <a:latin typeface="Arial" panose="020B0604020202020204" pitchFamily="34" charset="0"/>
              </a:rPr>
              <a:t> Cén chaoi a gceapann tú go n-imríonn do phostálacha agus na rudaí a roinneann tú tionchar ar do chairde?   </a:t>
            </a:r>
            <a:endParaRPr lang="gd-GB" sz="2800" b="0" i="0" dirty="0">
              <a:solidFill>
                <a:srgbClr val="000000"/>
              </a:solidFill>
              <a:effectLst/>
              <a:latin typeface="Arial" panose="020B0604020202020204" pitchFamily="34" charset="0"/>
            </a:endParaRPr>
          </a:p>
          <a:p>
            <a:pPr algn="l" rtl="0" fontAlgn="base"/>
            <a:r>
              <a:rPr lang="gd-GB" sz="2800" b="0" i="0" dirty="0">
                <a:solidFill>
                  <a:srgbClr val="000000"/>
                </a:solidFill>
                <a:effectLst/>
                <a:latin typeface="Arial" panose="020B0604020202020204" pitchFamily="34" charset="0"/>
              </a:rPr>
              <a:t>  </a:t>
            </a:r>
            <a:endParaRPr lang="gd-GB" sz="1800" b="0" i="0" dirty="0">
              <a:solidFill>
                <a:srgbClr val="000000"/>
              </a:solidFill>
              <a:effectLst/>
              <a:latin typeface="Segoe UI" panose="020B0502040204020203" pitchFamily="34" charset="0"/>
            </a:endParaRPr>
          </a:p>
          <a:p>
            <a:pPr algn="just" rtl="0" fontAlgn="base"/>
            <a:r>
              <a:rPr lang="gd-GB" sz="2800" b="1" i="0" dirty="0">
                <a:solidFill>
                  <a:srgbClr val="000000"/>
                </a:solidFill>
                <a:effectLst/>
                <a:latin typeface="Arial" panose="020B0604020202020204" pitchFamily="34" charset="0"/>
              </a:rPr>
              <a:t>Machnamh</a:t>
            </a:r>
            <a:r>
              <a:rPr lang="gd-GB" sz="2800" b="0" i="0" dirty="0">
                <a:solidFill>
                  <a:srgbClr val="000000"/>
                </a:solidFill>
                <a:effectLst/>
                <a:latin typeface="Arial" panose="020B0604020202020204" pitchFamily="34" charset="0"/>
              </a:rPr>
              <a:t>: Nuair a phostálann tú rud éigin ar líne, an smaoiníonn tú faoi cé a fheicfidh é agus conas a bheidh tionchar aige orthu?   </a:t>
            </a:r>
            <a:endParaRPr lang="gd-GB" sz="1800" b="0" i="0" dirty="0">
              <a:solidFill>
                <a:srgbClr val="000000"/>
              </a:solidFill>
              <a:effectLst/>
              <a:latin typeface="Segoe UI" panose="020B0502040204020203" pitchFamily="34" charset="0"/>
            </a:endParaRPr>
          </a:p>
          <a:p>
            <a:pPr algn="l" rtl="0" fontAlgn="base"/>
            <a:r>
              <a:rPr lang="gd-GB" sz="2800" b="0" i="0" dirty="0">
                <a:solidFill>
                  <a:srgbClr val="000000"/>
                </a:solidFill>
                <a:effectLst/>
                <a:latin typeface="Arial" panose="020B0604020202020204" pitchFamily="34" charset="0"/>
              </a:rPr>
              <a:t>   </a:t>
            </a:r>
            <a:endParaRPr lang="gd-GB" sz="1800" b="0" i="0" dirty="0">
              <a:solidFill>
                <a:srgbClr val="000000"/>
              </a:solidFill>
              <a:effectLst/>
              <a:latin typeface="Segoe UI" panose="020B0502040204020203" pitchFamily="34" charset="0"/>
            </a:endParaRPr>
          </a:p>
          <a:p>
            <a:pPr algn="just" rtl="0" fontAlgn="base"/>
            <a:r>
              <a:rPr lang="gd-GB" sz="2800" b="1" i="0" dirty="0">
                <a:solidFill>
                  <a:srgbClr val="000000"/>
                </a:solidFill>
                <a:effectLst/>
                <a:latin typeface="Arial" panose="020B0604020202020204" pitchFamily="34" charset="0"/>
              </a:rPr>
              <a:t>Cuimhnigh:</a:t>
            </a:r>
            <a:r>
              <a:rPr lang="gd-GB" sz="2800" b="0" i="0" dirty="0">
                <a:solidFill>
                  <a:srgbClr val="000000"/>
                </a:solidFill>
                <a:effectLst/>
                <a:latin typeface="Arial" panose="020B0604020202020204" pitchFamily="34" charset="0"/>
              </a:rPr>
              <a:t> Tá sé de chumhacht agat an domhan ar líne a athrú! Smaoinigh go criticiúil faoin gcaoi a n-imrítear tionchar ort ar líne, agus seiceáil i gcónaí creidiúnacht na faisnéise sula roinneann tú é.</a:t>
            </a:r>
            <a:r>
              <a:rPr lang="gd-GB" sz="2800" b="0" i="0" dirty="0">
                <a:solidFill>
                  <a:srgbClr val="000000"/>
                </a:solidFill>
                <a:effectLst/>
                <a:latin typeface="Times New Roman" panose="02020603050405020304" pitchFamily="18" charset="0"/>
              </a:rPr>
              <a:t>  </a:t>
            </a:r>
            <a:endParaRPr lang="gd-GB" sz="1800" b="0" i="0" dirty="0">
              <a:solidFill>
                <a:srgbClr val="000000"/>
              </a:solidFill>
              <a:effectLst/>
              <a:latin typeface="Segoe UI" panose="020B0502040204020203" pitchFamily="34" charset="0"/>
            </a:endParaRPr>
          </a:p>
        </p:txBody>
      </p:sp>
      <p:sp>
        <p:nvSpPr>
          <p:cNvPr id="5" name="TextBox 5"/>
          <p:cNvSpPr txBox="1"/>
          <p:nvPr/>
        </p:nvSpPr>
        <p:spPr>
          <a:xfrm>
            <a:off x="2282709" y="1049861"/>
            <a:ext cx="15365425" cy="710387"/>
          </a:xfrm>
          <a:prstGeom prst="rect">
            <a:avLst/>
          </a:prstGeom>
        </p:spPr>
        <p:txBody>
          <a:bodyPr lIns="0" tIns="0" rIns="0" bIns="0" rtlCol="0" anchor="t">
            <a:spAutoFit/>
          </a:bodyPr>
          <a:lstStyle/>
          <a:p>
            <a:pPr algn="r">
              <a:lnSpc>
                <a:spcPts val="5050"/>
              </a:lnSpc>
            </a:pPr>
            <a:r>
              <a:rPr lang="gd-GB" sz="6000" b="1" i="0" dirty="0">
                <a:solidFill>
                  <a:srgbClr val="000000"/>
                </a:solidFill>
                <a:effectLst/>
                <a:latin typeface="DM Sans" pitchFamily="2" charset="77"/>
              </a:rPr>
              <a:t>Do Thionchar ar líne</a:t>
            </a:r>
            <a:endParaRPr lang="en-US" sz="54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1360277" y="2512054"/>
            <a:ext cx="5996848" cy="6193812"/>
            <a:chOff x="0" y="0"/>
            <a:chExt cx="6148070" cy="6350000"/>
          </a:xfrm>
        </p:grpSpPr>
        <p:sp>
          <p:nvSpPr>
            <p:cNvPr id="3" name="Freeform 3"/>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3"/>
              <a:stretch>
                <a:fillRect l="-5935" r="-5935"/>
              </a:stretch>
            </a:blipFill>
          </p:spPr>
          <p:txBody>
            <a:bodyPr/>
            <a:lstStyle/>
            <a:p>
              <a:endParaRPr lang="en-US"/>
            </a:p>
          </p:txBody>
        </p:sp>
      </p:grpSp>
      <p:sp>
        <p:nvSpPr>
          <p:cNvPr id="4" name="Freeform 4"/>
          <p:cNvSpPr/>
          <p:nvPr/>
        </p:nvSpPr>
        <p:spPr>
          <a:xfrm>
            <a:off x="1028700" y="882916"/>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73146" y="3136526"/>
            <a:ext cx="10238049" cy="360426"/>
          </a:xfrm>
          <a:prstGeom prst="rect">
            <a:avLst/>
          </a:prstGeom>
        </p:spPr>
        <p:txBody>
          <a:bodyPr lIns="0" tIns="0" rIns="0" bIns="0" rtlCol="0" anchor="t">
            <a:spAutoFit/>
          </a:bodyPr>
          <a:lstStyle/>
          <a:p>
            <a:pPr algn="l">
              <a:lnSpc>
                <a:spcPts val="2727"/>
              </a:lnSpc>
            </a:pPr>
            <a:endParaRPr/>
          </a:p>
        </p:txBody>
      </p:sp>
      <p:sp>
        <p:nvSpPr>
          <p:cNvPr id="6" name="TextBox 6"/>
          <p:cNvSpPr txBox="1"/>
          <p:nvPr/>
        </p:nvSpPr>
        <p:spPr>
          <a:xfrm>
            <a:off x="2282709" y="1049861"/>
            <a:ext cx="15365425" cy="684867"/>
          </a:xfrm>
          <a:prstGeom prst="rect">
            <a:avLst/>
          </a:prstGeom>
        </p:spPr>
        <p:txBody>
          <a:bodyPr lIns="0" tIns="0" rIns="0" bIns="0" rtlCol="0" anchor="t">
            <a:spAutoFit/>
          </a:bodyPr>
          <a:lstStyle/>
          <a:p>
            <a:pPr algn="r">
              <a:lnSpc>
                <a:spcPts val="5050"/>
              </a:lnSpc>
            </a:pPr>
            <a:r>
              <a:rPr lang="gd-GB" sz="5400" b="1" i="0" dirty="0">
                <a:solidFill>
                  <a:srgbClr val="000000"/>
                </a:solidFill>
                <a:effectLst/>
                <a:latin typeface="DM Sans" pitchFamily="2" charset="77"/>
              </a:rPr>
              <a:t>Algartaim a Dhíphacáil</a:t>
            </a:r>
            <a:endParaRPr lang="en-US" sz="5000" b="1" dirty="0">
              <a:solidFill>
                <a:srgbClr val="000001"/>
              </a:solidFill>
              <a:latin typeface="DM Sans" pitchFamily="2" charset="77"/>
              <a:ea typeface="DM Sans Bold"/>
              <a:cs typeface="DM Sans Bold"/>
              <a:sym typeface="DM Sans Bold"/>
            </a:endParaRPr>
          </a:p>
        </p:txBody>
      </p:sp>
      <p:sp>
        <p:nvSpPr>
          <p:cNvPr id="7" name="TextBox 7"/>
          <p:cNvSpPr txBox="1"/>
          <p:nvPr/>
        </p:nvSpPr>
        <p:spPr>
          <a:xfrm>
            <a:off x="897687" y="2559679"/>
            <a:ext cx="10013508" cy="7191712"/>
          </a:xfrm>
          <a:prstGeom prst="rect">
            <a:avLst/>
          </a:prstGeom>
        </p:spPr>
        <p:txBody>
          <a:bodyPr lIns="0" tIns="0" rIns="0" bIns="0" rtlCol="0" anchor="t">
            <a:spAutoFit/>
          </a:bodyPr>
          <a:lstStyle/>
          <a:p>
            <a:pPr algn="l" rtl="0" fontAlgn="base"/>
            <a:r>
              <a:rPr lang="gd-GB" sz="2800" b="1" i="0" dirty="0">
                <a:solidFill>
                  <a:srgbClr val="000000"/>
                </a:solidFill>
                <a:effectLst/>
                <a:latin typeface="DM Sans" pitchFamily="2" charset="77"/>
              </a:rPr>
              <a:t>Déanaimis Plé: </a:t>
            </a:r>
          </a:p>
          <a:p>
            <a:pPr algn="l" rtl="0" fontAlgn="base"/>
            <a:endParaRPr lang="gd-GB" sz="2800" b="1" i="0" dirty="0">
              <a:solidFill>
                <a:srgbClr val="000000"/>
              </a:solidFill>
              <a:effectLst/>
              <a:latin typeface="DM Sans" pitchFamily="2" charset="77"/>
            </a:endParaRPr>
          </a:p>
          <a:p>
            <a:pPr algn="l" rtl="0" fontAlgn="base"/>
            <a:r>
              <a:rPr lang="gd-GB" sz="2800" b="1" i="0" dirty="0">
                <a:solidFill>
                  <a:srgbClr val="000000"/>
                </a:solidFill>
                <a:effectLst/>
                <a:latin typeface="DM Sans" pitchFamily="2" charset="77"/>
              </a:rPr>
              <a:t>Cad is algartam ann?  </a:t>
            </a:r>
          </a:p>
          <a:p>
            <a:pPr algn="l">
              <a:lnSpc>
                <a:spcPts val="2828"/>
              </a:lnSpc>
            </a:pPr>
            <a:endParaRPr lang="en-US" sz="2400" b="1" dirty="0">
              <a:solidFill>
                <a:srgbClr val="000001"/>
              </a:solidFill>
              <a:latin typeface="DM Sans" pitchFamily="2" charset="77"/>
              <a:ea typeface="DM Sans Bold"/>
              <a:cs typeface="DM Sans Bold"/>
              <a:sym typeface="DM Sans Bold"/>
            </a:endParaRPr>
          </a:p>
          <a:p>
            <a:pPr algn="just" rtl="0" fontAlgn="base"/>
            <a:r>
              <a:rPr lang="gd-GB" sz="2400" dirty="0">
                <a:solidFill>
                  <a:srgbClr val="000000"/>
                </a:solidFill>
                <a:latin typeface="DM Sans" pitchFamily="2" charset="77"/>
              </a:rPr>
              <a:t>S</a:t>
            </a:r>
            <a:r>
              <a:rPr lang="gd-GB" sz="2400" b="0" i="0" dirty="0">
                <a:solidFill>
                  <a:srgbClr val="000000"/>
                </a:solidFill>
                <a:effectLst/>
                <a:latin typeface="DM Sans" pitchFamily="2" charset="77"/>
              </a:rPr>
              <a:t>raith cód atá in algartaim a thugann treoracha céim ar chéim le hinsint do ríomhaire céard a dhéanfaidh siad. </a:t>
            </a:r>
            <a:r>
              <a:rPr lang="gd-GB" sz="2400" b="1" i="0" dirty="0">
                <a:solidFill>
                  <a:srgbClr val="000000"/>
                </a:solidFill>
                <a:effectLst/>
                <a:latin typeface="DM Sans" pitchFamily="2" charset="77"/>
              </a:rPr>
              <a:t> </a:t>
            </a:r>
            <a:r>
              <a:rPr lang="gd-GB" sz="2400" b="0" i="0" dirty="0">
                <a:solidFill>
                  <a:srgbClr val="000000"/>
                </a:solidFill>
                <a:effectLst/>
                <a:latin typeface="DM Sans" pitchFamily="2" charset="77"/>
              </a:rPr>
              <a:t> </a:t>
            </a:r>
          </a:p>
          <a:p>
            <a:pPr algn="just" rtl="0" fontAlgn="base"/>
            <a:endParaRPr lang="gd-GB" sz="2400" b="0" i="0" dirty="0">
              <a:solidFill>
                <a:srgbClr val="000000"/>
              </a:solidFill>
              <a:effectLst/>
              <a:latin typeface="DM Sans" pitchFamily="2" charset="77"/>
            </a:endParaRPr>
          </a:p>
          <a:p>
            <a:pPr algn="just" rtl="0" fontAlgn="base"/>
            <a:r>
              <a:rPr lang="gd-GB" sz="2400" b="1" i="0" dirty="0">
                <a:solidFill>
                  <a:srgbClr val="000000"/>
                </a:solidFill>
                <a:effectLst/>
                <a:latin typeface="DM Sans" pitchFamily="2" charset="77"/>
              </a:rPr>
              <a:t>Mar shampla:  </a:t>
            </a:r>
          </a:p>
          <a:p>
            <a:pPr algn="just" rtl="0" fontAlgn="base"/>
            <a:endParaRPr lang="gd-GB" sz="2400" b="1" i="0" dirty="0">
              <a:solidFill>
                <a:srgbClr val="000000"/>
              </a:solidFill>
              <a:effectLst/>
              <a:latin typeface="DM Sans" pitchFamily="2" charset="77"/>
            </a:endParaRPr>
          </a:p>
          <a:p>
            <a:pPr algn="just" rtl="0" fontAlgn="base">
              <a:buFont typeface="Arial" panose="020B0604020202020204" pitchFamily="34" charset="0"/>
              <a:buChar char="•"/>
            </a:pPr>
            <a:r>
              <a:rPr lang="gd-GB" sz="2400" b="0" i="0" dirty="0">
                <a:solidFill>
                  <a:srgbClr val="000000"/>
                </a:solidFill>
                <a:effectLst/>
                <a:latin typeface="DM Sans" pitchFamily="2" charset="77"/>
              </a:rPr>
              <a:t> Nuair a chuireann tú téarma isteach in Google, cinneann algartam cé na suíomhanna gréasáin a thaispeánfar duit ar dtús.  </a:t>
            </a:r>
          </a:p>
          <a:p>
            <a:pPr algn="just" rtl="0" fontAlgn="base">
              <a:buFont typeface="Arial" panose="020B0604020202020204" pitchFamily="34" charset="0"/>
              <a:buChar char="•"/>
            </a:pPr>
            <a:r>
              <a:rPr lang="gd-GB" sz="2400" b="0" i="0" dirty="0">
                <a:solidFill>
                  <a:srgbClr val="000000"/>
                </a:solidFill>
                <a:effectLst/>
                <a:latin typeface="DM Sans" pitchFamily="2" charset="77"/>
              </a:rPr>
              <a:t>  Nuair a scrollaíonn tú ar TikTok nó Instagram, piocann algartam cé na postálacha nó físeáin  </a:t>
            </a:r>
          </a:p>
          <a:p>
            <a:pPr algn="just" rtl="0" fontAlgn="base"/>
            <a:r>
              <a:rPr lang="gd-GB" sz="2400" b="0" i="0" dirty="0">
                <a:solidFill>
                  <a:srgbClr val="000000"/>
                </a:solidFill>
                <a:effectLst/>
                <a:latin typeface="DM Sans" pitchFamily="2" charset="77"/>
              </a:rPr>
              <a:t>a fheicfidh tú bunaithe ar céard a cheapann sé gur maith leat.  </a:t>
            </a:r>
          </a:p>
          <a:p>
            <a:pPr algn="l" rtl="0" fontAlgn="base"/>
            <a:r>
              <a:rPr lang="gd-GB" sz="2400" b="0" i="0" dirty="0">
                <a:solidFill>
                  <a:srgbClr val="000000"/>
                </a:solidFill>
                <a:effectLst/>
                <a:latin typeface="DM Sans" pitchFamily="2" charset="77"/>
              </a:rPr>
              <a:t>  </a:t>
            </a:r>
          </a:p>
          <a:p>
            <a:pPr algn="just" rtl="0" fontAlgn="base"/>
            <a:r>
              <a:rPr lang="gd-GB" sz="2400" b="0" i="0" dirty="0">
                <a:solidFill>
                  <a:srgbClr val="000000"/>
                </a:solidFill>
                <a:effectLst/>
                <a:latin typeface="DM Sans" pitchFamily="2" charset="77"/>
              </a:rPr>
              <a:t>Fiafraigh de na scoláirí an féidir leo smaoineamh ar aon samplaí eile?  </a:t>
            </a:r>
          </a:p>
          <a:p>
            <a:pPr algn="l" rtl="0" fontAlgn="base"/>
            <a:r>
              <a:rPr lang="gd-GB" sz="2400" b="0" i="0" dirty="0">
                <a:solidFill>
                  <a:srgbClr val="000000"/>
                </a:solidFill>
                <a:effectLst/>
                <a:latin typeface="DM Sans" pitchFamily="2" charset="77"/>
              </a:rPr>
              <a:t>  </a:t>
            </a:r>
          </a:p>
          <a:p>
            <a:pPr algn="just" rtl="0" fontAlgn="base"/>
            <a:r>
              <a:rPr lang="gd-GB" sz="2400" b="1" i="0" dirty="0">
                <a:solidFill>
                  <a:srgbClr val="000000"/>
                </a:solidFill>
                <a:effectLst/>
                <a:latin typeface="DM Sans" pitchFamily="2" charset="77"/>
              </a:rPr>
              <a:t>Tábhachtach</a:t>
            </a:r>
            <a:r>
              <a:rPr lang="gd-GB" sz="2400" b="0" i="0" dirty="0">
                <a:solidFill>
                  <a:srgbClr val="000000"/>
                </a:solidFill>
                <a:effectLst/>
                <a:latin typeface="DM Sans" pitchFamily="2" charset="77"/>
              </a:rPr>
              <a:t>: Is féidir le halgartaim ról mór a bheith acu san ábhar a fheiceann tú ar líne, go háirithe ó thionchairí agus cruthaitheoirí.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grpSp>
        <p:nvGrpSpPr>
          <p:cNvPr id="2" name="Group 2"/>
          <p:cNvGrpSpPr/>
          <p:nvPr/>
        </p:nvGrpSpPr>
        <p:grpSpPr>
          <a:xfrm>
            <a:off x="11360277" y="2512054"/>
            <a:ext cx="5996848" cy="6193812"/>
            <a:chOff x="0" y="0"/>
            <a:chExt cx="6148070" cy="6350000"/>
          </a:xfrm>
        </p:grpSpPr>
        <p:sp>
          <p:nvSpPr>
            <p:cNvPr id="3" name="Freeform 3"/>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3"/>
              <a:stretch>
                <a:fillRect l="-5970" r="-5970"/>
              </a:stretch>
            </a:blipFill>
          </p:spPr>
          <p:txBody>
            <a:bodyPr/>
            <a:lstStyle/>
            <a:p>
              <a:endParaRPr lang="en-US"/>
            </a:p>
          </p:txBody>
        </p:sp>
      </p:grpSp>
      <p:sp>
        <p:nvSpPr>
          <p:cNvPr id="4" name="Freeform 4"/>
          <p:cNvSpPr/>
          <p:nvPr/>
        </p:nvSpPr>
        <p:spPr>
          <a:xfrm>
            <a:off x="1028700" y="882916"/>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673146" y="3136526"/>
            <a:ext cx="10238049" cy="360426"/>
          </a:xfrm>
          <a:prstGeom prst="rect">
            <a:avLst/>
          </a:prstGeom>
        </p:spPr>
        <p:txBody>
          <a:bodyPr lIns="0" tIns="0" rIns="0" bIns="0" rtlCol="0" anchor="t">
            <a:spAutoFit/>
          </a:bodyPr>
          <a:lstStyle/>
          <a:p>
            <a:pPr algn="l">
              <a:lnSpc>
                <a:spcPts val="2727"/>
              </a:lnSpc>
            </a:pPr>
            <a:endParaRPr/>
          </a:p>
        </p:txBody>
      </p:sp>
      <p:sp>
        <p:nvSpPr>
          <p:cNvPr id="7" name="TextBox 7"/>
          <p:cNvSpPr txBox="1"/>
          <p:nvPr/>
        </p:nvSpPr>
        <p:spPr>
          <a:xfrm>
            <a:off x="1007023" y="2223254"/>
            <a:ext cx="10238049" cy="8063746"/>
          </a:xfrm>
          <a:prstGeom prst="rect">
            <a:avLst/>
          </a:prstGeom>
        </p:spPr>
        <p:txBody>
          <a:bodyPr lIns="0" tIns="0" rIns="0" bIns="0" rtlCol="0" anchor="t">
            <a:spAutoFit/>
          </a:bodyPr>
          <a:lstStyle/>
          <a:p>
            <a:pPr algn="just" rtl="0" fontAlgn="base"/>
            <a:endParaRPr lang="gd-GB" sz="1800" b="0" i="0" dirty="0">
              <a:solidFill>
                <a:srgbClr val="000000"/>
              </a:solidFill>
              <a:effectLst/>
              <a:latin typeface="DM Sans" pitchFamily="2" charset="77"/>
            </a:endParaRPr>
          </a:p>
          <a:p>
            <a:pPr algn="l" rtl="0" fontAlgn="base"/>
            <a:r>
              <a:rPr lang="gd-GB" sz="3200" b="1" i="0" dirty="0">
                <a:solidFill>
                  <a:srgbClr val="000001"/>
                </a:solidFill>
                <a:effectLst/>
                <a:latin typeface="DM Sans" pitchFamily="2" charset="77"/>
              </a:rPr>
              <a:t>Conas a oibríonn algartaim ar na meáin shóisialta?</a:t>
            </a:r>
            <a:r>
              <a:rPr lang="gd-GB" sz="3200" b="1" i="0" dirty="0">
                <a:solidFill>
                  <a:srgbClr val="000000"/>
                </a:solidFill>
                <a:effectLst/>
                <a:latin typeface="DM Sans" pitchFamily="2" charset="77"/>
              </a:rPr>
              <a:t> </a:t>
            </a:r>
            <a:r>
              <a:rPr lang="gd-GB" sz="3200" b="0" i="0" dirty="0">
                <a:solidFill>
                  <a:srgbClr val="000000"/>
                </a:solidFill>
                <a:effectLst/>
                <a:latin typeface="DM Sans" pitchFamily="2" charset="77"/>
              </a:rPr>
              <a:t> </a:t>
            </a:r>
          </a:p>
          <a:p>
            <a:pPr algn="l" rtl="0" fontAlgn="base"/>
            <a:endParaRPr lang="gd-GB" sz="1800" b="0" i="0" dirty="0">
              <a:solidFill>
                <a:srgbClr val="000000"/>
              </a:solidFill>
              <a:effectLst/>
              <a:latin typeface="DM Sans" pitchFamily="2" charset="77"/>
            </a:endParaRPr>
          </a:p>
          <a:p>
            <a:pPr algn="l" rtl="0" fontAlgn="base">
              <a:buFont typeface="Arial" panose="020B0604020202020204" pitchFamily="34" charset="0"/>
              <a:buChar char="•"/>
            </a:pPr>
            <a:r>
              <a:rPr lang="gd-GB" sz="2800" b="1" i="0" dirty="0">
                <a:solidFill>
                  <a:srgbClr val="000001"/>
                </a:solidFill>
                <a:effectLst/>
                <a:latin typeface="DM Sans" pitchFamily="2" charset="77"/>
              </a:rPr>
              <a:t> Déan Tosaíocht d’Ábhar:</a:t>
            </a:r>
            <a:r>
              <a:rPr lang="gd-GB" sz="2800" b="0" i="0" dirty="0">
                <a:solidFill>
                  <a:srgbClr val="000001"/>
                </a:solidFill>
                <a:effectLst/>
                <a:latin typeface="DM Sans" pitchFamily="2" charset="77"/>
              </a:rPr>
              <a:t> Taispeánann siad postálacha nó físeáin duit ó na daoine is mó a dtéann tú i ngleic leo, nó ábhar cosúil le rudaí ar thug tú ‘is maith liom’ dóibh, a roinn tú, nó ar fhág tú trácht orthu cheana.  </a:t>
            </a:r>
            <a:endParaRPr lang="gd-GB" sz="2800" b="0" i="0" dirty="0">
              <a:solidFill>
                <a:srgbClr val="000000"/>
              </a:solidFill>
              <a:effectLst/>
              <a:latin typeface="DM Sans" pitchFamily="2" charset="77"/>
            </a:endParaRPr>
          </a:p>
          <a:p>
            <a:pPr algn="l" rtl="0" fontAlgn="base">
              <a:buFont typeface="Arial" panose="020B0604020202020204" pitchFamily="34" charset="0"/>
              <a:buChar char="•"/>
            </a:pPr>
            <a:r>
              <a:rPr lang="gd-GB" sz="2800" b="1" i="0" dirty="0">
                <a:solidFill>
                  <a:srgbClr val="000001"/>
                </a:solidFill>
                <a:effectLst/>
                <a:latin typeface="DM Sans" pitchFamily="2" charset="77"/>
              </a:rPr>
              <a:t>Á bhar Molta</a:t>
            </a:r>
            <a:r>
              <a:rPr lang="gd-GB" sz="2800" b="0" i="0" dirty="0">
                <a:solidFill>
                  <a:srgbClr val="000001"/>
                </a:solidFill>
                <a:effectLst/>
                <a:latin typeface="DM Sans" pitchFamily="2" charset="77"/>
              </a:rPr>
              <a:t>: Molann siad freisin cuntais, físeáin, agus topaicí nua bunaithe ar do ghníomhaíocht roimhe sin.  </a:t>
            </a:r>
          </a:p>
          <a:p>
            <a:pPr algn="l" rtl="0" fontAlgn="base">
              <a:buFont typeface="Arial" panose="020B0604020202020204" pitchFamily="34" charset="0"/>
              <a:buChar char="•"/>
            </a:pPr>
            <a:endParaRPr lang="gd-GB" sz="2800" b="0" i="0" dirty="0">
              <a:solidFill>
                <a:srgbClr val="000000"/>
              </a:solidFill>
              <a:effectLst/>
              <a:latin typeface="DM Sans" pitchFamily="2" charset="77"/>
            </a:endParaRPr>
          </a:p>
          <a:p>
            <a:pPr algn="l" rtl="0" fontAlgn="base"/>
            <a:r>
              <a:rPr lang="gd-GB" sz="3200" b="1" i="0" dirty="0">
                <a:solidFill>
                  <a:srgbClr val="000001"/>
                </a:solidFill>
                <a:effectLst/>
                <a:latin typeface="DM Sans" pitchFamily="2" charset="77"/>
              </a:rPr>
              <a:t>Cén chaoi a bhfuil a fhios ag algartaim céard is maith leat?</a:t>
            </a:r>
          </a:p>
          <a:p>
            <a:pPr algn="l" rtl="0" fontAlgn="base"/>
            <a:r>
              <a:rPr lang="gd-GB" sz="2800" b="0" i="0" dirty="0">
                <a:solidFill>
                  <a:srgbClr val="000000"/>
                </a:solidFill>
                <a:effectLst/>
                <a:latin typeface="DM Sans" pitchFamily="2" charset="77"/>
              </a:rPr>
              <a:t>  </a:t>
            </a:r>
            <a:endParaRPr lang="gd-GB" sz="1800" b="0" i="0" dirty="0">
              <a:solidFill>
                <a:srgbClr val="000000"/>
              </a:solidFill>
              <a:effectLst/>
              <a:latin typeface="DM Sans" pitchFamily="2" charset="77"/>
            </a:endParaRPr>
          </a:p>
          <a:p>
            <a:pPr algn="l" rtl="0" fontAlgn="base">
              <a:buFont typeface="Arial" panose="020B0604020202020204" pitchFamily="34" charset="0"/>
              <a:buChar char="•"/>
            </a:pPr>
            <a:r>
              <a:rPr lang="gd-GB" sz="2800" b="1" i="0" dirty="0">
                <a:solidFill>
                  <a:srgbClr val="000001"/>
                </a:solidFill>
                <a:effectLst/>
                <a:latin typeface="DM Sans" pitchFamily="2" charset="77"/>
              </a:rPr>
              <a:t> Rannpháirtíocht le hÁbhar:</a:t>
            </a:r>
            <a:r>
              <a:rPr lang="gd-GB" sz="2800" b="0" i="0" dirty="0">
                <a:solidFill>
                  <a:srgbClr val="000001"/>
                </a:solidFill>
                <a:effectLst/>
                <a:latin typeface="DM Sans" pitchFamily="2" charset="77"/>
              </a:rPr>
              <a:t> ‘Is maith liom’ tráchtanna, agus roinnt, an t-am a chaitheann tú ar fhíseáin, stair chuardaigh agus cliceanna.  </a:t>
            </a:r>
            <a:endParaRPr lang="gd-GB" sz="2800" b="0" i="0" dirty="0">
              <a:solidFill>
                <a:srgbClr val="000000"/>
              </a:solidFill>
              <a:effectLst/>
              <a:latin typeface="DM Sans" pitchFamily="2" charset="77"/>
            </a:endParaRPr>
          </a:p>
          <a:p>
            <a:pPr algn="l" rtl="0" fontAlgn="base">
              <a:buFont typeface="Arial" panose="020B0604020202020204" pitchFamily="34" charset="0"/>
              <a:buChar char="•"/>
            </a:pPr>
            <a:r>
              <a:rPr lang="gd-GB" sz="2800" b="1" i="0" dirty="0">
                <a:solidFill>
                  <a:srgbClr val="000001"/>
                </a:solidFill>
                <a:effectLst/>
                <a:latin typeface="DM Sans" pitchFamily="2" charset="77"/>
              </a:rPr>
              <a:t> Patrúin:</a:t>
            </a:r>
            <a:r>
              <a:rPr lang="gd-GB" sz="2800" b="0" i="0" dirty="0">
                <a:solidFill>
                  <a:srgbClr val="000001"/>
                </a:solidFill>
                <a:effectLst/>
                <a:latin typeface="DM Sans" pitchFamily="2" charset="77"/>
              </a:rPr>
              <a:t> E.g., cé chomh minic is a bhíonn tú ar an aip, cén t-am den lá, agus na cineálacha ábhair a dtagann tú ar ais chuige.  </a:t>
            </a:r>
            <a:endParaRPr lang="en-US" sz="2800" dirty="0">
              <a:solidFill>
                <a:srgbClr val="000001"/>
              </a:solidFill>
              <a:latin typeface="DM Sans" pitchFamily="2" charset="77"/>
              <a:ea typeface="DM Sans"/>
              <a:cs typeface="DM Sans"/>
              <a:sym typeface="DM Sans"/>
            </a:endParaRPr>
          </a:p>
        </p:txBody>
      </p:sp>
      <p:sp>
        <p:nvSpPr>
          <p:cNvPr id="8" name="TextBox 6">
            <a:extLst>
              <a:ext uri="{FF2B5EF4-FFF2-40B4-BE49-F238E27FC236}">
                <a16:creationId xmlns:a16="http://schemas.microsoft.com/office/drawing/2014/main" id="{D684AF69-815E-360F-6879-CA76CC21E0A2}"/>
              </a:ext>
            </a:extLst>
          </p:cNvPr>
          <p:cNvSpPr txBox="1"/>
          <p:nvPr/>
        </p:nvSpPr>
        <p:spPr>
          <a:xfrm>
            <a:off x="2282709" y="1049861"/>
            <a:ext cx="15365425" cy="684867"/>
          </a:xfrm>
          <a:prstGeom prst="rect">
            <a:avLst/>
          </a:prstGeom>
        </p:spPr>
        <p:txBody>
          <a:bodyPr lIns="0" tIns="0" rIns="0" bIns="0" rtlCol="0" anchor="t">
            <a:spAutoFit/>
          </a:bodyPr>
          <a:lstStyle/>
          <a:p>
            <a:pPr algn="r">
              <a:lnSpc>
                <a:spcPts val="5050"/>
              </a:lnSpc>
            </a:pPr>
            <a:r>
              <a:rPr lang="gd-GB" sz="5400" b="1" i="0" dirty="0">
                <a:solidFill>
                  <a:srgbClr val="000000"/>
                </a:solidFill>
                <a:effectLst/>
                <a:latin typeface="DM Sans" pitchFamily="2" charset="77"/>
              </a:rPr>
              <a:t>Algartaim a Dhíphacáil</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4" name="Freeform 4"/>
          <p:cNvSpPr/>
          <p:nvPr/>
        </p:nvSpPr>
        <p:spPr>
          <a:xfrm>
            <a:off x="1252752"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892161"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306275"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06275" y="7736072"/>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7044561"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044561" y="7578087"/>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10"/>
          <p:cNvGrpSpPr/>
          <p:nvPr/>
        </p:nvGrpSpPr>
        <p:grpSpPr>
          <a:xfrm>
            <a:off x="12059295" y="2943047"/>
            <a:ext cx="5322221" cy="5497026"/>
            <a:chOff x="0" y="0"/>
            <a:chExt cx="6148070" cy="6350000"/>
          </a:xfrm>
        </p:grpSpPr>
        <p:sp>
          <p:nvSpPr>
            <p:cNvPr id="11" name="Freeform 11"/>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8"/>
              <a:stretch>
                <a:fillRect l="-5935" r="-5935"/>
              </a:stretch>
            </a:blipFill>
          </p:spPr>
          <p:txBody>
            <a:bodyPr/>
            <a:lstStyle/>
            <a:p>
              <a:endParaRPr lang="en-US"/>
            </a:p>
          </p:txBody>
        </p:sp>
      </p:grpSp>
      <p:sp>
        <p:nvSpPr>
          <p:cNvPr id="15" name="TextBox 3">
            <a:extLst>
              <a:ext uri="{FF2B5EF4-FFF2-40B4-BE49-F238E27FC236}">
                <a16:creationId xmlns:a16="http://schemas.microsoft.com/office/drawing/2014/main" id="{3FB3FD22-A7D7-2F27-9919-B78E49A6A96C}"/>
              </a:ext>
            </a:extLst>
          </p:cNvPr>
          <p:cNvSpPr txBox="1"/>
          <p:nvPr/>
        </p:nvSpPr>
        <p:spPr>
          <a:xfrm>
            <a:off x="1028700" y="2129411"/>
            <a:ext cx="10746552" cy="3692842"/>
          </a:xfrm>
          <a:prstGeom prst="rect">
            <a:avLst/>
          </a:prstGeom>
        </p:spPr>
        <p:txBody>
          <a:bodyPr lIns="0" tIns="0" rIns="0" bIns="0" rtlCol="0" anchor="t">
            <a:spAutoFit/>
          </a:bodyPr>
          <a:lstStyle/>
          <a:p>
            <a:pPr algn="l" rtl="0" fontAlgn="base"/>
            <a:r>
              <a:rPr lang="gd-GB" sz="3200" b="1" i="0" dirty="0">
                <a:solidFill>
                  <a:srgbClr val="000000"/>
                </a:solidFill>
                <a:effectLst/>
                <a:latin typeface="DM Sans" pitchFamily="2" charset="77"/>
              </a:rPr>
              <a:t>Déanaimis Sainmhíniú: </a:t>
            </a:r>
            <a:endParaRPr lang="gd-GB" sz="4800" b="1" i="0" dirty="0">
              <a:solidFill>
                <a:srgbClr val="000000"/>
              </a:solidFill>
              <a:effectLst/>
              <a:latin typeface="DM Sans" pitchFamily="2" charset="77"/>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p:txBody>
      </p:sp>
      <p:sp>
        <p:nvSpPr>
          <p:cNvPr id="16" name="TextBox 6">
            <a:extLst>
              <a:ext uri="{FF2B5EF4-FFF2-40B4-BE49-F238E27FC236}">
                <a16:creationId xmlns:a16="http://schemas.microsoft.com/office/drawing/2014/main" id="{BF5920B9-AC64-4966-E362-A79316DB510C}"/>
              </a:ext>
            </a:extLst>
          </p:cNvPr>
          <p:cNvSpPr txBox="1"/>
          <p:nvPr/>
        </p:nvSpPr>
        <p:spPr>
          <a:xfrm>
            <a:off x="474525" y="3144792"/>
            <a:ext cx="4267200" cy="873444"/>
          </a:xfrm>
          <a:prstGeom prst="rect">
            <a:avLst/>
          </a:prstGeom>
        </p:spPr>
        <p:txBody>
          <a:bodyPr wrap="square" lIns="0" tIns="0" rIns="0" bIns="0" rtlCol="0" anchor="t">
            <a:spAutoFit/>
          </a:bodyPr>
          <a:lstStyle/>
          <a:p>
            <a:pPr algn="ctr">
              <a:lnSpc>
                <a:spcPts val="3499"/>
              </a:lnSpc>
            </a:pPr>
            <a:r>
              <a:rPr lang="gd-GB" sz="2400" b="0" i="0" dirty="0">
                <a:solidFill>
                  <a:srgbClr val="000000"/>
                </a:solidFill>
                <a:effectLst/>
                <a:latin typeface="DM Sans" pitchFamily="2" charset="77"/>
              </a:rPr>
              <a:t>Cad iad na buntáistí a bhaineann le halgartaim? </a:t>
            </a:r>
            <a:endParaRPr lang="en-US" sz="3200" dirty="0">
              <a:solidFill>
                <a:srgbClr val="8C52FF"/>
              </a:solidFill>
              <a:latin typeface="DM Sans" pitchFamily="2" charset="77"/>
              <a:ea typeface="League Spartan"/>
              <a:cs typeface="League Spartan"/>
              <a:sym typeface="League Spartan"/>
            </a:endParaRPr>
          </a:p>
        </p:txBody>
      </p:sp>
      <p:sp>
        <p:nvSpPr>
          <p:cNvPr id="17" name="TextBox 7">
            <a:extLst>
              <a:ext uri="{FF2B5EF4-FFF2-40B4-BE49-F238E27FC236}">
                <a16:creationId xmlns:a16="http://schemas.microsoft.com/office/drawing/2014/main" id="{3D946DEF-D968-C06C-644A-CF7449ADF57C}"/>
              </a:ext>
            </a:extLst>
          </p:cNvPr>
          <p:cNvSpPr txBox="1"/>
          <p:nvPr/>
        </p:nvSpPr>
        <p:spPr>
          <a:xfrm>
            <a:off x="6346490" y="3067673"/>
            <a:ext cx="4267201" cy="873444"/>
          </a:xfrm>
          <a:prstGeom prst="rect">
            <a:avLst/>
          </a:prstGeom>
        </p:spPr>
        <p:txBody>
          <a:bodyPr wrap="square" lIns="0" tIns="0" rIns="0" bIns="0" rtlCol="0" anchor="t">
            <a:spAutoFit/>
          </a:bodyPr>
          <a:lstStyle/>
          <a:p>
            <a:pPr algn="ctr">
              <a:lnSpc>
                <a:spcPts val="3499"/>
              </a:lnSpc>
            </a:pPr>
            <a:r>
              <a:rPr lang="gd-GB" sz="2400" b="0" i="0" dirty="0">
                <a:solidFill>
                  <a:srgbClr val="000000"/>
                </a:solidFill>
                <a:effectLst/>
                <a:latin typeface="DM Sans" pitchFamily="2" charset="77"/>
              </a:rPr>
              <a:t>Cad iad na dúshláin a bhaineann le halgartaim? </a:t>
            </a:r>
            <a:endParaRPr lang="en-US" sz="3200" dirty="0">
              <a:solidFill>
                <a:srgbClr val="ED2E24"/>
              </a:solidFill>
              <a:latin typeface="DM Sans" pitchFamily="2" charset="77"/>
              <a:ea typeface="League Spartan"/>
              <a:cs typeface="League Spartan"/>
              <a:sym typeface="League Spartan"/>
            </a:endParaRPr>
          </a:p>
        </p:txBody>
      </p:sp>
      <p:sp>
        <p:nvSpPr>
          <p:cNvPr id="18" name="TextBox 14">
            <a:extLst>
              <a:ext uri="{FF2B5EF4-FFF2-40B4-BE49-F238E27FC236}">
                <a16:creationId xmlns:a16="http://schemas.microsoft.com/office/drawing/2014/main" id="{1B7A4D22-88C9-0B1E-CBE5-CF6D4B1C50C5}"/>
              </a:ext>
            </a:extLst>
          </p:cNvPr>
          <p:cNvSpPr txBox="1"/>
          <p:nvPr/>
        </p:nvSpPr>
        <p:spPr>
          <a:xfrm>
            <a:off x="6346490" y="706187"/>
            <a:ext cx="11425611" cy="1451103"/>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Cad iad na buntáistí a bhaineann le halgartaim?</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054951" y="3506458"/>
            <a:ext cx="5005638" cy="5170046"/>
            <a:chOff x="0" y="0"/>
            <a:chExt cx="6148070" cy="6350000"/>
          </a:xfrm>
        </p:grpSpPr>
        <p:sp>
          <p:nvSpPr>
            <p:cNvPr id="4" name="Freeform 4"/>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4"/>
              <a:stretch>
                <a:fillRect l="-5935" r="-5935"/>
              </a:stretch>
            </a:blipFill>
          </p:spPr>
          <p:txBody>
            <a:bodyPr/>
            <a:lstStyle/>
            <a:p>
              <a:endParaRPr lang="en-US"/>
            </a:p>
          </p:txBody>
        </p:sp>
      </p:grpSp>
      <p:sp>
        <p:nvSpPr>
          <p:cNvPr id="11" name="TextBox 5">
            <a:extLst>
              <a:ext uri="{FF2B5EF4-FFF2-40B4-BE49-F238E27FC236}">
                <a16:creationId xmlns:a16="http://schemas.microsoft.com/office/drawing/2014/main" id="{40BF69BD-1B43-B67D-5ECC-72977156A382}"/>
              </a:ext>
            </a:extLst>
          </p:cNvPr>
          <p:cNvSpPr txBox="1"/>
          <p:nvPr/>
        </p:nvSpPr>
        <p:spPr>
          <a:xfrm>
            <a:off x="592808" y="2049701"/>
            <a:ext cx="10746552" cy="3692842"/>
          </a:xfrm>
          <a:prstGeom prst="rect">
            <a:avLst/>
          </a:prstGeom>
        </p:spPr>
        <p:txBody>
          <a:bodyPr lIns="0" tIns="0" rIns="0" bIns="0" rtlCol="0" anchor="t">
            <a:spAutoFit/>
          </a:bodyPr>
          <a:lstStyle/>
          <a:p>
            <a:pPr algn="l">
              <a:lnSpc>
                <a:spcPts val="4000"/>
              </a:lnSpc>
            </a:pPr>
            <a:r>
              <a:rPr lang="gd-GB" sz="3200" b="1" i="0" dirty="0">
                <a:solidFill>
                  <a:srgbClr val="000000"/>
                </a:solidFill>
                <a:effectLst/>
                <a:latin typeface="DM Sans" pitchFamily="2" charset="77"/>
              </a:rPr>
              <a:t>Déanaimis Ransú smaointe</a:t>
            </a:r>
            <a:endParaRPr lang="en-US" sz="3200" b="1" dirty="0">
              <a:solidFill>
                <a:srgbClr val="000001"/>
              </a:solidFill>
              <a:latin typeface="DM Sans" pitchFamily="2" charset="77"/>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p:txBody>
      </p:sp>
      <p:sp>
        <p:nvSpPr>
          <p:cNvPr id="12" name="TextBox 6">
            <a:extLst>
              <a:ext uri="{FF2B5EF4-FFF2-40B4-BE49-F238E27FC236}">
                <a16:creationId xmlns:a16="http://schemas.microsoft.com/office/drawing/2014/main" id="{42B9D295-92C2-2DE3-A6C1-03DFED19F6EF}"/>
              </a:ext>
            </a:extLst>
          </p:cNvPr>
          <p:cNvSpPr txBox="1"/>
          <p:nvPr/>
        </p:nvSpPr>
        <p:spPr>
          <a:xfrm>
            <a:off x="359799" y="2782193"/>
            <a:ext cx="4328403" cy="424540"/>
          </a:xfrm>
          <a:prstGeom prst="rect">
            <a:avLst/>
          </a:prstGeom>
        </p:spPr>
        <p:txBody>
          <a:bodyPr wrap="square" lIns="0" tIns="0" rIns="0" bIns="0" rtlCol="0" anchor="t">
            <a:spAutoFit/>
          </a:bodyPr>
          <a:lstStyle/>
          <a:p>
            <a:pPr algn="ctr">
              <a:lnSpc>
                <a:spcPts val="3499"/>
              </a:lnSpc>
            </a:pPr>
            <a:r>
              <a:rPr lang="gd-GB" sz="2400" b="1" i="0" dirty="0">
                <a:solidFill>
                  <a:srgbClr val="00B0F0"/>
                </a:solidFill>
                <a:effectLst/>
                <a:latin typeface="DM Sans" pitchFamily="2" charset="77"/>
              </a:rPr>
              <a:t>Cad iad na buntáistí </a:t>
            </a:r>
            <a:endParaRPr lang="en-US" sz="3200" b="1" dirty="0">
              <a:solidFill>
                <a:srgbClr val="00B0F0"/>
              </a:solidFill>
              <a:latin typeface="DM Sans" pitchFamily="2" charset="77"/>
              <a:ea typeface="League Spartan"/>
              <a:cs typeface="League Spartan"/>
              <a:sym typeface="League Spartan"/>
            </a:endParaRPr>
          </a:p>
        </p:txBody>
      </p:sp>
      <p:sp>
        <p:nvSpPr>
          <p:cNvPr id="13" name="TextBox 7">
            <a:extLst>
              <a:ext uri="{FF2B5EF4-FFF2-40B4-BE49-F238E27FC236}">
                <a16:creationId xmlns:a16="http://schemas.microsoft.com/office/drawing/2014/main" id="{E54B002E-6EC0-731C-9AE5-C89668411FE2}"/>
              </a:ext>
            </a:extLst>
          </p:cNvPr>
          <p:cNvSpPr txBox="1"/>
          <p:nvPr/>
        </p:nvSpPr>
        <p:spPr>
          <a:xfrm>
            <a:off x="6513374" y="2770386"/>
            <a:ext cx="5261249" cy="424540"/>
          </a:xfrm>
          <a:prstGeom prst="rect">
            <a:avLst/>
          </a:prstGeom>
        </p:spPr>
        <p:txBody>
          <a:bodyPr wrap="square" lIns="0" tIns="0" rIns="0" bIns="0" rtlCol="0" anchor="t">
            <a:spAutoFit/>
          </a:bodyPr>
          <a:lstStyle/>
          <a:p>
            <a:pPr algn="ctr">
              <a:lnSpc>
                <a:spcPts val="3499"/>
              </a:lnSpc>
            </a:pPr>
            <a:r>
              <a:rPr lang="gd-GB" sz="2400" b="1" i="0" dirty="0">
                <a:solidFill>
                  <a:srgbClr val="FF25B0"/>
                </a:solidFill>
                <a:effectLst/>
                <a:latin typeface="DM Sans" pitchFamily="2" charset="77"/>
              </a:rPr>
              <a:t>Cad iad na dúshláin </a:t>
            </a:r>
            <a:endParaRPr lang="en-US" sz="3200" b="1" dirty="0">
              <a:solidFill>
                <a:srgbClr val="FF25B0"/>
              </a:solidFill>
              <a:latin typeface="DM Sans" pitchFamily="2" charset="77"/>
              <a:ea typeface="League Spartan"/>
              <a:cs typeface="League Spartan"/>
              <a:sym typeface="League Spartan"/>
            </a:endParaRPr>
          </a:p>
        </p:txBody>
      </p:sp>
      <p:sp>
        <p:nvSpPr>
          <p:cNvPr id="14" name="TextBox 8">
            <a:extLst>
              <a:ext uri="{FF2B5EF4-FFF2-40B4-BE49-F238E27FC236}">
                <a16:creationId xmlns:a16="http://schemas.microsoft.com/office/drawing/2014/main" id="{47BAD065-5845-DDB4-B7EA-480AEADFFADF}"/>
              </a:ext>
            </a:extLst>
          </p:cNvPr>
          <p:cNvSpPr txBox="1"/>
          <p:nvPr/>
        </p:nvSpPr>
        <p:spPr>
          <a:xfrm>
            <a:off x="6346490" y="706187"/>
            <a:ext cx="11425611"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Buntáistí agus Dúshláin Algartam</a:t>
            </a:r>
            <a:endParaRPr lang="en-US" sz="5000" b="1" dirty="0">
              <a:solidFill>
                <a:srgbClr val="000001"/>
              </a:solidFill>
              <a:latin typeface="DM Sans" pitchFamily="2" charset="77"/>
              <a:ea typeface="DM Sans Bold"/>
              <a:cs typeface="DM Sans Bold"/>
              <a:sym typeface="DM Sans Bold"/>
            </a:endParaRPr>
          </a:p>
        </p:txBody>
      </p:sp>
      <p:sp>
        <p:nvSpPr>
          <p:cNvPr id="15" name="TextBox 9">
            <a:extLst>
              <a:ext uri="{FF2B5EF4-FFF2-40B4-BE49-F238E27FC236}">
                <a16:creationId xmlns:a16="http://schemas.microsoft.com/office/drawing/2014/main" id="{02A3EBF0-7EFA-487F-00DD-39F6FFC18D32}"/>
              </a:ext>
            </a:extLst>
          </p:cNvPr>
          <p:cNvSpPr txBox="1"/>
          <p:nvPr/>
        </p:nvSpPr>
        <p:spPr>
          <a:xfrm>
            <a:off x="359799" y="3408464"/>
            <a:ext cx="4755288" cy="5720284"/>
          </a:xfrm>
          <a:prstGeom prst="rect">
            <a:avLst/>
          </a:prstGeom>
        </p:spPr>
        <p:txBody>
          <a:bodyPr lIns="0" tIns="0" rIns="0" bIns="0" rtlCol="0" anchor="t">
            <a:spAutoFit/>
          </a:bodyPr>
          <a:lstStyle/>
          <a:p>
            <a:pPr algn="l" rtl="0" fontAlgn="base">
              <a:buFont typeface="Arial" panose="020B0604020202020204" pitchFamily="34" charset="0"/>
              <a:buChar char="•"/>
            </a:pPr>
            <a:r>
              <a:rPr lang="gd-GB" sz="2400" b="0" i="0" dirty="0">
                <a:solidFill>
                  <a:srgbClr val="000000"/>
                </a:solidFill>
                <a:effectLst/>
                <a:latin typeface="DM Sans" pitchFamily="2" charset="77"/>
              </a:rPr>
              <a:t> Faigh Amach cad is maith leat: Is féidir leo cabhrú leat rudaí a bhfuil suim agat iontu a aimsiú níos tapúla. </a:t>
            </a:r>
          </a:p>
          <a:p>
            <a:pPr algn="l" rtl="0" fontAlgn="base">
              <a:buFont typeface="Arial" panose="020B0604020202020204" pitchFamily="34" charset="0"/>
              <a:buChar char="•"/>
            </a:pPr>
            <a:endParaRPr lang="gd-GB" sz="2400" b="0" i="0" dirty="0">
              <a:solidFill>
                <a:srgbClr val="000000"/>
              </a:solidFill>
              <a:effectLst/>
              <a:latin typeface="DM Sans" pitchFamily="2" charset="77"/>
            </a:endParaRPr>
          </a:p>
          <a:p>
            <a:pPr algn="l" rtl="0" fontAlgn="base">
              <a:buFont typeface="Arial" panose="020B0604020202020204" pitchFamily="34" charset="0"/>
              <a:buChar char="•"/>
            </a:pPr>
            <a:r>
              <a:rPr lang="gd-GB" sz="2400" b="0" i="0" dirty="0">
                <a:solidFill>
                  <a:srgbClr val="000000"/>
                </a:solidFill>
                <a:effectLst/>
                <a:latin typeface="DM Sans" pitchFamily="2" charset="77"/>
              </a:rPr>
              <a:t> Aimsigh Spéiseanna Nua: Féadfaidh siad caitheamh aimsire, ceol nó smaointe nua a thaitneodh leat a mholadh. </a:t>
            </a:r>
          </a:p>
          <a:p>
            <a:pPr algn="l" rtl="0" fontAlgn="base">
              <a:buFont typeface="Arial" panose="020B0604020202020204" pitchFamily="34" charset="0"/>
              <a:buChar char="•"/>
            </a:pPr>
            <a:endParaRPr lang="gd-GB" sz="2400" b="0" i="0" dirty="0">
              <a:solidFill>
                <a:srgbClr val="000000"/>
              </a:solidFill>
              <a:effectLst/>
              <a:latin typeface="DM Sans" pitchFamily="2" charset="77"/>
            </a:endParaRPr>
          </a:p>
          <a:p>
            <a:pPr algn="l" rtl="0" fontAlgn="base">
              <a:buFont typeface="Arial" panose="020B0604020202020204" pitchFamily="34" charset="0"/>
              <a:buChar char="•"/>
            </a:pPr>
            <a:r>
              <a:rPr lang="gd-GB" sz="2400" b="0" i="0" dirty="0">
                <a:solidFill>
                  <a:srgbClr val="000000"/>
                </a:solidFill>
                <a:effectLst/>
                <a:latin typeface="DM Sans" pitchFamily="2" charset="77"/>
              </a:rPr>
              <a:t> Feic Foinsí Iontaofa: Treisigh postálacha ó chuntais a bhfuil muinín agat astu má leanann tú iad. </a:t>
            </a:r>
          </a:p>
          <a:p>
            <a:pPr algn="ctr">
              <a:lnSpc>
                <a:spcPts val="4759"/>
              </a:lnSpc>
            </a:pPr>
            <a:endParaRPr lang="en-US" sz="2400" dirty="0">
              <a:solidFill>
                <a:srgbClr val="000000"/>
              </a:solidFill>
              <a:latin typeface="DM Sans" pitchFamily="2" charset="77"/>
              <a:ea typeface="Canva Sans"/>
              <a:cs typeface="Canva Sans"/>
              <a:sym typeface="Canva Sans"/>
            </a:endParaRPr>
          </a:p>
        </p:txBody>
      </p:sp>
      <p:sp>
        <p:nvSpPr>
          <p:cNvPr id="16" name="TextBox 10">
            <a:extLst>
              <a:ext uri="{FF2B5EF4-FFF2-40B4-BE49-F238E27FC236}">
                <a16:creationId xmlns:a16="http://schemas.microsoft.com/office/drawing/2014/main" id="{F7DC298E-698C-484A-E3A8-9FEB35928C88}"/>
              </a:ext>
            </a:extLst>
          </p:cNvPr>
          <p:cNvSpPr txBox="1"/>
          <p:nvPr/>
        </p:nvSpPr>
        <p:spPr>
          <a:xfrm>
            <a:off x="5348096" y="3408464"/>
            <a:ext cx="7517101" cy="6647974"/>
          </a:xfrm>
          <a:prstGeom prst="rect">
            <a:avLst/>
          </a:prstGeom>
        </p:spPr>
        <p:txBody>
          <a:bodyPr lIns="0" tIns="0" rIns="0" bIns="0" rtlCol="0" anchor="t">
            <a:spAutoFit/>
          </a:bodyPr>
          <a:lstStyle/>
          <a:p>
            <a:pPr algn="l" rtl="0" fontAlgn="base">
              <a:buFont typeface="Arial" panose="020B0604020202020204" pitchFamily="34" charset="0"/>
              <a:buChar char="•"/>
            </a:pPr>
            <a:r>
              <a:rPr lang="gd-GB" sz="2400" b="0" i="0" dirty="0">
                <a:solidFill>
                  <a:srgbClr val="000000"/>
                </a:solidFill>
                <a:effectLst/>
                <a:latin typeface="DM Sans" pitchFamily="2" charset="77"/>
              </a:rPr>
              <a:t> Méadaigh Faisnéis Bhréagach: Léiríonn algartaim ábhar a fhaigheann go leor ‘is maith liom’ agus amhairc fiú mura bhfuil sé fíor nó beacht. </a:t>
            </a:r>
          </a:p>
          <a:p>
            <a:pPr algn="l" rtl="0" fontAlgn="base">
              <a:buFont typeface="Arial" panose="020B0604020202020204" pitchFamily="34" charset="0"/>
              <a:buChar char="•"/>
            </a:pPr>
            <a:endParaRPr lang="gd-GB" sz="2400" b="0" i="0" dirty="0">
              <a:solidFill>
                <a:srgbClr val="000000"/>
              </a:solidFill>
              <a:effectLst/>
              <a:latin typeface="DM Sans" pitchFamily="2" charset="77"/>
            </a:endParaRPr>
          </a:p>
          <a:p>
            <a:pPr algn="l" rtl="0" fontAlgn="base">
              <a:buFont typeface="Arial" panose="020B0604020202020204" pitchFamily="34" charset="0"/>
              <a:buChar char="•"/>
            </a:pPr>
            <a:r>
              <a:rPr lang="gd-GB" sz="2400" b="0" i="0" dirty="0">
                <a:solidFill>
                  <a:srgbClr val="000000"/>
                </a:solidFill>
                <a:effectLst/>
                <a:latin typeface="DM Sans" pitchFamily="2" charset="77"/>
              </a:rPr>
              <a:t> Cruthaigh Bolgáin Scagaire: Is iondúil go dtaispeánann algartaim níos mó den chineál céanna ábhair rud a chiallaíonn gur féidir leat cailleadh amach ar thuairimí nó dearcthaí eile. </a:t>
            </a:r>
          </a:p>
          <a:p>
            <a:pPr algn="l" rtl="0" fontAlgn="base">
              <a:buFont typeface="Arial" panose="020B0604020202020204" pitchFamily="34" charset="0"/>
              <a:buChar char="•"/>
            </a:pPr>
            <a:endParaRPr lang="gd-GB" sz="2400" b="0" i="0" dirty="0">
              <a:solidFill>
                <a:srgbClr val="000000"/>
              </a:solidFill>
              <a:effectLst/>
              <a:latin typeface="DM Sans" pitchFamily="2" charset="77"/>
            </a:endParaRPr>
          </a:p>
          <a:p>
            <a:pPr algn="l" rtl="0" fontAlgn="base">
              <a:buFont typeface="Arial" panose="020B0604020202020204" pitchFamily="34" charset="0"/>
              <a:buChar char="•"/>
            </a:pPr>
            <a:r>
              <a:rPr lang="gd-GB" sz="2400" b="0" i="0" dirty="0">
                <a:solidFill>
                  <a:srgbClr val="000000"/>
                </a:solidFill>
                <a:effectLst/>
                <a:latin typeface="DM Sans" pitchFamily="2" charset="77"/>
              </a:rPr>
              <a:t> Trap Ama: Deartar algartaim chun muid a choinneáil ar ardáin níos faide trí chleasa a úsáid cosúil le huathsheinm agus níos mó ábhair a thaitneoidh leat a thaispeáint. </a:t>
            </a:r>
          </a:p>
          <a:p>
            <a:pPr algn="l" rtl="0" fontAlgn="base">
              <a:buFont typeface="Arial" panose="020B0604020202020204" pitchFamily="34" charset="0"/>
              <a:buChar char="•"/>
            </a:pPr>
            <a:endParaRPr lang="gd-GB" sz="2400" b="0" i="0" dirty="0">
              <a:solidFill>
                <a:srgbClr val="000000"/>
              </a:solidFill>
              <a:effectLst/>
              <a:latin typeface="DM Sans" pitchFamily="2" charset="77"/>
            </a:endParaRPr>
          </a:p>
          <a:p>
            <a:pPr algn="l" rtl="0" fontAlgn="base">
              <a:buFont typeface="Arial" panose="020B0604020202020204" pitchFamily="34" charset="0"/>
              <a:buChar char="•"/>
            </a:pPr>
            <a:r>
              <a:rPr lang="gd-GB" sz="2400" b="0" i="0" dirty="0">
                <a:solidFill>
                  <a:srgbClr val="000000"/>
                </a:solidFill>
                <a:effectLst/>
                <a:latin typeface="DM Sans" pitchFamily="2" charset="77"/>
              </a:rPr>
              <a:t> Faisnéis Phearsanta: Tógann na halgartaim pictiúr díot bunaithe ar do ghníomhaíocht ar líne (na rudaí is maith leat, a chuardaíonn tú, a chliceálann tú orthu agus a roinneann tú). </a:t>
            </a:r>
            <a:endParaRPr lang="en-US" sz="2400" dirty="0">
              <a:solidFill>
                <a:srgbClr val="000000"/>
              </a:solidFill>
              <a:latin typeface="DM Sans" pitchFamily="2" charset="77"/>
              <a:ea typeface="Canva Sans"/>
              <a:cs typeface="Canva Sans"/>
              <a:sym typeface="Canv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1415418" y="2181800"/>
            <a:ext cx="6425827" cy="6282687"/>
            <a:chOff x="0" y="0"/>
            <a:chExt cx="6328410" cy="6187440"/>
          </a:xfrm>
        </p:grpSpPr>
        <p:sp>
          <p:nvSpPr>
            <p:cNvPr id="5" name="Freeform 5"/>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5443" r="-5443"/>
              </a:stretch>
            </a:blipFill>
          </p:spPr>
          <p:txBody>
            <a:bodyPr/>
            <a:lstStyle/>
            <a:p>
              <a:endParaRPr lang="en-US"/>
            </a:p>
          </p:txBody>
        </p:sp>
      </p:grpSp>
      <p:sp>
        <p:nvSpPr>
          <p:cNvPr id="7" name="TextBox 3">
            <a:extLst>
              <a:ext uri="{FF2B5EF4-FFF2-40B4-BE49-F238E27FC236}">
                <a16:creationId xmlns:a16="http://schemas.microsoft.com/office/drawing/2014/main" id="{C68793A7-8C82-CA49-2C29-0A6895A777FE}"/>
              </a:ext>
            </a:extLst>
          </p:cNvPr>
          <p:cNvSpPr txBox="1"/>
          <p:nvPr/>
        </p:nvSpPr>
        <p:spPr>
          <a:xfrm>
            <a:off x="1028701" y="2172275"/>
            <a:ext cx="10309878" cy="7448193"/>
          </a:xfrm>
          <a:prstGeom prst="rect">
            <a:avLst/>
          </a:prstGeom>
        </p:spPr>
        <p:txBody>
          <a:bodyPr wrap="square" lIns="0" tIns="0" rIns="0" bIns="0" rtlCol="0" anchor="t">
            <a:spAutoFit/>
          </a:bodyPr>
          <a:lstStyle/>
          <a:p>
            <a:pPr algn="just" rtl="0" fontAlgn="base"/>
            <a:endParaRPr lang="gd-GB" sz="2200" b="0" i="0" dirty="0">
              <a:solidFill>
                <a:srgbClr val="000000"/>
              </a:solidFill>
              <a:effectLst/>
              <a:latin typeface="DM Sans" pitchFamily="2" charset="77"/>
            </a:endParaRPr>
          </a:p>
          <a:p>
            <a:pPr algn="l" rtl="0" fontAlgn="base">
              <a:buFont typeface="Arial" panose="020B0604020202020204" pitchFamily="34" charset="0"/>
              <a:buChar char="•"/>
            </a:pPr>
            <a:r>
              <a:rPr lang="gd-GB" sz="2200" b="0" i="0" dirty="0">
                <a:solidFill>
                  <a:srgbClr val="000001"/>
                </a:solidFill>
                <a:effectLst/>
                <a:latin typeface="DM Sans" pitchFamily="2" charset="77"/>
              </a:rPr>
              <a:t> </a:t>
            </a:r>
            <a:r>
              <a:rPr lang="gd-GB" sz="2200" b="1" i="0" dirty="0">
                <a:solidFill>
                  <a:srgbClr val="000001"/>
                </a:solidFill>
                <a:effectLst/>
                <a:latin typeface="DM Sans" pitchFamily="2" charset="77"/>
              </a:rPr>
              <a:t>Tuiscint ar Thionchairí: </a:t>
            </a:r>
            <a:r>
              <a:rPr lang="gd-GB" sz="2200" b="0" i="0" dirty="0">
                <a:solidFill>
                  <a:srgbClr val="000001"/>
                </a:solidFill>
                <a:effectLst/>
                <a:latin typeface="DM Sans" pitchFamily="2" charset="77"/>
              </a:rPr>
              <a:t>Cuireann roinnt tionchairí táirgí chun cinn mar go n-íoctar iad.</a:t>
            </a:r>
          </a:p>
          <a:p>
            <a:pPr algn="l" rtl="0" fontAlgn="base">
              <a:buFont typeface="Arial" panose="020B0604020202020204" pitchFamily="34" charset="0"/>
              <a:buChar char="•"/>
            </a:pPr>
            <a:endParaRPr lang="gd-GB" sz="2200" b="0" i="0" dirty="0">
              <a:solidFill>
                <a:srgbClr val="000001"/>
              </a:solidFill>
              <a:effectLst/>
              <a:latin typeface="DM Sans" pitchFamily="2" charset="77"/>
            </a:endParaRPr>
          </a:p>
          <a:p>
            <a:pPr algn="l" rtl="0" fontAlgn="base">
              <a:buFont typeface="Arial" panose="020B0604020202020204" pitchFamily="34" charset="0"/>
              <a:buChar char="•"/>
            </a:pPr>
            <a:r>
              <a:rPr lang="gd-GB" sz="2200" b="0" i="0" dirty="0">
                <a:solidFill>
                  <a:srgbClr val="000001"/>
                </a:solidFill>
                <a:effectLst/>
                <a:latin typeface="DM Sans" pitchFamily="2" charset="77"/>
              </a:rPr>
              <a:t> Coinnigh súil amach do #ad nó #gifted chun na postálacha seo a phiocadh amach.  </a:t>
            </a:r>
          </a:p>
          <a:p>
            <a:pPr algn="l" rtl="0" fontAlgn="base">
              <a:buFont typeface="Arial" panose="020B0604020202020204" pitchFamily="34" charset="0"/>
              <a:buChar char="•"/>
            </a:pPr>
            <a:endParaRPr lang="gd-GB" sz="2200" b="1" i="0" dirty="0">
              <a:solidFill>
                <a:srgbClr val="000000"/>
              </a:solidFill>
              <a:effectLst/>
              <a:latin typeface="DM Sans" pitchFamily="2" charset="77"/>
            </a:endParaRPr>
          </a:p>
          <a:p>
            <a:pPr algn="l" rtl="0" fontAlgn="base">
              <a:buFont typeface="Arial" panose="020B0604020202020204" pitchFamily="34" charset="0"/>
              <a:buChar char="•"/>
            </a:pPr>
            <a:r>
              <a:rPr lang="gd-GB" sz="2200" b="1" i="0" dirty="0">
                <a:solidFill>
                  <a:srgbClr val="000001"/>
                </a:solidFill>
                <a:effectLst/>
                <a:latin typeface="DM Sans" pitchFamily="2" charset="77"/>
              </a:rPr>
              <a:t> Ceistigh Ábhar agus Smaoinigh sula Roinneann tú:  </a:t>
            </a:r>
            <a:endParaRPr lang="gd-GB" sz="2200" b="1" dirty="0">
              <a:solidFill>
                <a:srgbClr val="000000"/>
              </a:solidFill>
              <a:latin typeface="DM Sans" pitchFamily="2" charset="77"/>
            </a:endParaRPr>
          </a:p>
          <a:p>
            <a:pPr lvl="1" fontAlgn="base">
              <a:buFont typeface="Arial" panose="020B0604020202020204" pitchFamily="34" charset="0"/>
              <a:buChar char="•"/>
            </a:pPr>
            <a:r>
              <a:rPr lang="gd-GB" sz="2200" b="0" i="0" dirty="0">
                <a:solidFill>
                  <a:srgbClr val="000000"/>
                </a:solidFill>
                <a:effectLst/>
                <a:latin typeface="DM Sans" pitchFamily="2" charset="77"/>
              </a:rPr>
              <a:t> </a:t>
            </a:r>
            <a:r>
              <a:rPr lang="gd-GB" sz="2200" b="0" i="0" dirty="0">
                <a:solidFill>
                  <a:srgbClr val="000001"/>
                </a:solidFill>
                <a:effectLst/>
                <a:latin typeface="DM Sans" pitchFamily="2" charset="77"/>
              </a:rPr>
              <a:t>Cé a phostáil é seo?   </a:t>
            </a:r>
            <a:endParaRPr lang="gd-GB" sz="2200" dirty="0">
              <a:solidFill>
                <a:srgbClr val="000000"/>
              </a:solidFill>
              <a:latin typeface="DM Sans" pitchFamily="2" charset="77"/>
            </a:endParaRPr>
          </a:p>
          <a:p>
            <a:pPr lvl="1" fontAlgn="base">
              <a:buFont typeface="Arial" panose="020B0604020202020204" pitchFamily="34" charset="0"/>
              <a:buChar char="•"/>
            </a:pPr>
            <a:r>
              <a:rPr lang="gd-GB" sz="2200" b="0" i="0" dirty="0">
                <a:solidFill>
                  <a:srgbClr val="000000"/>
                </a:solidFill>
                <a:effectLst/>
                <a:latin typeface="DM Sans" pitchFamily="2" charset="77"/>
              </a:rPr>
              <a:t> </a:t>
            </a:r>
            <a:r>
              <a:rPr lang="gd-GB" sz="2200" b="0" i="0" dirty="0">
                <a:solidFill>
                  <a:srgbClr val="000001"/>
                </a:solidFill>
                <a:effectLst/>
                <a:latin typeface="DM Sans" pitchFamily="2" charset="77"/>
              </a:rPr>
              <a:t>Cén fáth? (An fógra, jóc, nó fíorscéal atá ann?) o An bhfuil sé fíor?  </a:t>
            </a:r>
            <a:endParaRPr lang="gd-GB" sz="2200" dirty="0">
              <a:solidFill>
                <a:srgbClr val="000000"/>
              </a:solidFill>
              <a:latin typeface="DM Sans" pitchFamily="2" charset="77"/>
            </a:endParaRPr>
          </a:p>
          <a:p>
            <a:pPr lvl="1" fontAlgn="base">
              <a:buFont typeface="Arial" panose="020B0604020202020204" pitchFamily="34" charset="0"/>
              <a:buChar char="•"/>
            </a:pPr>
            <a:r>
              <a:rPr lang="gd-GB" sz="2200" b="0" i="0" dirty="0">
                <a:solidFill>
                  <a:srgbClr val="000000"/>
                </a:solidFill>
                <a:effectLst/>
                <a:latin typeface="DM Sans" pitchFamily="2" charset="77"/>
              </a:rPr>
              <a:t> </a:t>
            </a:r>
            <a:r>
              <a:rPr lang="gd-GB" sz="2200" b="0" i="0" dirty="0">
                <a:solidFill>
                  <a:srgbClr val="000001"/>
                </a:solidFill>
                <a:effectLst/>
                <a:latin typeface="DM Sans" pitchFamily="2" charset="77"/>
              </a:rPr>
              <a:t>Bí aireach ar cheannlínte drámata nó naisc aisteacha.  </a:t>
            </a:r>
          </a:p>
          <a:p>
            <a:pPr lvl="1" fontAlgn="base">
              <a:buFont typeface="Arial" panose="020B0604020202020204" pitchFamily="34" charset="0"/>
              <a:buChar char="•"/>
            </a:pPr>
            <a:endParaRPr lang="gd-GB" sz="2200" b="0" i="0" dirty="0">
              <a:solidFill>
                <a:srgbClr val="000000"/>
              </a:solidFill>
              <a:effectLst/>
              <a:latin typeface="DM Sans" pitchFamily="2" charset="77"/>
            </a:endParaRPr>
          </a:p>
          <a:p>
            <a:pPr algn="l" rtl="0" fontAlgn="base">
              <a:buFont typeface="Arial" panose="020B0604020202020204" pitchFamily="34" charset="0"/>
              <a:buChar char="•"/>
            </a:pPr>
            <a:r>
              <a:rPr lang="gd-GB" sz="2200" b="1" i="0" dirty="0">
                <a:solidFill>
                  <a:srgbClr val="000001"/>
                </a:solidFill>
                <a:effectLst/>
                <a:latin typeface="DM Sans" pitchFamily="2" charset="77"/>
              </a:rPr>
              <a:t> Lean go Stuama: </a:t>
            </a:r>
            <a:r>
              <a:rPr lang="gd-GB" sz="2200" b="0" i="0" dirty="0">
                <a:solidFill>
                  <a:srgbClr val="000001"/>
                </a:solidFill>
                <a:effectLst/>
                <a:latin typeface="DM Sans" pitchFamily="2" charset="77"/>
              </a:rPr>
              <a:t>Roghnaigh cuntais a chuireann giúmar dearfach agus inspioráideach ort. Dílean cuntais a chuireann isteach ort nó a chuireann brú ort.  </a:t>
            </a:r>
          </a:p>
          <a:p>
            <a:pPr algn="l" rtl="0" fontAlgn="base">
              <a:buFont typeface="Arial" panose="020B0604020202020204" pitchFamily="34" charset="0"/>
              <a:buChar char="•"/>
            </a:pPr>
            <a:endParaRPr lang="gd-GB" sz="2200" b="0" i="0" dirty="0">
              <a:solidFill>
                <a:srgbClr val="000000"/>
              </a:solidFill>
              <a:effectLst/>
              <a:latin typeface="DM Sans" pitchFamily="2" charset="77"/>
            </a:endParaRPr>
          </a:p>
          <a:p>
            <a:pPr algn="l" rtl="0" fontAlgn="base">
              <a:buFont typeface="Arial" panose="020B0604020202020204" pitchFamily="34" charset="0"/>
              <a:buChar char="•"/>
            </a:pPr>
            <a:r>
              <a:rPr lang="gd-GB" sz="2200" b="0" i="0" dirty="0">
                <a:solidFill>
                  <a:srgbClr val="000001"/>
                </a:solidFill>
                <a:effectLst/>
                <a:latin typeface="DM Sans" pitchFamily="2" charset="77"/>
              </a:rPr>
              <a:t> Ná cuir thú féin i gComparáid: Cuimhnigh, tá formhór grianghraf agus físeán curtha in eagar nó ní thaispeántar ach na móimintí is fearr iontu.  </a:t>
            </a:r>
          </a:p>
          <a:p>
            <a:pPr algn="l" rtl="0" fontAlgn="base">
              <a:buFont typeface="Arial" panose="020B0604020202020204" pitchFamily="34" charset="0"/>
              <a:buChar char="•"/>
            </a:pPr>
            <a:endParaRPr lang="gd-GB" sz="2200" b="1" i="0" dirty="0">
              <a:solidFill>
                <a:srgbClr val="000000"/>
              </a:solidFill>
              <a:effectLst/>
              <a:latin typeface="DM Sans" pitchFamily="2" charset="77"/>
            </a:endParaRPr>
          </a:p>
          <a:p>
            <a:pPr algn="l" rtl="0" fontAlgn="base">
              <a:buFont typeface="Arial" panose="020B0604020202020204" pitchFamily="34" charset="0"/>
              <a:buChar char="•"/>
            </a:pPr>
            <a:r>
              <a:rPr lang="gd-GB" sz="2200" b="1" i="0" dirty="0">
                <a:solidFill>
                  <a:srgbClr val="000001"/>
                </a:solidFill>
                <a:effectLst/>
                <a:latin typeface="DM Sans" pitchFamily="2" charset="77"/>
              </a:rPr>
              <a:t> Coimeád Smacht ort féin: </a:t>
            </a:r>
            <a:r>
              <a:rPr lang="gd-GB" sz="2200" b="0" i="0" dirty="0">
                <a:solidFill>
                  <a:srgbClr val="000001"/>
                </a:solidFill>
                <a:effectLst/>
                <a:latin typeface="DM Sans" pitchFamily="2" charset="77"/>
              </a:rPr>
              <a:t>Coinnigh faisnéis phearsanta príobháideach, fiosraigh spéiseanna nua, socraigh teorainneacha ama, agus bí cineálta ar líne.  </a:t>
            </a:r>
            <a:endParaRPr lang="gd-GB" sz="2200" b="0" i="0" dirty="0">
              <a:solidFill>
                <a:srgbClr val="000000"/>
              </a:solidFill>
              <a:effectLst/>
              <a:latin typeface="DM Sans" pitchFamily="2" charset="77"/>
            </a:endParaRPr>
          </a:p>
          <a:p>
            <a:pPr algn="l" rtl="0" fontAlgn="base"/>
            <a:r>
              <a:rPr lang="gd-GB" sz="2200" b="0" i="0" dirty="0">
                <a:solidFill>
                  <a:srgbClr val="000000"/>
                </a:solidFill>
                <a:effectLst/>
                <a:latin typeface="DM Sans" pitchFamily="2" charset="77"/>
              </a:rPr>
              <a:t>  </a:t>
            </a:r>
          </a:p>
        </p:txBody>
      </p:sp>
      <p:sp>
        <p:nvSpPr>
          <p:cNvPr id="8" name="TextBox 6">
            <a:extLst>
              <a:ext uri="{FF2B5EF4-FFF2-40B4-BE49-F238E27FC236}">
                <a16:creationId xmlns:a16="http://schemas.microsoft.com/office/drawing/2014/main" id="{45B73DC1-54B7-EBEB-F4B8-78B8BBDF0E1D}"/>
              </a:ext>
            </a:extLst>
          </p:cNvPr>
          <p:cNvSpPr txBox="1"/>
          <p:nvPr/>
        </p:nvSpPr>
        <p:spPr>
          <a:xfrm>
            <a:off x="6889656" y="673116"/>
            <a:ext cx="10510262" cy="1454629"/>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Ár nEispéireas ar líne a Bhainistiú </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23297" r="-23297"/>
              </a:stretch>
            </a:blipFill>
          </p:spPr>
          <p:txBody>
            <a:bodyPr/>
            <a:lstStyle/>
            <a:p>
              <a:endParaRPr lang="en-US"/>
            </a:p>
          </p:txBody>
        </p:sp>
      </p:grpSp>
      <p:sp>
        <p:nvSpPr>
          <p:cNvPr id="5" name="TextBox 5"/>
          <p:cNvSpPr txBox="1"/>
          <p:nvPr/>
        </p:nvSpPr>
        <p:spPr>
          <a:xfrm>
            <a:off x="1028700" y="2727509"/>
            <a:ext cx="8963467" cy="3652859"/>
          </a:xfrm>
          <a:prstGeom prst="rect">
            <a:avLst/>
          </a:prstGeom>
        </p:spPr>
        <p:txBody>
          <a:bodyPr lIns="0" tIns="0" rIns="0" bIns="0" rtlCol="0" anchor="t">
            <a:spAutoFit/>
          </a:bodyPr>
          <a:lstStyle/>
          <a:p>
            <a:pPr algn="l">
              <a:lnSpc>
                <a:spcPts val="4000"/>
              </a:lnSpc>
            </a:pPr>
            <a:endParaRPr lang="en-US" sz="3200" b="1" dirty="0">
              <a:solidFill>
                <a:srgbClr val="000001"/>
              </a:solidFill>
              <a:latin typeface="DM Sans Bold"/>
              <a:ea typeface="DM Sans Bold"/>
              <a:cs typeface="DM Sans Bold"/>
              <a:sym typeface="DM Sans Bold"/>
            </a:endParaRPr>
          </a:p>
          <a:p>
            <a:pPr algn="l" rtl="0" fontAlgn="base"/>
            <a:r>
              <a:rPr lang="gd-GB" sz="3200" b="0" i="0" dirty="0">
                <a:solidFill>
                  <a:srgbClr val="000000"/>
                </a:solidFill>
                <a:effectLst/>
                <a:latin typeface="Segoe UI Symbol" panose="020B0502040204020203" pitchFamily="34" charset="0"/>
              </a:rPr>
              <a:t>•</a:t>
            </a:r>
            <a:r>
              <a:rPr lang="gd-GB" sz="3200" b="0" i="0" dirty="0">
                <a:solidFill>
                  <a:srgbClr val="000000"/>
                </a:solidFill>
                <a:effectLst/>
                <a:latin typeface="Arial" panose="020B0604020202020204" pitchFamily="34" charset="0"/>
              </a:rPr>
              <a:t> </a:t>
            </a:r>
            <a:r>
              <a:rPr lang="gd-GB" sz="3200" b="0" i="0" dirty="0">
                <a:solidFill>
                  <a:srgbClr val="000001"/>
                </a:solidFill>
                <a:effectLst/>
                <a:latin typeface="Arial" panose="020B0604020202020204" pitchFamily="34" charset="0"/>
              </a:rPr>
              <a:t>Liostaigh 3 phríomhrud a d’fhoghlaim tú a úsáidfidh tú chun algartaim agus tionchairí i do shaol ar líne a stiúradh.</a:t>
            </a:r>
            <a:r>
              <a:rPr lang="gd-GB" sz="3200" b="0" i="0" dirty="0">
                <a:solidFill>
                  <a:srgbClr val="000000"/>
                </a:solidFill>
                <a:effectLst/>
                <a:latin typeface="Arial" panose="020B0604020202020204" pitchFamily="34" charset="0"/>
              </a:rPr>
              <a:t>  </a:t>
            </a:r>
            <a:endParaRPr lang="gd-GB" sz="2000" b="0" i="0" dirty="0">
              <a:solidFill>
                <a:srgbClr val="000000"/>
              </a:solidFill>
              <a:effectLst/>
              <a:latin typeface="Segoe UI" panose="020B0502040204020203" pitchFamily="34" charset="0"/>
            </a:endParaRPr>
          </a:p>
          <a:p>
            <a:pPr algn="l">
              <a:lnSpc>
                <a:spcPts val="4000"/>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7" name="TextBox 5">
            <a:extLst>
              <a:ext uri="{FF2B5EF4-FFF2-40B4-BE49-F238E27FC236}">
                <a16:creationId xmlns:a16="http://schemas.microsoft.com/office/drawing/2014/main" id="{60862152-FAC9-A8E1-E733-C7A08A4F7E2E}"/>
              </a:ext>
            </a:extLst>
          </p:cNvPr>
          <p:cNvSpPr txBox="1"/>
          <p:nvPr/>
        </p:nvSpPr>
        <p:spPr>
          <a:xfrm>
            <a:off x="7086600" y="582592"/>
            <a:ext cx="10768869" cy="1403333"/>
          </a:xfrm>
          <a:prstGeom prst="rect">
            <a:avLst/>
          </a:prstGeom>
        </p:spPr>
        <p:txBody>
          <a:bodyPr lIns="0" tIns="0" rIns="0" bIns="0" rtlCol="0" anchor="t">
            <a:spAutoFit/>
          </a:bodyPr>
          <a:lstStyle/>
          <a:p>
            <a:pPr algn="r">
              <a:lnSpc>
                <a:spcPts val="5600"/>
              </a:lnSpc>
            </a:pPr>
            <a:r>
              <a:rPr lang="gd-GB" sz="4800" b="1" i="0" dirty="0">
                <a:solidFill>
                  <a:srgbClr val="000000"/>
                </a:solidFill>
                <a:effectLst/>
                <a:latin typeface="DM Sans" pitchFamily="2" charset="77"/>
              </a:rPr>
              <a:t>Lá na Sábháilteachta Idirlín 2025 </a:t>
            </a:r>
            <a:r>
              <a:rPr lang="en-US" sz="4000" b="1" dirty="0">
                <a:solidFill>
                  <a:srgbClr val="FF66C4"/>
                </a:solidFill>
                <a:latin typeface="DM Sans" pitchFamily="2" charset="77"/>
                <a:ea typeface="Bobby Jones"/>
                <a:cs typeface="Bobby Jones"/>
                <a:sym typeface="Bobby Jones"/>
              </a:rPr>
              <a:t>ULLMHAIGH</a:t>
            </a:r>
            <a:r>
              <a:rPr lang="en-US" sz="4000" b="1" dirty="0">
                <a:solidFill>
                  <a:srgbClr val="38B6FF"/>
                </a:solidFill>
                <a:latin typeface="DM Sans" pitchFamily="2" charset="77"/>
                <a:ea typeface="Bobby Jones"/>
                <a:cs typeface="Bobby Jones"/>
                <a:sym typeface="Bobby Jones"/>
              </a:rPr>
              <a:t>/</a:t>
            </a:r>
            <a:r>
              <a:rPr lang="en-US" sz="4000" b="1" dirty="0">
                <a:solidFill>
                  <a:srgbClr val="FF66C4"/>
                </a:solidFill>
                <a:latin typeface="DM Sans" pitchFamily="2" charset="77"/>
                <a:ea typeface="Bobby Jones"/>
                <a:cs typeface="Bobby Jones"/>
                <a:sym typeface="Bobby Jones"/>
              </a:rPr>
              <a:t>COSAIN</a:t>
            </a:r>
            <a:r>
              <a:rPr lang="en-US" sz="4000" b="1" dirty="0">
                <a:solidFill>
                  <a:srgbClr val="38B6FF"/>
                </a:solidFill>
                <a:latin typeface="DM Sans" pitchFamily="2" charset="77"/>
                <a:ea typeface="Bobby Jones"/>
                <a:cs typeface="Bobby Jones"/>
                <a:sym typeface="Bobby Jones"/>
              </a:rPr>
              <a:t>/</a:t>
            </a:r>
            <a:r>
              <a:rPr lang="en-US" sz="4000" dirty="0">
                <a:solidFill>
                  <a:srgbClr val="FF66C4"/>
                </a:solidFill>
                <a:latin typeface="Bobby Jones"/>
                <a:ea typeface="Bobby Jones"/>
                <a:cs typeface="Bobby Jones"/>
                <a:sym typeface="Bobby Jones"/>
              </a:rPr>
              <a:t> </a:t>
            </a:r>
            <a:r>
              <a:rPr lang="en-US" sz="4000" b="1" dirty="0">
                <a:solidFill>
                  <a:srgbClr val="FF66C4"/>
                </a:solidFill>
                <a:latin typeface="DM Sans" pitchFamily="2" charset="77"/>
                <a:ea typeface="Bobby Jones"/>
                <a:cs typeface="Bobby Jones"/>
                <a:sym typeface="Bobby Jones"/>
              </a:rPr>
              <a:t>TREISIGH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9353" r="-19353"/>
              </a:stretch>
            </a:blipFill>
          </p:spPr>
          <p:txBody>
            <a:bodyPr/>
            <a:lstStyle/>
            <a:p>
              <a:endParaRPr lang="en-US"/>
            </a:p>
          </p:txBody>
        </p:sp>
      </p:grpSp>
      <p:sp>
        <p:nvSpPr>
          <p:cNvPr id="7" name="TextBox 5">
            <a:extLst>
              <a:ext uri="{FF2B5EF4-FFF2-40B4-BE49-F238E27FC236}">
                <a16:creationId xmlns:a16="http://schemas.microsoft.com/office/drawing/2014/main" id="{53939997-607D-25BE-2B18-A26976D496A1}"/>
              </a:ext>
            </a:extLst>
          </p:cNvPr>
          <p:cNvSpPr txBox="1"/>
          <p:nvPr/>
        </p:nvSpPr>
        <p:spPr>
          <a:xfrm>
            <a:off x="7086600" y="582592"/>
            <a:ext cx="10768869" cy="1403333"/>
          </a:xfrm>
          <a:prstGeom prst="rect">
            <a:avLst/>
          </a:prstGeom>
        </p:spPr>
        <p:txBody>
          <a:bodyPr lIns="0" tIns="0" rIns="0" bIns="0" rtlCol="0" anchor="t">
            <a:spAutoFit/>
          </a:bodyPr>
          <a:lstStyle/>
          <a:p>
            <a:pPr algn="r">
              <a:lnSpc>
                <a:spcPts val="5600"/>
              </a:lnSpc>
            </a:pPr>
            <a:r>
              <a:rPr lang="gd-GB" sz="4800" b="1" i="0" dirty="0">
                <a:solidFill>
                  <a:srgbClr val="000000"/>
                </a:solidFill>
                <a:effectLst/>
                <a:latin typeface="DM Sans" pitchFamily="2" charset="77"/>
              </a:rPr>
              <a:t>Lá na Sábháilteachta Idirlín 2025 </a:t>
            </a:r>
            <a:r>
              <a:rPr lang="en-US" sz="4000" b="1" dirty="0">
                <a:solidFill>
                  <a:srgbClr val="FF66C4"/>
                </a:solidFill>
                <a:latin typeface="DM Sans" pitchFamily="2" charset="77"/>
                <a:ea typeface="Bobby Jones"/>
                <a:cs typeface="Bobby Jones"/>
                <a:sym typeface="Bobby Jones"/>
              </a:rPr>
              <a:t>ULLMHAIGH</a:t>
            </a:r>
            <a:r>
              <a:rPr lang="en-US" sz="4000" b="1" dirty="0">
                <a:solidFill>
                  <a:srgbClr val="38B6FF"/>
                </a:solidFill>
                <a:latin typeface="DM Sans" pitchFamily="2" charset="77"/>
                <a:ea typeface="Bobby Jones"/>
                <a:cs typeface="Bobby Jones"/>
                <a:sym typeface="Bobby Jones"/>
              </a:rPr>
              <a:t>/</a:t>
            </a:r>
            <a:r>
              <a:rPr lang="en-US" sz="4000" b="1" dirty="0">
                <a:solidFill>
                  <a:srgbClr val="FF66C4"/>
                </a:solidFill>
                <a:latin typeface="DM Sans" pitchFamily="2" charset="77"/>
                <a:ea typeface="Bobby Jones"/>
                <a:cs typeface="Bobby Jones"/>
                <a:sym typeface="Bobby Jones"/>
              </a:rPr>
              <a:t>COSAIN</a:t>
            </a:r>
            <a:r>
              <a:rPr lang="en-US" sz="4000" b="1" dirty="0">
                <a:solidFill>
                  <a:srgbClr val="38B6FF"/>
                </a:solidFill>
                <a:latin typeface="DM Sans" pitchFamily="2" charset="77"/>
                <a:ea typeface="Bobby Jones"/>
                <a:cs typeface="Bobby Jones"/>
                <a:sym typeface="Bobby Jones"/>
              </a:rPr>
              <a:t>/</a:t>
            </a:r>
            <a:r>
              <a:rPr lang="en-US" sz="4000" dirty="0">
                <a:solidFill>
                  <a:srgbClr val="FF66C4"/>
                </a:solidFill>
                <a:latin typeface="Bobby Jones"/>
                <a:ea typeface="Bobby Jones"/>
                <a:cs typeface="Bobby Jones"/>
                <a:sym typeface="Bobby Jones"/>
              </a:rPr>
              <a:t> </a:t>
            </a:r>
            <a:r>
              <a:rPr lang="en-US" sz="4000" b="1" dirty="0">
                <a:solidFill>
                  <a:srgbClr val="FF66C4"/>
                </a:solidFill>
                <a:latin typeface="DM Sans" pitchFamily="2" charset="77"/>
                <a:ea typeface="Bobby Jones"/>
                <a:cs typeface="Bobby Jones"/>
                <a:sym typeface="Bobby Jones"/>
              </a:rPr>
              <a:t>TREISIGH</a:t>
            </a:r>
          </a:p>
        </p:txBody>
      </p:sp>
      <p:sp>
        <p:nvSpPr>
          <p:cNvPr id="8" name="TextBox 5">
            <a:extLst>
              <a:ext uri="{FF2B5EF4-FFF2-40B4-BE49-F238E27FC236}">
                <a16:creationId xmlns:a16="http://schemas.microsoft.com/office/drawing/2014/main" id="{5F1AF282-2F02-B2AA-01B0-82C30D82F9F5}"/>
              </a:ext>
            </a:extLst>
          </p:cNvPr>
          <p:cNvSpPr txBox="1"/>
          <p:nvPr/>
        </p:nvSpPr>
        <p:spPr>
          <a:xfrm>
            <a:off x="1028700" y="2653020"/>
            <a:ext cx="9744702" cy="984885"/>
          </a:xfrm>
          <a:prstGeom prst="rect">
            <a:avLst/>
          </a:prstGeom>
        </p:spPr>
        <p:txBody>
          <a:bodyPr lIns="0" tIns="0" rIns="0" bIns="0" rtlCol="0" anchor="t">
            <a:spAutoFit/>
          </a:bodyPr>
          <a:lstStyle/>
          <a:p>
            <a:pPr algn="just" rtl="0" fontAlgn="base"/>
            <a:r>
              <a:rPr lang="gd-GB" sz="3200" b="1" i="0" dirty="0">
                <a:solidFill>
                  <a:srgbClr val="000000"/>
                </a:solidFill>
                <a:effectLst/>
                <a:latin typeface="DM Sans" pitchFamily="2" charset="77"/>
              </a:rPr>
              <a:t>Ar Lá na Sábháilteachta Idirlín d’fhoghlaim tú faoi na rudaí seo a leanas:  </a:t>
            </a:r>
            <a:endParaRPr lang="en-US" sz="3200" b="1" dirty="0">
              <a:solidFill>
                <a:srgbClr val="000001"/>
              </a:solidFill>
              <a:latin typeface="DM Sans" pitchFamily="2" charset="77"/>
              <a:ea typeface="DM Sans"/>
              <a:cs typeface="DM Sans"/>
              <a:sym typeface="DM Sans"/>
            </a:endParaRPr>
          </a:p>
        </p:txBody>
      </p:sp>
      <p:sp>
        <p:nvSpPr>
          <p:cNvPr id="9" name="TextBox 5">
            <a:extLst>
              <a:ext uri="{FF2B5EF4-FFF2-40B4-BE49-F238E27FC236}">
                <a16:creationId xmlns:a16="http://schemas.microsoft.com/office/drawing/2014/main" id="{9B6103F6-86B7-3D6D-4373-C9233ECAA136}"/>
              </a:ext>
            </a:extLst>
          </p:cNvPr>
          <p:cNvSpPr txBox="1"/>
          <p:nvPr/>
        </p:nvSpPr>
        <p:spPr>
          <a:xfrm>
            <a:off x="1028700" y="3844282"/>
            <a:ext cx="10477500" cy="4431983"/>
          </a:xfrm>
          <a:prstGeom prst="rect">
            <a:avLst/>
          </a:prstGeom>
        </p:spPr>
        <p:txBody>
          <a:bodyPr wrap="square" lIns="0" tIns="0" rIns="0" bIns="0" rtlCol="0" anchor="t">
            <a:spAutoFit/>
          </a:bodyPr>
          <a:lstStyle/>
          <a:p>
            <a:pPr algn="l" rtl="0" fontAlgn="base">
              <a:buFont typeface="Arial" panose="020B0604020202020204" pitchFamily="34" charset="0"/>
              <a:buChar char="•"/>
            </a:pPr>
            <a:r>
              <a:rPr lang="gd-GB" sz="3200" b="0" i="0" dirty="0">
                <a:solidFill>
                  <a:srgbClr val="000001"/>
                </a:solidFill>
                <a:effectLst/>
                <a:latin typeface="DM Sans" pitchFamily="2" charset="77"/>
              </a:rPr>
              <a:t> An ról agus an tionchar a bhíonn ag tionchairí na meán sóisialta.   </a:t>
            </a:r>
            <a:endParaRPr lang="gd-GB" sz="3200" dirty="0">
              <a:solidFill>
                <a:srgbClr val="000001"/>
              </a:solidFill>
              <a:latin typeface="DM Sans" pitchFamily="2" charset="77"/>
            </a:endParaRPr>
          </a:p>
          <a:p>
            <a:pPr algn="l" rtl="0" fontAlgn="base">
              <a:buFont typeface="Arial" panose="020B0604020202020204" pitchFamily="34" charset="0"/>
              <a:buChar char="•"/>
            </a:pPr>
            <a:endParaRPr lang="gd-GB" sz="3200" b="0" i="0" dirty="0">
              <a:solidFill>
                <a:srgbClr val="000000"/>
              </a:solidFill>
              <a:effectLst/>
              <a:latin typeface="DM Sans" pitchFamily="2" charset="77"/>
            </a:endParaRPr>
          </a:p>
          <a:p>
            <a:pPr algn="l" rtl="0" fontAlgn="base">
              <a:buFont typeface="Arial" panose="020B0604020202020204" pitchFamily="34" charset="0"/>
              <a:buChar char="•"/>
            </a:pPr>
            <a:r>
              <a:rPr lang="gd-GB" sz="3200" b="0" i="0" dirty="0">
                <a:solidFill>
                  <a:srgbClr val="000001"/>
                </a:solidFill>
                <a:effectLst/>
                <a:latin typeface="DM Sans" pitchFamily="2" charset="77"/>
              </a:rPr>
              <a:t> An chaoi a chuireann algartaim cruth ar ár n-eispéireas ar líne.   </a:t>
            </a:r>
          </a:p>
          <a:p>
            <a:pPr algn="l" rtl="0" fontAlgn="base">
              <a:buFont typeface="Arial" panose="020B0604020202020204" pitchFamily="34" charset="0"/>
              <a:buChar char="•"/>
            </a:pPr>
            <a:endParaRPr lang="gd-GB" sz="3200" b="0" i="0" dirty="0">
              <a:solidFill>
                <a:srgbClr val="000000"/>
              </a:solidFill>
              <a:effectLst/>
              <a:latin typeface="DM Sans" pitchFamily="2" charset="77"/>
            </a:endParaRPr>
          </a:p>
          <a:p>
            <a:pPr algn="l" rtl="0" fontAlgn="base">
              <a:buFont typeface="Arial" panose="020B0604020202020204" pitchFamily="34" charset="0"/>
              <a:buChar char="•"/>
            </a:pPr>
            <a:r>
              <a:rPr lang="gd-GB" sz="3200" b="0" i="0" dirty="0">
                <a:solidFill>
                  <a:srgbClr val="000001"/>
                </a:solidFill>
                <a:effectLst/>
                <a:latin typeface="DM Sans" pitchFamily="2" charset="77"/>
              </a:rPr>
              <a:t> Leideanna/straitéisí chun d’eispéireas ar líne a bhainistiú agus do bhealach a dhéanamh trí na tionchair a dtiocfaidh tú trasna orthu ar líne.</a:t>
            </a:r>
            <a:endParaRPr lang="en-US" sz="3200" dirty="0">
              <a:solidFill>
                <a:srgbClr val="000001"/>
              </a:solidFill>
              <a:latin typeface="DM Sans"/>
              <a:ea typeface="DM Sans"/>
              <a:cs typeface="DM Sans"/>
              <a:sym typeface="DM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368207"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637989" y="3049173"/>
            <a:ext cx="6621311" cy="6473816"/>
            <a:chOff x="0" y="0"/>
            <a:chExt cx="6328410" cy="6187440"/>
          </a:xfrm>
        </p:grpSpPr>
        <p:sp>
          <p:nvSpPr>
            <p:cNvPr id="6" name="Freeform 6"/>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t="-33655" b="-48471"/>
              </a:stretch>
            </a:blipFill>
          </p:spPr>
          <p:txBody>
            <a:bodyPr/>
            <a:lstStyle/>
            <a:p>
              <a:endParaRPr lang="en-US"/>
            </a:p>
          </p:txBody>
        </p:sp>
      </p:grpSp>
      <p:sp>
        <p:nvSpPr>
          <p:cNvPr id="7" name="Freeform 7"/>
          <p:cNvSpPr/>
          <p:nvPr/>
        </p:nvSpPr>
        <p:spPr>
          <a:xfrm rot="-426989">
            <a:off x="15294098" y="2334895"/>
            <a:ext cx="1396269" cy="312257"/>
          </a:xfrm>
          <a:custGeom>
            <a:avLst/>
            <a:gdLst/>
            <a:ahLst/>
            <a:cxnLst/>
            <a:rect l="l" t="t" r="r" b="b"/>
            <a:pathLst>
              <a:path w="1396269" h="312257">
                <a:moveTo>
                  <a:pt x="0" y="0"/>
                </a:moveTo>
                <a:lnTo>
                  <a:pt x="1396269" y="0"/>
                </a:lnTo>
                <a:lnTo>
                  <a:pt x="1396269" y="312256"/>
                </a:lnTo>
                <a:lnTo>
                  <a:pt x="0" y="3122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3">
            <a:extLst>
              <a:ext uri="{FF2B5EF4-FFF2-40B4-BE49-F238E27FC236}">
                <a16:creationId xmlns:a16="http://schemas.microsoft.com/office/drawing/2014/main" id="{1688B5D2-26D3-B5C5-F06A-A45570835679}"/>
              </a:ext>
            </a:extLst>
          </p:cNvPr>
          <p:cNvSpPr txBox="1"/>
          <p:nvPr/>
        </p:nvSpPr>
        <p:spPr>
          <a:xfrm>
            <a:off x="4114800" y="624138"/>
            <a:ext cx="13592925" cy="1313565"/>
          </a:xfrm>
          <a:prstGeom prst="rect">
            <a:avLst/>
          </a:prstGeom>
        </p:spPr>
        <p:txBody>
          <a:bodyPr lIns="0" tIns="0" rIns="0" bIns="0" rtlCol="0" anchor="t">
            <a:spAutoFit/>
          </a:bodyPr>
          <a:lstStyle/>
          <a:p>
            <a:pPr algn="r">
              <a:lnSpc>
                <a:spcPts val="5050"/>
              </a:lnSpc>
            </a:pPr>
            <a:r>
              <a:rPr lang="gd-GB" sz="5400" b="1" i="0" dirty="0">
                <a:solidFill>
                  <a:srgbClr val="000000"/>
                </a:solidFill>
                <a:effectLst/>
                <a:latin typeface="DM Sans" pitchFamily="2" charset="77"/>
              </a:rPr>
              <a:t>Cad é Lá na Sábháilteachta Idirlín?</a:t>
            </a:r>
            <a:endParaRPr lang="en-US" sz="5000" b="1" dirty="0">
              <a:solidFill>
                <a:srgbClr val="000001"/>
              </a:solidFill>
              <a:latin typeface="DM Sans" pitchFamily="2" charset="77"/>
              <a:ea typeface="DM Sans Bold"/>
              <a:cs typeface="DM Sans Bold"/>
              <a:sym typeface="DM Sans Bold"/>
            </a:endParaRPr>
          </a:p>
          <a:p>
            <a:pPr algn="r">
              <a:lnSpc>
                <a:spcPts val="1009"/>
              </a:lnSpc>
            </a:pPr>
            <a:endParaRPr lang="en-US" sz="5000" b="1" dirty="0">
              <a:solidFill>
                <a:srgbClr val="000001"/>
              </a:solidFill>
              <a:latin typeface="DM Sans Bold"/>
              <a:ea typeface="DM Sans Bold"/>
              <a:cs typeface="DM Sans Bold"/>
              <a:sym typeface="DM Sans Bold"/>
            </a:endParaRPr>
          </a:p>
          <a:p>
            <a:pPr algn="r">
              <a:lnSpc>
                <a:spcPts val="4040"/>
              </a:lnSpc>
            </a:pPr>
            <a:r>
              <a:rPr lang="en-US" sz="4000" b="1" dirty="0" err="1">
                <a:solidFill>
                  <a:srgbClr val="38B6FF"/>
                </a:solidFill>
                <a:latin typeface="DM Sans Bold"/>
                <a:ea typeface="DM Sans Bold"/>
                <a:cs typeface="DM Sans Bold"/>
                <a:sym typeface="DM Sans Bold"/>
              </a:rPr>
              <a:t>webwise.ie</a:t>
            </a:r>
            <a:r>
              <a:rPr lang="en-US" sz="4000" b="1" dirty="0">
                <a:solidFill>
                  <a:srgbClr val="38B6FF"/>
                </a:solidFill>
                <a:latin typeface="DM Sans Bold"/>
                <a:ea typeface="DM Sans Bold"/>
                <a:cs typeface="DM Sans Bold"/>
                <a:sym typeface="DM Sans Bold"/>
              </a:rPr>
              <a:t>/</a:t>
            </a:r>
          </a:p>
        </p:txBody>
      </p:sp>
      <p:sp>
        <p:nvSpPr>
          <p:cNvPr id="9" name="TextBox 4">
            <a:extLst>
              <a:ext uri="{FF2B5EF4-FFF2-40B4-BE49-F238E27FC236}">
                <a16:creationId xmlns:a16="http://schemas.microsoft.com/office/drawing/2014/main" id="{3A11A6A6-E139-3D8F-48EB-E698932370DD}"/>
              </a:ext>
            </a:extLst>
          </p:cNvPr>
          <p:cNvSpPr txBox="1"/>
          <p:nvPr/>
        </p:nvSpPr>
        <p:spPr>
          <a:xfrm>
            <a:off x="1028700" y="3714594"/>
            <a:ext cx="10172700" cy="1041182"/>
          </a:xfrm>
          <a:prstGeom prst="rect">
            <a:avLst/>
          </a:prstGeom>
        </p:spPr>
        <p:txBody>
          <a:bodyPr wrap="square" lIns="0" tIns="0" rIns="0" bIns="0" rtlCol="0" anchor="t">
            <a:spAutoFit/>
          </a:bodyPr>
          <a:lstStyle/>
          <a:p>
            <a:pPr marL="798838" lvl="1" indent="-399419" algn="l">
              <a:lnSpc>
                <a:spcPts val="3737"/>
              </a:lnSpc>
              <a:buFont typeface="Arial"/>
              <a:buChar char="•"/>
            </a:pPr>
            <a:r>
              <a:rPr lang="gd-GB" sz="3600" i="0" dirty="0">
                <a:solidFill>
                  <a:srgbClr val="000000"/>
                </a:solidFill>
                <a:effectLst/>
                <a:latin typeface="DM Sans" pitchFamily="2" charset="77"/>
              </a:rPr>
              <a:t>Lá chun feasacht a mhúscailt ar idirlíon níos fearr </a:t>
            </a:r>
            <a:r>
              <a:rPr lang="gd-GB" sz="3600" b="1" i="0" dirty="0">
                <a:solidFill>
                  <a:srgbClr val="000000"/>
                </a:solidFill>
                <a:effectLst/>
                <a:latin typeface="DM Sans" pitchFamily="2" charset="77"/>
              </a:rPr>
              <a:t>do GACH AON úsáideoir​ </a:t>
            </a:r>
            <a:r>
              <a:rPr lang="en-US" sz="6000" b="1" dirty="0">
                <a:solidFill>
                  <a:srgbClr val="000001"/>
                </a:solidFill>
                <a:latin typeface="DM Sans" pitchFamily="2" charset="77"/>
                <a:ea typeface="DM Sans Bold"/>
                <a:cs typeface="DM Sans Bold"/>
                <a:sym typeface="DM Sans Bold"/>
              </a:rPr>
              <a:t>​</a:t>
            </a:r>
            <a:endParaRPr lang="en-US" sz="3700" b="1" dirty="0">
              <a:solidFill>
                <a:srgbClr val="000001"/>
              </a:solidFill>
              <a:latin typeface="DM Sans Bold"/>
              <a:ea typeface="DM Sans Bold"/>
              <a:cs typeface="DM Sans Bold"/>
              <a:sym typeface="DM Sans Bold"/>
            </a:endParaRPr>
          </a:p>
        </p:txBody>
      </p:sp>
      <p:sp>
        <p:nvSpPr>
          <p:cNvPr id="10" name="TextBox 4">
            <a:extLst>
              <a:ext uri="{FF2B5EF4-FFF2-40B4-BE49-F238E27FC236}">
                <a16:creationId xmlns:a16="http://schemas.microsoft.com/office/drawing/2014/main" id="{EE0ED8BE-4C8E-3C88-065C-0C2AD7F9536D}"/>
              </a:ext>
            </a:extLst>
          </p:cNvPr>
          <p:cNvSpPr txBox="1"/>
          <p:nvPr/>
        </p:nvSpPr>
        <p:spPr>
          <a:xfrm>
            <a:off x="1020283" y="5437290"/>
            <a:ext cx="9154132" cy="1041182"/>
          </a:xfrm>
          <a:prstGeom prst="rect">
            <a:avLst/>
          </a:prstGeom>
        </p:spPr>
        <p:txBody>
          <a:bodyPr wrap="square" lIns="0" tIns="0" rIns="0" bIns="0" rtlCol="0" anchor="t">
            <a:spAutoFit/>
          </a:bodyPr>
          <a:lstStyle/>
          <a:p>
            <a:pPr marL="798838" lvl="1" indent="-399419" algn="l">
              <a:lnSpc>
                <a:spcPts val="3737"/>
              </a:lnSpc>
              <a:buFont typeface="Arial"/>
              <a:buChar char="•"/>
            </a:pPr>
            <a:r>
              <a:rPr lang="gd-GB" sz="3600" i="0" dirty="0">
                <a:solidFill>
                  <a:srgbClr val="000000"/>
                </a:solidFill>
                <a:effectLst/>
                <a:latin typeface="DM Sans" pitchFamily="2" charset="77"/>
              </a:rPr>
              <a:t>Ceiliúrfar Lá na Sábháilteachta Idirlín Dé Máirt an </a:t>
            </a:r>
            <a:r>
              <a:rPr lang="gd-GB" sz="3600" b="1" i="0" dirty="0">
                <a:solidFill>
                  <a:srgbClr val="000000"/>
                </a:solidFill>
                <a:effectLst/>
                <a:latin typeface="DM Sans" pitchFamily="2" charset="77"/>
              </a:rPr>
              <a:t>11 Feabhra 2025 </a:t>
            </a:r>
            <a:r>
              <a:rPr lang="en-US" sz="6000" b="1" dirty="0">
                <a:solidFill>
                  <a:srgbClr val="000001"/>
                </a:solidFill>
                <a:latin typeface="DM Sans" pitchFamily="2" charset="77"/>
                <a:ea typeface="DM Sans Bold"/>
                <a:cs typeface="DM Sans Bold"/>
                <a:sym typeface="DM Sans Bold"/>
              </a:rPr>
              <a:t>​</a:t>
            </a:r>
            <a:endParaRPr lang="en-US" sz="3700" b="1" dirty="0">
              <a:solidFill>
                <a:srgbClr val="000001"/>
              </a:solidFill>
              <a:latin typeface="DM Sans Bold"/>
              <a:ea typeface="DM Sans Bold"/>
              <a:cs typeface="DM Sans Bold"/>
              <a:sym typeface="DM Sans Bold"/>
            </a:endParaRPr>
          </a:p>
        </p:txBody>
      </p:sp>
      <p:sp>
        <p:nvSpPr>
          <p:cNvPr id="11" name="TextBox 4">
            <a:extLst>
              <a:ext uri="{FF2B5EF4-FFF2-40B4-BE49-F238E27FC236}">
                <a16:creationId xmlns:a16="http://schemas.microsoft.com/office/drawing/2014/main" id="{0414F398-506B-DA31-7D21-FD83E5D193CD}"/>
              </a:ext>
            </a:extLst>
          </p:cNvPr>
          <p:cNvSpPr txBox="1"/>
          <p:nvPr/>
        </p:nvSpPr>
        <p:spPr>
          <a:xfrm>
            <a:off x="1052180" y="7187832"/>
            <a:ext cx="10149220" cy="1914883"/>
          </a:xfrm>
          <a:prstGeom prst="rect">
            <a:avLst/>
          </a:prstGeom>
        </p:spPr>
        <p:txBody>
          <a:bodyPr wrap="square" lIns="0" tIns="0" rIns="0" bIns="0" rtlCol="0" anchor="t">
            <a:spAutoFit/>
          </a:bodyPr>
          <a:lstStyle/>
          <a:p>
            <a:pPr marL="798838" lvl="1" indent="-399419" algn="l">
              <a:lnSpc>
                <a:spcPts val="3737"/>
              </a:lnSpc>
              <a:buFont typeface="Arial"/>
              <a:buChar char="•"/>
            </a:pPr>
            <a:r>
              <a:rPr lang="gd-GB" sz="3600" i="0" dirty="0">
                <a:solidFill>
                  <a:srgbClr val="000000"/>
                </a:solidFill>
                <a:effectLst/>
                <a:latin typeface="DM Sans" pitchFamily="2" charset="77"/>
              </a:rPr>
              <a:t>Rinne os cionn 200,000 duine óg comóradh ar </a:t>
            </a:r>
            <a:r>
              <a:rPr lang="gd-GB" sz="3600" b="1" i="0" dirty="0">
                <a:solidFill>
                  <a:srgbClr val="000000"/>
                </a:solidFill>
                <a:effectLst/>
                <a:latin typeface="DM Sans" pitchFamily="2" charset="77"/>
              </a:rPr>
              <a:t>Lá na Sábháilteachta Idirlín in Éirinn in 2024 </a:t>
            </a:r>
            <a:endParaRPr lang="gd-GB" sz="6600" b="1" i="0" dirty="0">
              <a:solidFill>
                <a:srgbClr val="000000"/>
              </a:solidFill>
              <a:effectLst/>
              <a:latin typeface="DM Sans" pitchFamily="2" charset="77"/>
            </a:endParaRPr>
          </a:p>
          <a:p>
            <a:pPr algn="l">
              <a:lnSpc>
                <a:spcPts val="3737"/>
              </a:lnSpc>
            </a:pPr>
            <a:endParaRPr lang="en-US" sz="3700" b="1" dirty="0">
              <a:solidFill>
                <a:srgbClr val="000001"/>
              </a:solidFill>
              <a:latin typeface="DM Sans Bold"/>
              <a:ea typeface="DM Sans Bold"/>
              <a:cs typeface="DM Sans Bold"/>
              <a:sym typeface="DM Sans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giving a thumbs up&#10;&#10;Description automatically generated">
            <a:extLst>
              <a:ext uri="{FF2B5EF4-FFF2-40B4-BE49-F238E27FC236}">
                <a16:creationId xmlns:a16="http://schemas.microsoft.com/office/drawing/2014/main" id="{D32C7529-4F3E-68D1-3CC2-A10FBAEF8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847457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3258943"/>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7633" r="-28962"/>
              </a:stretch>
            </a:blipFill>
          </p:spPr>
          <p:txBody>
            <a:bodyPr/>
            <a:lstStyle/>
            <a:p>
              <a:endParaRPr lang="en-US"/>
            </a:p>
          </p:txBody>
        </p:sp>
      </p:grpSp>
      <p:sp>
        <p:nvSpPr>
          <p:cNvPr id="5" name="TextBox 5"/>
          <p:cNvSpPr txBox="1"/>
          <p:nvPr/>
        </p:nvSpPr>
        <p:spPr>
          <a:xfrm>
            <a:off x="1028700" y="2727509"/>
            <a:ext cx="9990282" cy="6422271"/>
          </a:xfrm>
          <a:prstGeom prst="rect">
            <a:avLst/>
          </a:prstGeom>
        </p:spPr>
        <p:txBody>
          <a:bodyPr lIns="0" tIns="0" rIns="0" bIns="0" rtlCol="0" anchor="t">
            <a:spAutoFit/>
          </a:bodyPr>
          <a:lstStyle/>
          <a:p>
            <a:pPr algn="l" rtl="0" fontAlgn="base"/>
            <a:r>
              <a:rPr lang="gd-GB" sz="3200" b="1" i="0" dirty="0">
                <a:solidFill>
                  <a:srgbClr val="000000"/>
                </a:solidFill>
                <a:effectLst/>
                <a:latin typeface="DM Sans" pitchFamily="2" charset="77"/>
              </a:rPr>
              <a:t>Ar Lá na Sábháilteachta Idirlín, glacaimis am chun: </a:t>
            </a:r>
          </a:p>
          <a:p>
            <a:pPr algn="l">
              <a:lnSpc>
                <a:spcPts val="4000"/>
              </a:lnSpc>
            </a:pPr>
            <a:endParaRPr lang="en-US" sz="3200" b="1" dirty="0">
              <a:solidFill>
                <a:srgbClr val="000001"/>
              </a:solidFill>
              <a:latin typeface="DM Sans" pitchFamily="2" charset="77"/>
              <a:ea typeface="DM Sans Bold"/>
              <a:cs typeface="DM Sans Bold"/>
              <a:sym typeface="DM Sans Bold"/>
            </a:endParaRPr>
          </a:p>
          <a:p>
            <a:pPr algn="l" rtl="0" fontAlgn="base"/>
            <a:endParaRPr lang="gd-GB" sz="3200" b="0" i="0" dirty="0">
              <a:solidFill>
                <a:srgbClr val="000000"/>
              </a:solidFill>
              <a:effectLst/>
              <a:latin typeface="DM Sans" pitchFamily="2" charset="77"/>
            </a:endParaRPr>
          </a:p>
          <a:p>
            <a:pPr algn="l" rtl="0" fontAlgn="base">
              <a:buFont typeface="Arial" panose="020B0604020202020204" pitchFamily="34" charset="0"/>
              <a:buChar char="•"/>
            </a:pPr>
            <a:r>
              <a:rPr lang="gd-GB" sz="3200" b="0" i="0" dirty="0">
                <a:solidFill>
                  <a:srgbClr val="000000"/>
                </a:solidFill>
                <a:effectLst/>
                <a:latin typeface="DM Sans" pitchFamily="2" charset="77"/>
              </a:rPr>
              <a:t> Machnamh a dhéanamh ar an ról agus an tionchar a bhíonn ag tionchairí na meán sóisialta.  </a:t>
            </a:r>
          </a:p>
          <a:p>
            <a:pPr algn="l" rtl="0" fontAlgn="base">
              <a:buFont typeface="Arial" panose="020B0604020202020204" pitchFamily="34" charset="0"/>
              <a:buChar char="•"/>
            </a:pPr>
            <a:endParaRPr lang="gd-GB" sz="3200" b="0" i="0" dirty="0">
              <a:solidFill>
                <a:srgbClr val="000000"/>
              </a:solidFill>
              <a:effectLst/>
              <a:latin typeface="DM Sans" pitchFamily="2" charset="77"/>
            </a:endParaRPr>
          </a:p>
          <a:p>
            <a:pPr algn="l" rtl="0" fontAlgn="base">
              <a:buFont typeface="Arial" panose="020B0604020202020204" pitchFamily="34" charset="0"/>
              <a:buChar char="•"/>
            </a:pPr>
            <a:r>
              <a:rPr lang="gd-GB" sz="3200" b="0" i="0" dirty="0">
                <a:solidFill>
                  <a:srgbClr val="000000"/>
                </a:solidFill>
                <a:effectLst/>
                <a:latin typeface="DM Sans" pitchFamily="2" charset="77"/>
              </a:rPr>
              <a:t> Tuiscint a fháil ar an gcaoi a chuireann algartaim cruth ar ár n-eispéireas ar líne.  </a:t>
            </a:r>
          </a:p>
          <a:p>
            <a:pPr algn="l" rtl="0" fontAlgn="base">
              <a:buFont typeface="Arial" panose="020B0604020202020204" pitchFamily="34" charset="0"/>
              <a:buChar char="•"/>
            </a:pPr>
            <a:endParaRPr lang="gd-GB" sz="3200" b="0" i="0" dirty="0">
              <a:solidFill>
                <a:srgbClr val="000000"/>
              </a:solidFill>
              <a:effectLst/>
              <a:latin typeface="DM Sans" pitchFamily="2" charset="77"/>
            </a:endParaRPr>
          </a:p>
          <a:p>
            <a:pPr algn="l" rtl="0" fontAlgn="base">
              <a:buFont typeface="Arial" panose="020B0604020202020204" pitchFamily="34" charset="0"/>
              <a:buChar char="•"/>
            </a:pPr>
            <a:r>
              <a:rPr lang="gd-GB" sz="3200" b="0" i="0" dirty="0">
                <a:solidFill>
                  <a:srgbClr val="000000"/>
                </a:solidFill>
                <a:effectLst/>
                <a:latin typeface="DM Sans" pitchFamily="2" charset="77"/>
              </a:rPr>
              <a:t> Straitéisí a fhorbairt chun d’eispéireas ar líne a bhainistiú agus do bhealach a dhéanamh trí na deiseanna agus na dúshláin a bhaineann leis na tionchair chumhachtacha seo. </a:t>
            </a:r>
            <a:r>
              <a:rPr lang="gd-GB" sz="3200" b="0" i="0" dirty="0">
                <a:solidFill>
                  <a:srgbClr val="000000"/>
                </a:solidFill>
                <a:effectLst/>
                <a:latin typeface="Calibri" panose="020F0502020204030204" pitchFamily="34" charset="0"/>
              </a:rPr>
              <a:t> </a:t>
            </a:r>
            <a:endParaRPr lang="en-US" sz="3200" dirty="0">
              <a:solidFill>
                <a:srgbClr val="000001"/>
              </a:solidFill>
              <a:latin typeface="DM Sans"/>
              <a:ea typeface="DM Sans"/>
              <a:cs typeface="DM Sans"/>
              <a:sym typeface="DM Sans"/>
            </a:endParaRPr>
          </a:p>
        </p:txBody>
      </p:sp>
      <p:sp>
        <p:nvSpPr>
          <p:cNvPr id="9" name="TextBox 5">
            <a:extLst>
              <a:ext uri="{FF2B5EF4-FFF2-40B4-BE49-F238E27FC236}">
                <a16:creationId xmlns:a16="http://schemas.microsoft.com/office/drawing/2014/main" id="{205014CE-5753-59B3-FBB3-9D2CE87BD17E}"/>
              </a:ext>
            </a:extLst>
          </p:cNvPr>
          <p:cNvSpPr txBox="1"/>
          <p:nvPr/>
        </p:nvSpPr>
        <p:spPr>
          <a:xfrm>
            <a:off x="7086600" y="582592"/>
            <a:ext cx="10768869" cy="1403333"/>
          </a:xfrm>
          <a:prstGeom prst="rect">
            <a:avLst/>
          </a:prstGeom>
        </p:spPr>
        <p:txBody>
          <a:bodyPr lIns="0" tIns="0" rIns="0" bIns="0" rtlCol="0" anchor="t">
            <a:spAutoFit/>
          </a:bodyPr>
          <a:lstStyle/>
          <a:p>
            <a:pPr algn="r">
              <a:lnSpc>
                <a:spcPts val="5600"/>
              </a:lnSpc>
            </a:pPr>
            <a:r>
              <a:rPr lang="gd-GB" sz="4800" b="1" i="0" dirty="0">
                <a:solidFill>
                  <a:srgbClr val="000000"/>
                </a:solidFill>
                <a:effectLst/>
                <a:latin typeface="DM Sans" pitchFamily="2" charset="77"/>
              </a:rPr>
              <a:t>Lá na Sábháilteachta Idirlín 2025 </a:t>
            </a:r>
            <a:r>
              <a:rPr lang="en-US" sz="4000" b="1" dirty="0">
                <a:solidFill>
                  <a:srgbClr val="FF66C4"/>
                </a:solidFill>
                <a:latin typeface="DM Sans" pitchFamily="2" charset="77"/>
                <a:ea typeface="Bobby Jones"/>
                <a:cs typeface="Bobby Jones"/>
                <a:sym typeface="Bobby Jones"/>
              </a:rPr>
              <a:t>ULLMHAIGH</a:t>
            </a:r>
            <a:r>
              <a:rPr lang="en-US" sz="4000" b="1" dirty="0">
                <a:solidFill>
                  <a:srgbClr val="38B6FF"/>
                </a:solidFill>
                <a:latin typeface="DM Sans" pitchFamily="2" charset="77"/>
                <a:ea typeface="Bobby Jones"/>
                <a:cs typeface="Bobby Jones"/>
                <a:sym typeface="Bobby Jones"/>
              </a:rPr>
              <a:t>/</a:t>
            </a:r>
            <a:r>
              <a:rPr lang="en-US" sz="4000" b="1" dirty="0">
                <a:solidFill>
                  <a:srgbClr val="FF66C4"/>
                </a:solidFill>
                <a:latin typeface="DM Sans" pitchFamily="2" charset="77"/>
                <a:ea typeface="Bobby Jones"/>
                <a:cs typeface="Bobby Jones"/>
                <a:sym typeface="Bobby Jones"/>
              </a:rPr>
              <a:t>COSAIN</a:t>
            </a:r>
            <a:r>
              <a:rPr lang="en-US" sz="4000" b="1" dirty="0">
                <a:solidFill>
                  <a:srgbClr val="38B6FF"/>
                </a:solidFill>
                <a:latin typeface="DM Sans" pitchFamily="2" charset="77"/>
                <a:ea typeface="Bobby Jones"/>
                <a:cs typeface="Bobby Jones"/>
                <a:sym typeface="Bobby Jones"/>
              </a:rPr>
              <a:t>/</a:t>
            </a:r>
            <a:r>
              <a:rPr lang="en-US" sz="4000" dirty="0">
                <a:solidFill>
                  <a:srgbClr val="FF66C4"/>
                </a:solidFill>
                <a:latin typeface="Bobby Jones"/>
                <a:ea typeface="Bobby Jones"/>
                <a:cs typeface="Bobby Jones"/>
                <a:sym typeface="Bobby Jones"/>
              </a:rPr>
              <a:t> </a:t>
            </a:r>
            <a:r>
              <a:rPr lang="en-US" sz="4000" b="1" dirty="0">
                <a:solidFill>
                  <a:srgbClr val="FF66C4"/>
                </a:solidFill>
                <a:latin typeface="DM Sans" pitchFamily="2" charset="77"/>
                <a:ea typeface="Bobby Jones"/>
                <a:cs typeface="Bobby Jones"/>
                <a:sym typeface="Bobby Jones"/>
              </a:rPr>
              <a:t>TREISIGH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1018982" y="2413638"/>
            <a:ext cx="6425827" cy="6282687"/>
            <a:chOff x="0" y="0"/>
            <a:chExt cx="6328410" cy="6187440"/>
          </a:xfrm>
        </p:grpSpPr>
        <p:sp>
          <p:nvSpPr>
            <p:cNvPr id="4" name="Freeform 4"/>
            <p:cNvSpPr/>
            <p:nvPr/>
          </p:nvSpPr>
          <p:spPr>
            <a:xfrm>
              <a:off x="0" y="-111760"/>
              <a:ext cx="6329680" cy="6441440"/>
            </a:xfrm>
            <a:custGeom>
              <a:avLst/>
              <a:gdLst/>
              <a:ahLst/>
              <a:cxnLst/>
              <a:rect l="l" t="t" r="r" b="b"/>
              <a:pathLst>
                <a:path w="6329680" h="6441440">
                  <a:moveTo>
                    <a:pt x="2310130" y="1536700"/>
                  </a:moveTo>
                  <a:cubicBezTo>
                    <a:pt x="1192530" y="1214120"/>
                    <a:pt x="416560" y="767080"/>
                    <a:pt x="483870" y="445770"/>
                  </a:cubicBezTo>
                  <a:cubicBezTo>
                    <a:pt x="565150" y="58420"/>
                    <a:pt x="1838960" y="0"/>
                    <a:pt x="3326130" y="313690"/>
                  </a:cubicBezTo>
                  <a:cubicBezTo>
                    <a:pt x="4455160" y="552450"/>
                    <a:pt x="5384800" y="937260"/>
                    <a:pt x="5730240" y="1278890"/>
                  </a:cubicBezTo>
                  <a:cubicBezTo>
                    <a:pt x="5824220" y="1347470"/>
                    <a:pt x="5876290" y="1433830"/>
                    <a:pt x="5876290" y="1536700"/>
                  </a:cubicBezTo>
                  <a:lnTo>
                    <a:pt x="5876290" y="1540510"/>
                  </a:lnTo>
                  <a:cubicBezTo>
                    <a:pt x="5876290" y="1550670"/>
                    <a:pt x="5876290" y="1560830"/>
                    <a:pt x="5875020" y="1569720"/>
                  </a:cubicBezTo>
                  <a:cubicBezTo>
                    <a:pt x="5843270" y="1870710"/>
                    <a:pt x="5398770" y="2246630"/>
                    <a:pt x="4721860" y="2589530"/>
                  </a:cubicBezTo>
                  <a:cubicBezTo>
                    <a:pt x="4951730" y="2730500"/>
                    <a:pt x="5083810" y="2896870"/>
                    <a:pt x="5083810" y="3073400"/>
                  </a:cubicBezTo>
                  <a:cubicBezTo>
                    <a:pt x="5083810" y="3112770"/>
                    <a:pt x="5077460" y="3152140"/>
                    <a:pt x="5064760" y="3188970"/>
                  </a:cubicBezTo>
                  <a:cubicBezTo>
                    <a:pt x="5760720" y="3343910"/>
                    <a:pt x="6234430" y="3586480"/>
                    <a:pt x="6316980" y="3862070"/>
                  </a:cubicBezTo>
                  <a:cubicBezTo>
                    <a:pt x="6325870" y="3890010"/>
                    <a:pt x="6329680" y="3917950"/>
                    <a:pt x="6329680" y="3947160"/>
                  </a:cubicBezTo>
                  <a:cubicBezTo>
                    <a:pt x="6329680" y="4466590"/>
                    <a:pt x="5077460" y="5330190"/>
                    <a:pt x="3534410" y="5875020"/>
                  </a:cubicBezTo>
                  <a:cubicBezTo>
                    <a:pt x="1991360" y="6419850"/>
                    <a:pt x="739140" y="6441440"/>
                    <a:pt x="739140" y="5922010"/>
                  </a:cubicBezTo>
                  <a:cubicBezTo>
                    <a:pt x="739140" y="5617210"/>
                    <a:pt x="1169670" y="5194300"/>
                    <a:pt x="1837690" y="4786630"/>
                  </a:cubicBezTo>
                  <a:cubicBezTo>
                    <a:pt x="830580" y="4632960"/>
                    <a:pt x="140970" y="4315460"/>
                    <a:pt x="140970" y="3948430"/>
                  </a:cubicBezTo>
                  <a:cubicBezTo>
                    <a:pt x="140970" y="3816350"/>
                    <a:pt x="231140" y="3690620"/>
                    <a:pt x="392430" y="3576320"/>
                  </a:cubicBezTo>
                  <a:cubicBezTo>
                    <a:pt x="143510" y="3431540"/>
                    <a:pt x="0" y="3258820"/>
                    <a:pt x="0" y="3074670"/>
                  </a:cubicBezTo>
                  <a:lnTo>
                    <a:pt x="0" y="3064510"/>
                  </a:lnTo>
                  <a:cubicBezTo>
                    <a:pt x="0" y="2611120"/>
                    <a:pt x="989330" y="1972310"/>
                    <a:pt x="2310130" y="1536700"/>
                  </a:cubicBezTo>
                  <a:close/>
                </a:path>
              </a:pathLst>
            </a:custGeom>
            <a:blipFill>
              <a:blip r:embed="rId4"/>
              <a:stretch>
                <a:fillRect l="-17377" r="-25468"/>
              </a:stretch>
            </a:blipFill>
          </p:spPr>
          <p:txBody>
            <a:bodyPr/>
            <a:lstStyle/>
            <a:p>
              <a:endParaRPr lang="en-US"/>
            </a:p>
          </p:txBody>
        </p:sp>
      </p:grpSp>
      <p:sp>
        <p:nvSpPr>
          <p:cNvPr id="5" name="TextBox 5"/>
          <p:cNvSpPr txBox="1"/>
          <p:nvPr/>
        </p:nvSpPr>
        <p:spPr>
          <a:xfrm>
            <a:off x="1028700" y="2385063"/>
            <a:ext cx="9990282" cy="5514908"/>
          </a:xfrm>
          <a:prstGeom prst="rect">
            <a:avLst/>
          </a:prstGeom>
        </p:spPr>
        <p:txBody>
          <a:bodyPr lIns="0" tIns="0" rIns="0" bIns="0" rtlCol="0" anchor="t">
            <a:spAutoFit/>
          </a:bodyPr>
          <a:lstStyle/>
          <a:p>
            <a:pPr algn="l" rtl="0" fontAlgn="base"/>
            <a:r>
              <a:rPr lang="gd-GB" sz="2800" b="0" i="0" dirty="0">
                <a:solidFill>
                  <a:srgbClr val="000000"/>
                </a:solidFill>
                <a:effectLst/>
                <a:latin typeface="DM Sans" pitchFamily="2" charset="77"/>
              </a:rPr>
              <a:t>Imríonn go leor daoine ar líne tionchar orainn, lena n-áirítear tionchairí, imreoirí spóirt, daoine cáiliúla, agus cairde. Is féidir leis na tionchair seo cruth a chur ar ár dtuairimí, ár n-iompair, agus ár bhféinmheas.</a:t>
            </a:r>
          </a:p>
          <a:p>
            <a:pPr algn="l" rtl="0" fontAlgn="base"/>
            <a:endParaRPr lang="gd-GB" sz="1400" dirty="0">
              <a:solidFill>
                <a:srgbClr val="000000"/>
              </a:solidFill>
              <a:latin typeface="DM Sans" pitchFamily="2" charset="77"/>
            </a:endParaRPr>
          </a:p>
          <a:p>
            <a:pPr algn="l" rtl="0" fontAlgn="base"/>
            <a:r>
              <a:rPr lang="gd-GB" sz="1400" b="0" i="0" dirty="0">
                <a:solidFill>
                  <a:srgbClr val="000000"/>
                </a:solidFill>
                <a:effectLst/>
                <a:latin typeface="DM Sans" pitchFamily="2" charset="77"/>
              </a:rPr>
              <a:t>  </a:t>
            </a:r>
          </a:p>
          <a:p>
            <a:pPr algn="l" rtl="0" fontAlgn="base"/>
            <a:r>
              <a:rPr lang="gd-GB" sz="2000" b="1" i="0" dirty="0">
                <a:solidFill>
                  <a:srgbClr val="000000"/>
                </a:solidFill>
                <a:effectLst/>
                <a:latin typeface="DM Sans" pitchFamily="2" charset="77"/>
              </a:rPr>
              <a:t>Déanaimis Plé: </a:t>
            </a:r>
          </a:p>
          <a:p>
            <a:pPr algn="l" rtl="0" fontAlgn="base"/>
            <a:endParaRPr lang="gd-GB" b="0" i="0" dirty="0">
              <a:solidFill>
                <a:srgbClr val="000000"/>
              </a:solidFill>
              <a:effectLst/>
              <a:latin typeface="DM Sans" pitchFamily="2" charset="77"/>
            </a:endParaRPr>
          </a:p>
          <a:p>
            <a:pPr algn="l" rtl="0" fontAlgn="base">
              <a:buFont typeface="Arial" panose="020B0604020202020204" pitchFamily="34" charset="0"/>
              <a:buChar char="•"/>
            </a:pPr>
            <a:r>
              <a:rPr lang="gd-GB" b="0" i="0" dirty="0">
                <a:solidFill>
                  <a:srgbClr val="000000"/>
                </a:solidFill>
                <a:effectLst/>
                <a:latin typeface="DM Sans" pitchFamily="2" charset="77"/>
              </a:rPr>
              <a:t> Cé hiad na tionchairí a leanann tú nó a bhfuil eolas agat orthu?  </a:t>
            </a:r>
          </a:p>
          <a:p>
            <a:pPr algn="l" rtl="0" fontAlgn="base">
              <a:buFont typeface="Arial" panose="020B0604020202020204" pitchFamily="34" charset="0"/>
              <a:buChar char="•"/>
            </a:pPr>
            <a:endParaRPr lang="gd-GB" b="0" i="0" dirty="0">
              <a:solidFill>
                <a:srgbClr val="000000"/>
              </a:solidFill>
              <a:effectLst/>
              <a:latin typeface="DM Sans" pitchFamily="2" charset="77"/>
            </a:endParaRPr>
          </a:p>
          <a:p>
            <a:pPr algn="l" rtl="0" fontAlgn="base">
              <a:buFont typeface="Arial" panose="020B0604020202020204" pitchFamily="34" charset="0"/>
              <a:buChar char="•"/>
            </a:pPr>
            <a:r>
              <a:rPr lang="gd-GB" b="0" i="0" dirty="0">
                <a:solidFill>
                  <a:srgbClr val="000000"/>
                </a:solidFill>
                <a:effectLst/>
                <a:latin typeface="DM Sans" pitchFamily="2" charset="77"/>
              </a:rPr>
              <a:t> Cén fáth gur maith leat iad a leanúint? </a:t>
            </a:r>
          </a:p>
          <a:p>
            <a:pPr algn="l" rtl="0" fontAlgn="base">
              <a:buFont typeface="Arial" panose="020B0604020202020204" pitchFamily="34" charset="0"/>
              <a:buChar char="•"/>
            </a:pPr>
            <a:endParaRPr lang="gd-GB" b="0" i="0" dirty="0">
              <a:solidFill>
                <a:srgbClr val="000000"/>
              </a:solidFill>
              <a:effectLst/>
              <a:latin typeface="DM Sans" pitchFamily="2" charset="77"/>
            </a:endParaRPr>
          </a:p>
          <a:p>
            <a:pPr algn="l" rtl="0" fontAlgn="base">
              <a:buFont typeface="Arial" panose="020B0604020202020204" pitchFamily="34" charset="0"/>
              <a:buChar char="•"/>
            </a:pPr>
            <a:r>
              <a:rPr lang="gd-GB" b="0" i="0" dirty="0">
                <a:solidFill>
                  <a:srgbClr val="000000"/>
                </a:solidFill>
                <a:effectLst/>
                <a:latin typeface="DM Sans" pitchFamily="2" charset="77"/>
              </a:rPr>
              <a:t> An imríonn aon duine díobh seo tionchar ort ar aon bhealach? E.g., an bhfuil tionchar acu ar an mbealach a ghníomhaíonn tú, a mhothaíonn tú nó a smaoiníonn tú?  </a:t>
            </a:r>
          </a:p>
          <a:p>
            <a:pPr algn="l" rtl="0" fontAlgn="base">
              <a:buFont typeface="Arial" panose="020B0604020202020204" pitchFamily="34" charset="0"/>
              <a:buChar char="•"/>
            </a:pPr>
            <a:endParaRPr lang="gd-GB" b="0" i="0" dirty="0">
              <a:solidFill>
                <a:srgbClr val="000000"/>
              </a:solidFill>
              <a:effectLst/>
              <a:latin typeface="DM Sans" pitchFamily="2" charset="77"/>
            </a:endParaRPr>
          </a:p>
          <a:p>
            <a:pPr algn="l" rtl="0" fontAlgn="base">
              <a:buFont typeface="Arial" panose="020B0604020202020204" pitchFamily="34" charset="0"/>
              <a:buChar char="•"/>
            </a:pPr>
            <a:r>
              <a:rPr lang="gd-GB" b="0" i="0" dirty="0">
                <a:solidFill>
                  <a:srgbClr val="000000"/>
                </a:solidFill>
                <a:effectLst/>
                <a:latin typeface="DM Sans" pitchFamily="2" charset="77"/>
              </a:rPr>
              <a:t>C ad iad na tionchair dhearfacha a bhaineann leis seo?  </a:t>
            </a:r>
          </a:p>
          <a:p>
            <a:pPr algn="l">
              <a:lnSpc>
                <a:spcPts val="4625"/>
              </a:lnSpc>
            </a:pPr>
            <a:endParaRPr lang="en-US" sz="3200" dirty="0">
              <a:solidFill>
                <a:srgbClr val="000001"/>
              </a:solidFill>
              <a:latin typeface="DM Sans"/>
              <a:ea typeface="DM Sans"/>
              <a:cs typeface="DM Sans"/>
              <a:sym typeface="DM Sans"/>
            </a:endParaRPr>
          </a:p>
        </p:txBody>
      </p:sp>
      <p:sp>
        <p:nvSpPr>
          <p:cNvPr id="6" name="TextBox 6"/>
          <p:cNvSpPr txBox="1"/>
          <p:nvPr/>
        </p:nvSpPr>
        <p:spPr>
          <a:xfrm>
            <a:off x="7307409" y="567693"/>
            <a:ext cx="10137400"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Cé a imríonn tionchar orm?</a:t>
            </a:r>
            <a:endParaRPr lang="en-US" sz="5000" b="1" dirty="0">
              <a:solidFill>
                <a:srgbClr val="000001"/>
              </a:solidFill>
              <a:latin typeface="DM Sans" pitchFamily="2" charset="77"/>
              <a:ea typeface="DM Sans Bold"/>
              <a:cs typeface="DM Sans Bold"/>
              <a:sym typeface="DM Sans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2630793"/>
            <a:ext cx="9716243" cy="6115072"/>
          </a:xfrm>
          <a:prstGeom prst="rect">
            <a:avLst/>
          </a:prstGeom>
        </p:spPr>
        <p:txBody>
          <a:bodyPr lIns="0" tIns="0" rIns="0" bIns="0" rtlCol="0" anchor="t">
            <a:spAutoFit/>
          </a:bodyPr>
          <a:lstStyle/>
          <a:p>
            <a:pPr algn="l">
              <a:lnSpc>
                <a:spcPts val="4000"/>
              </a:lnSpc>
            </a:pPr>
            <a:endParaRPr lang="en-US" sz="3200" b="1" dirty="0">
              <a:solidFill>
                <a:srgbClr val="000001"/>
              </a:solidFill>
              <a:latin typeface="DM Sans Bold"/>
              <a:ea typeface="DM Sans Bold"/>
              <a:cs typeface="DM Sans Bold"/>
              <a:sym typeface="DM Sans Bold"/>
            </a:endParaRPr>
          </a:p>
          <a:p>
            <a:pPr algn="just" rtl="0" fontAlgn="base">
              <a:buFont typeface="Arial" panose="020B0604020202020204" pitchFamily="34" charset="0"/>
              <a:buChar char="•"/>
            </a:pPr>
            <a:r>
              <a:rPr lang="gd-GB" sz="3200" b="0" i="0" dirty="0">
                <a:solidFill>
                  <a:srgbClr val="000000"/>
                </a:solidFill>
                <a:effectLst/>
                <a:latin typeface="Arial" panose="020B0604020202020204" pitchFamily="34" charset="0"/>
              </a:rPr>
              <a:t> Tá muinín agam as tuairimí tionchairí maidir le táirge níos mó ná fógraí ó chuideachtaí.  </a:t>
            </a:r>
          </a:p>
          <a:p>
            <a:pPr algn="just" rtl="0" fontAlgn="base">
              <a:buFont typeface="Arial" panose="020B0604020202020204" pitchFamily="34" charset="0"/>
              <a:buChar char="•"/>
            </a:pPr>
            <a:endParaRPr lang="gd-GB" sz="3200" b="0" i="0" dirty="0">
              <a:solidFill>
                <a:srgbClr val="000000"/>
              </a:solidFill>
              <a:effectLst/>
              <a:latin typeface="Arial" panose="020B0604020202020204" pitchFamily="34" charset="0"/>
            </a:endParaRPr>
          </a:p>
          <a:p>
            <a:pPr algn="just" rtl="0" fontAlgn="base">
              <a:buFont typeface="Arial" panose="020B0604020202020204" pitchFamily="34" charset="0"/>
              <a:buChar char="•"/>
            </a:pPr>
            <a:r>
              <a:rPr lang="gd-GB" sz="3200" b="0" i="0" dirty="0">
                <a:solidFill>
                  <a:srgbClr val="000000"/>
                </a:solidFill>
                <a:effectLst/>
                <a:latin typeface="Arial" panose="020B0604020202020204" pitchFamily="34" charset="0"/>
              </a:rPr>
              <a:t> Leanaim tionchairí mar gheall go bhfuil sé éasca agam dáimh a bheith agam leo.   </a:t>
            </a:r>
          </a:p>
          <a:p>
            <a:pPr algn="just" rtl="0" fontAlgn="base">
              <a:buFont typeface="Arial" panose="020B0604020202020204" pitchFamily="34" charset="0"/>
              <a:buChar char="•"/>
            </a:pPr>
            <a:endParaRPr lang="gd-GB" sz="3200" b="0" i="0" dirty="0">
              <a:solidFill>
                <a:srgbClr val="000000"/>
              </a:solidFill>
              <a:effectLst/>
              <a:latin typeface="Arial" panose="020B0604020202020204" pitchFamily="34" charset="0"/>
            </a:endParaRPr>
          </a:p>
          <a:p>
            <a:pPr algn="just" rtl="0" fontAlgn="base">
              <a:buFont typeface="Arial" panose="020B0604020202020204" pitchFamily="34" charset="0"/>
              <a:buChar char="•"/>
            </a:pPr>
            <a:r>
              <a:rPr lang="gd-GB" sz="3200" b="0" i="0" dirty="0">
                <a:solidFill>
                  <a:srgbClr val="000000"/>
                </a:solidFill>
                <a:effectLst/>
                <a:latin typeface="Arial" panose="020B0604020202020204" pitchFamily="34" charset="0"/>
              </a:rPr>
              <a:t> Nuair a fheicim tionchairí le saol foirfe, cuireann sé brú orm bheith cosúil leo.  </a:t>
            </a: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4" name="TextBox 4"/>
          <p:cNvSpPr txBox="1"/>
          <p:nvPr/>
        </p:nvSpPr>
        <p:spPr>
          <a:xfrm>
            <a:off x="7307409" y="706187"/>
            <a:ext cx="10137400"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Faoi Thionchar? </a:t>
            </a:r>
            <a:endParaRPr lang="en-US" sz="5000" b="1" dirty="0">
              <a:solidFill>
                <a:srgbClr val="000001"/>
              </a:solidFill>
              <a:latin typeface="DM Sans" pitchFamily="2" charset="77"/>
              <a:ea typeface="DM Sans Bold"/>
              <a:cs typeface="DM Sans Bold"/>
              <a:sym typeface="DM Sans Bold"/>
            </a:endParaRPr>
          </a:p>
        </p:txBody>
      </p:sp>
      <p:grpSp>
        <p:nvGrpSpPr>
          <p:cNvPr id="5" name="Group 5"/>
          <p:cNvGrpSpPr/>
          <p:nvPr/>
        </p:nvGrpSpPr>
        <p:grpSpPr>
          <a:xfrm>
            <a:off x="11775252" y="2404246"/>
            <a:ext cx="5996848" cy="6193812"/>
            <a:chOff x="0" y="0"/>
            <a:chExt cx="6148070" cy="6350000"/>
          </a:xfrm>
        </p:grpSpPr>
        <p:sp>
          <p:nvSpPr>
            <p:cNvPr id="6" name="Freeform 6"/>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4"/>
              <a:stretch>
                <a:fillRect l="-27448" r="-27448"/>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7AF1F369-ECE8-A7A6-637A-940EC80CA51C}"/>
              </a:ext>
            </a:extLst>
          </p:cNvPr>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15" name="TextBox 3">
            <a:extLst>
              <a:ext uri="{FF2B5EF4-FFF2-40B4-BE49-F238E27FC236}">
                <a16:creationId xmlns:a16="http://schemas.microsoft.com/office/drawing/2014/main" id="{DA140108-96F6-F3EA-9EC8-9EC2379FAB42}"/>
              </a:ext>
            </a:extLst>
          </p:cNvPr>
          <p:cNvSpPr txBox="1"/>
          <p:nvPr/>
        </p:nvSpPr>
        <p:spPr>
          <a:xfrm>
            <a:off x="1135232" y="2031683"/>
            <a:ext cx="9990282" cy="8084842"/>
          </a:xfrm>
          <a:prstGeom prst="rect">
            <a:avLst/>
          </a:prstGeom>
        </p:spPr>
        <p:txBody>
          <a:bodyPr lIns="0" tIns="0" rIns="0" bIns="0" rtlCol="0" anchor="t">
            <a:spAutoFit/>
          </a:bodyPr>
          <a:lstStyle/>
          <a:p>
            <a:pPr algn="l" rtl="0" fontAlgn="base"/>
            <a:r>
              <a:rPr lang="gd-GB" sz="2800" b="1" i="0" dirty="0">
                <a:solidFill>
                  <a:srgbClr val="000000"/>
                </a:solidFill>
                <a:effectLst/>
                <a:latin typeface="DM Sans" pitchFamily="2" charset="77"/>
              </a:rPr>
              <a:t>Scrúdaímis</a:t>
            </a:r>
            <a:r>
              <a:rPr lang="gd-GB" sz="2800" b="0" i="0" dirty="0">
                <a:solidFill>
                  <a:srgbClr val="000000"/>
                </a:solidFill>
                <a:effectLst/>
                <a:latin typeface="DM Sans" pitchFamily="2" charset="77"/>
              </a:rPr>
              <a:t>: </a:t>
            </a:r>
            <a:endParaRPr lang="gd-GB" sz="4400" b="0" i="0" dirty="0">
              <a:solidFill>
                <a:srgbClr val="000000"/>
              </a:solidFill>
              <a:effectLst/>
              <a:latin typeface="DM Sans" pitchFamily="2" charset="77"/>
            </a:endParaRPr>
          </a:p>
          <a:p>
            <a:pPr algn="l" rtl="0" fontAlgn="base"/>
            <a:r>
              <a:rPr lang="gd-GB" sz="2800" b="0" i="0" dirty="0">
                <a:solidFill>
                  <a:srgbClr val="000000"/>
                </a:solidFill>
                <a:effectLst/>
                <a:latin typeface="DM Sans" pitchFamily="2" charset="77"/>
              </a:rPr>
              <a:t>Cad é an difríocht idir an dá phostáil seo? </a:t>
            </a:r>
            <a:endParaRPr lang="gd-GB" sz="4400" b="0" i="0" dirty="0">
              <a:solidFill>
                <a:srgbClr val="000000"/>
              </a:solidFill>
              <a:effectLst/>
              <a:latin typeface="DM Sans" pitchFamily="2" charset="77"/>
            </a:endParaRPr>
          </a:p>
          <a:p>
            <a:pPr algn="just" rtl="0" fontAlgn="base"/>
            <a:r>
              <a:rPr lang="gd-GB" sz="3200" b="0" i="0" dirty="0">
                <a:solidFill>
                  <a:srgbClr val="000000"/>
                </a:solidFill>
                <a:effectLst/>
                <a:latin typeface="Arial" panose="020B0604020202020204" pitchFamily="34" charset="0"/>
              </a:rPr>
              <a:t> </a:t>
            </a:r>
            <a:endParaRPr lang="gd-GB" sz="4400" b="0" i="0" dirty="0">
              <a:solidFill>
                <a:srgbClr val="000000"/>
              </a:solidFill>
              <a:effectLst/>
              <a:latin typeface="Segoe UI" panose="020B0502040204020203" pitchFamily="34" charset="0"/>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000"/>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a:p>
            <a:pPr algn="l">
              <a:lnSpc>
                <a:spcPts val="4625"/>
              </a:lnSpc>
            </a:pPr>
            <a:endParaRPr lang="en-US" sz="3200" dirty="0">
              <a:solidFill>
                <a:srgbClr val="000001"/>
              </a:solidFill>
              <a:latin typeface="DM Sans"/>
              <a:ea typeface="DM Sans"/>
              <a:cs typeface="DM Sans"/>
              <a:sym typeface="DM Sans"/>
            </a:endParaRPr>
          </a:p>
        </p:txBody>
      </p:sp>
      <p:sp>
        <p:nvSpPr>
          <p:cNvPr id="16" name="TextBox 10">
            <a:extLst>
              <a:ext uri="{FF2B5EF4-FFF2-40B4-BE49-F238E27FC236}">
                <a16:creationId xmlns:a16="http://schemas.microsoft.com/office/drawing/2014/main" id="{D7A452EF-3455-CC10-3A6A-338ABFED8661}"/>
              </a:ext>
            </a:extLst>
          </p:cNvPr>
          <p:cNvSpPr txBox="1"/>
          <p:nvPr/>
        </p:nvSpPr>
        <p:spPr>
          <a:xfrm>
            <a:off x="3406698" y="567693"/>
            <a:ext cx="14038111" cy="1388650"/>
          </a:xfrm>
          <a:prstGeom prst="rect">
            <a:avLst/>
          </a:prstGeom>
        </p:spPr>
        <p:txBody>
          <a:bodyPr wrap="square" lIns="0" tIns="0" rIns="0" bIns="0" rtlCol="0" anchor="t">
            <a:spAutoFit/>
          </a:bodyPr>
          <a:lstStyle/>
          <a:p>
            <a:pPr algn="r">
              <a:lnSpc>
                <a:spcPts val="5600"/>
              </a:lnSpc>
            </a:pPr>
            <a:r>
              <a:rPr lang="gd-GB" sz="5400" b="1" i="0" dirty="0">
                <a:solidFill>
                  <a:srgbClr val="000000"/>
                </a:solidFill>
                <a:effectLst/>
                <a:latin typeface="WordVisi_MSFontService"/>
              </a:rPr>
              <a:t>Cén fáth a gcruthaíonn tionchairí ábhar?</a:t>
            </a:r>
            <a:r>
              <a:rPr lang="gd-GB" sz="1800" b="1" i="0" dirty="0">
                <a:solidFill>
                  <a:srgbClr val="000000"/>
                </a:solidFill>
                <a:effectLst/>
                <a:latin typeface="Calibri" panose="020F0502020204030204" pitchFamily="34" charset="0"/>
              </a:rPr>
              <a:t> </a:t>
            </a:r>
          </a:p>
          <a:p>
            <a:pPr algn="r">
              <a:lnSpc>
                <a:spcPts val="5600"/>
              </a:lnSpc>
            </a:pPr>
            <a:r>
              <a:rPr lang="gd-GB" sz="3600" b="1" i="0" dirty="0">
                <a:solidFill>
                  <a:srgbClr val="00B0F0"/>
                </a:solidFill>
                <a:effectLst/>
                <a:latin typeface="DM Sans" pitchFamily="2" charset="77"/>
              </a:rPr>
              <a:t>Fíor nó urraithe? </a:t>
            </a:r>
            <a:endParaRPr lang="en-US" sz="8000" b="1" dirty="0">
              <a:solidFill>
                <a:srgbClr val="00B0F0"/>
              </a:solidFill>
              <a:latin typeface="DM Sans" pitchFamily="2" charset="77"/>
              <a:ea typeface="DM Sans Bold"/>
              <a:cs typeface="DM Sans Bold"/>
              <a:sym typeface="DM Sans Bold"/>
            </a:endParaRPr>
          </a:p>
        </p:txBody>
      </p:sp>
      <p:sp>
        <p:nvSpPr>
          <p:cNvPr id="17" name="TextBox 16">
            <a:extLst>
              <a:ext uri="{FF2B5EF4-FFF2-40B4-BE49-F238E27FC236}">
                <a16:creationId xmlns:a16="http://schemas.microsoft.com/office/drawing/2014/main" id="{EE9DF2CD-5AC8-E8F8-5803-07C65CADB273}"/>
              </a:ext>
            </a:extLst>
          </p:cNvPr>
          <p:cNvSpPr txBox="1"/>
          <p:nvPr/>
        </p:nvSpPr>
        <p:spPr>
          <a:xfrm>
            <a:off x="3696649" y="8696174"/>
            <a:ext cx="5447350" cy="1107996"/>
          </a:xfrm>
          <a:prstGeom prst="rect">
            <a:avLst/>
          </a:prstGeom>
          <a:noFill/>
        </p:spPr>
        <p:txBody>
          <a:bodyPr wrap="square">
            <a:spAutoFit/>
          </a:bodyPr>
          <a:lstStyle/>
          <a:p>
            <a:pPr algn="l" rtl="0" fontAlgn="base"/>
            <a:r>
              <a:rPr lang="gd-GB" sz="2400" b="1" i="0" dirty="0">
                <a:solidFill>
                  <a:srgbClr val="000000"/>
                </a:solidFill>
                <a:effectLst/>
                <a:latin typeface="DM Sans" pitchFamily="2" charset="77"/>
              </a:rPr>
              <a:t>Comhpháirtíocht Íoctha – Tabhair ar ais go Dubai mé!!  </a:t>
            </a:r>
          </a:p>
          <a:p>
            <a:pPr algn="l" rtl="0" fontAlgn="base"/>
            <a:r>
              <a:rPr lang="gd-GB" sz="1800" b="0" i="0" dirty="0">
                <a:solidFill>
                  <a:srgbClr val="000000"/>
                </a:solidFill>
                <a:effectLst/>
                <a:latin typeface="Calibri" panose="020F0502020204030204" pitchFamily="34" charset="0"/>
              </a:rPr>
              <a:t> </a:t>
            </a:r>
            <a:endParaRPr lang="gd-GB" b="0" i="0" dirty="0">
              <a:solidFill>
                <a:srgbClr val="000000"/>
              </a:solidFill>
              <a:effectLst/>
              <a:latin typeface="Segoe UI" panose="020B0502040204020203" pitchFamily="34" charset="0"/>
            </a:endParaRPr>
          </a:p>
        </p:txBody>
      </p:sp>
      <p:pic>
        <p:nvPicPr>
          <p:cNvPr id="18" name="Picture 17" descr="A screenshot of a cell phone&#10;&#10;Description automatically generated">
            <a:extLst>
              <a:ext uri="{FF2B5EF4-FFF2-40B4-BE49-F238E27FC236}">
                <a16:creationId xmlns:a16="http://schemas.microsoft.com/office/drawing/2014/main" id="{FC969BC1-5A51-6DC7-E77F-B9D5A9880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361" y="2853027"/>
            <a:ext cx="9397277" cy="5910347"/>
          </a:xfrm>
          <a:prstGeom prst="rect">
            <a:avLst/>
          </a:prstGeom>
        </p:spPr>
      </p:pic>
      <p:sp>
        <p:nvSpPr>
          <p:cNvPr id="19" name="TextBox 18">
            <a:extLst>
              <a:ext uri="{FF2B5EF4-FFF2-40B4-BE49-F238E27FC236}">
                <a16:creationId xmlns:a16="http://schemas.microsoft.com/office/drawing/2014/main" id="{C41C0C99-3929-C84C-12B8-BB0CC27E7E0F}"/>
              </a:ext>
            </a:extLst>
          </p:cNvPr>
          <p:cNvSpPr txBox="1"/>
          <p:nvPr/>
        </p:nvSpPr>
        <p:spPr>
          <a:xfrm>
            <a:off x="10856345" y="8782749"/>
            <a:ext cx="3755788" cy="738664"/>
          </a:xfrm>
          <a:prstGeom prst="rect">
            <a:avLst/>
          </a:prstGeom>
          <a:noFill/>
        </p:spPr>
        <p:txBody>
          <a:bodyPr wrap="square">
            <a:spAutoFit/>
          </a:bodyPr>
          <a:lstStyle/>
          <a:p>
            <a:pPr algn="l" rtl="0" fontAlgn="base"/>
            <a:r>
              <a:rPr lang="gd-GB" sz="2400" b="1" i="0" dirty="0">
                <a:solidFill>
                  <a:srgbClr val="000000"/>
                </a:solidFill>
                <a:effectLst/>
                <a:latin typeface="DM Sans" pitchFamily="2" charset="77"/>
              </a:rPr>
              <a:t>Leis na cailíní </a:t>
            </a:r>
          </a:p>
          <a:p>
            <a:pPr algn="l" rtl="0" fontAlgn="base"/>
            <a:r>
              <a:rPr lang="gd-GB" sz="1800" b="0" i="0" dirty="0">
                <a:solidFill>
                  <a:srgbClr val="000000"/>
                </a:solidFill>
                <a:effectLst/>
                <a:latin typeface="Calibri" panose="020F0502020204030204" pitchFamily="34" charset="0"/>
              </a:rPr>
              <a:t> </a:t>
            </a:r>
            <a:endParaRPr lang="gd-GB" b="0" i="0" dirty="0">
              <a:solidFill>
                <a:srgbClr val="000000"/>
              </a:solidFill>
              <a:effectLst/>
              <a:latin typeface="Segoe UI" panose="020B0502040204020203"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5" name="Freeform 5"/>
          <p:cNvSpPr/>
          <p:nvPr/>
        </p:nvSpPr>
        <p:spPr>
          <a:xfrm>
            <a:off x="13426324" y="8637981"/>
            <a:ext cx="3167276" cy="1240638"/>
          </a:xfrm>
          <a:custGeom>
            <a:avLst/>
            <a:gdLst/>
            <a:ahLst/>
            <a:cxnLst/>
            <a:rect l="l" t="t" r="r" b="b"/>
            <a:pathLst>
              <a:path w="3167276" h="1240638">
                <a:moveTo>
                  <a:pt x="0" y="0"/>
                </a:moveTo>
                <a:lnTo>
                  <a:pt x="3167276" y="0"/>
                </a:lnTo>
                <a:lnTo>
                  <a:pt x="3167276" y="1240638"/>
                </a:lnTo>
                <a:lnTo>
                  <a:pt x="0" y="1240638"/>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7" name="TextBox 3">
            <a:extLst>
              <a:ext uri="{FF2B5EF4-FFF2-40B4-BE49-F238E27FC236}">
                <a16:creationId xmlns:a16="http://schemas.microsoft.com/office/drawing/2014/main" id="{D9D843CF-EA18-624B-9542-710786C31886}"/>
              </a:ext>
            </a:extLst>
          </p:cNvPr>
          <p:cNvSpPr txBox="1"/>
          <p:nvPr/>
        </p:nvSpPr>
        <p:spPr>
          <a:xfrm>
            <a:off x="1028700" y="2096377"/>
            <a:ext cx="13220700" cy="844718"/>
          </a:xfrm>
          <a:prstGeom prst="rect">
            <a:avLst/>
          </a:prstGeom>
        </p:spPr>
        <p:txBody>
          <a:bodyPr wrap="square" lIns="0" tIns="0" rIns="0" bIns="0" rtlCol="0" anchor="t">
            <a:spAutoFit/>
          </a:bodyPr>
          <a:lstStyle/>
          <a:p>
            <a:pPr algn="l">
              <a:lnSpc>
                <a:spcPts val="3375"/>
              </a:lnSpc>
            </a:pPr>
            <a:r>
              <a:rPr lang="gd-GB" sz="2800" b="1" i="0" dirty="0">
                <a:solidFill>
                  <a:srgbClr val="000000"/>
                </a:solidFill>
                <a:effectLst/>
                <a:latin typeface="Arial" panose="020B0604020202020204" pitchFamily="34" charset="0"/>
              </a:rPr>
              <a:t>Tabhair faoi deara: Anois, téigh trí na rialacha do thionchairí i gcás ina bhfuil siad ag fógairt ó Údarás na gCaighdeán Fógraíochta:  </a:t>
            </a:r>
          </a:p>
        </p:txBody>
      </p:sp>
      <p:sp>
        <p:nvSpPr>
          <p:cNvPr id="8" name="TextBox 6">
            <a:extLst>
              <a:ext uri="{FF2B5EF4-FFF2-40B4-BE49-F238E27FC236}">
                <a16:creationId xmlns:a16="http://schemas.microsoft.com/office/drawing/2014/main" id="{7D1A314A-908B-D008-6428-8E3D8E9F9BB4}"/>
              </a:ext>
            </a:extLst>
          </p:cNvPr>
          <p:cNvSpPr txBox="1"/>
          <p:nvPr/>
        </p:nvSpPr>
        <p:spPr>
          <a:xfrm>
            <a:off x="7307409" y="567693"/>
            <a:ext cx="10137400"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Fógraíocht Tionchaire</a:t>
            </a:r>
            <a:endParaRPr lang="en-US" sz="5000" b="1" dirty="0">
              <a:solidFill>
                <a:srgbClr val="000001"/>
              </a:solidFill>
              <a:latin typeface="DM Sans" pitchFamily="2" charset="77"/>
              <a:ea typeface="DM Sans Bold"/>
              <a:cs typeface="DM Sans Bold"/>
              <a:sym typeface="DM Sans Bold"/>
            </a:endParaRPr>
          </a:p>
        </p:txBody>
      </p:sp>
      <p:sp>
        <p:nvSpPr>
          <p:cNvPr id="9" name="TextBox 3">
            <a:extLst>
              <a:ext uri="{FF2B5EF4-FFF2-40B4-BE49-F238E27FC236}">
                <a16:creationId xmlns:a16="http://schemas.microsoft.com/office/drawing/2014/main" id="{4501DDE5-9A45-E702-5A69-6D7985ED7F7E}"/>
              </a:ext>
            </a:extLst>
          </p:cNvPr>
          <p:cNvSpPr txBox="1"/>
          <p:nvPr/>
        </p:nvSpPr>
        <p:spPr>
          <a:xfrm>
            <a:off x="1022454" y="3184883"/>
            <a:ext cx="16732145" cy="6085192"/>
          </a:xfrm>
          <a:prstGeom prst="rect">
            <a:avLst/>
          </a:prstGeom>
        </p:spPr>
        <p:txBody>
          <a:bodyPr wrap="square" lIns="0" tIns="0" rIns="0" bIns="0" rtlCol="0" anchor="t">
            <a:spAutoFit/>
          </a:bodyPr>
          <a:lstStyle/>
          <a:p>
            <a:pPr algn="l" rtl="0" fontAlgn="base"/>
            <a:r>
              <a:rPr lang="gd-GB" sz="2800" b="1" i="0" dirty="0">
                <a:solidFill>
                  <a:srgbClr val="000001"/>
                </a:solidFill>
                <a:effectLst/>
                <a:latin typeface="DM Sans" pitchFamily="2" charset="77"/>
              </a:rPr>
              <a:t>1. Inis do Leantóirí: </a:t>
            </a:r>
            <a:r>
              <a:rPr lang="gd-GB" sz="2800" b="0" i="0" dirty="0">
                <a:solidFill>
                  <a:srgbClr val="000001"/>
                </a:solidFill>
                <a:effectLst/>
                <a:latin typeface="DM Sans" pitchFamily="2" charset="77"/>
              </a:rPr>
              <a:t>Is gá do thionchairí insint dá leantóirí nuair atá siad ag déanamh fógraíochta ionas gur féidir leo an difríocht a insint idir gnáthphostálacha agus fógraí.  </a:t>
            </a:r>
          </a:p>
          <a:p>
            <a:pPr marL="514350" indent="-514350" algn="l" rtl="0" fontAlgn="base">
              <a:buAutoNum type="arabicPeriod"/>
            </a:pPr>
            <a:endParaRPr lang="gd-GB" sz="2800" b="0" i="0" dirty="0">
              <a:solidFill>
                <a:srgbClr val="000000"/>
              </a:solidFill>
              <a:effectLst/>
              <a:latin typeface="DM Sans" pitchFamily="2" charset="77"/>
            </a:endParaRPr>
          </a:p>
          <a:p>
            <a:pPr algn="l" rtl="0" fontAlgn="base"/>
            <a:r>
              <a:rPr lang="gd-GB" sz="2800" b="1" i="0" dirty="0">
                <a:solidFill>
                  <a:srgbClr val="000001"/>
                </a:solidFill>
                <a:effectLst/>
                <a:latin typeface="DM Sans" pitchFamily="2" charset="77"/>
              </a:rPr>
              <a:t>2. Úsáid lipéid shoiléire:</a:t>
            </a:r>
            <a:r>
              <a:rPr lang="gd-GB" sz="2800" b="0" i="0" dirty="0">
                <a:solidFill>
                  <a:srgbClr val="000001"/>
                </a:solidFill>
                <a:effectLst/>
                <a:latin typeface="DM Sans" pitchFamily="2" charset="77"/>
              </a:rPr>
              <a:t> Úsáid lipéid cosúil le '#Ad' ‘#gifted’ nó ‘Comhpháirtíocht íoctha’ ag tús a bpostála.  </a:t>
            </a:r>
            <a:endParaRPr lang="gd-GB" sz="2800" b="0" i="0" dirty="0">
              <a:solidFill>
                <a:srgbClr val="000000"/>
              </a:solidFill>
              <a:effectLst/>
              <a:latin typeface="DM Sans" pitchFamily="2" charset="77"/>
            </a:endParaRPr>
          </a:p>
          <a:p>
            <a:pPr algn="l" rtl="0" fontAlgn="base"/>
            <a:endParaRPr lang="gd-GB" sz="2800" dirty="0">
              <a:solidFill>
                <a:srgbClr val="000000"/>
              </a:solidFill>
              <a:latin typeface="DM Sans" pitchFamily="2" charset="77"/>
            </a:endParaRPr>
          </a:p>
          <a:p>
            <a:pPr algn="l" rtl="0" fontAlgn="base"/>
            <a:r>
              <a:rPr lang="gd-GB" sz="2800" b="1" i="0" dirty="0">
                <a:solidFill>
                  <a:srgbClr val="000001"/>
                </a:solidFill>
                <a:effectLst/>
                <a:latin typeface="DM Sans" pitchFamily="2" charset="77"/>
              </a:rPr>
              <a:t>3. Cén uair is gá Lipéad a úsáid: </a:t>
            </a:r>
            <a:r>
              <a:rPr lang="gd-GB" sz="2800" b="0" i="0" dirty="0">
                <a:solidFill>
                  <a:srgbClr val="000001"/>
                </a:solidFill>
                <a:effectLst/>
                <a:latin typeface="DM Sans" pitchFamily="2" charset="77"/>
              </a:rPr>
              <a:t>Ní mór dóibh lipéad a chur ar phostáil mar fhógra:  </a:t>
            </a:r>
          </a:p>
          <a:p>
            <a:pPr marL="457200" indent="-457200" algn="l" rtl="0" fontAlgn="base">
              <a:buFont typeface="Courier New" panose="02070309020205020404" pitchFamily="49" charset="0"/>
              <a:buChar char="o"/>
            </a:pPr>
            <a:r>
              <a:rPr lang="gd-GB" sz="2800" b="1" i="0" dirty="0">
                <a:solidFill>
                  <a:srgbClr val="000001"/>
                </a:solidFill>
                <a:effectLst/>
                <a:latin typeface="DM Sans" pitchFamily="2" charset="77"/>
              </a:rPr>
              <a:t> </a:t>
            </a:r>
            <a:r>
              <a:rPr lang="gd-GB" sz="2800" i="0" dirty="0">
                <a:solidFill>
                  <a:srgbClr val="000001"/>
                </a:solidFill>
                <a:effectLst/>
                <a:latin typeface="DM Sans" pitchFamily="2" charset="77"/>
              </a:rPr>
              <a:t>Má íoctar airgeadh leo.</a:t>
            </a:r>
          </a:p>
          <a:p>
            <a:pPr marL="457200" indent="-457200" algn="l" rtl="0" fontAlgn="base">
              <a:buFont typeface="Courier New" panose="02070309020205020404" pitchFamily="49" charset="0"/>
              <a:buChar char="o"/>
            </a:pPr>
            <a:r>
              <a:rPr lang="gd-GB" sz="2800" b="1" i="0" dirty="0">
                <a:solidFill>
                  <a:srgbClr val="000001"/>
                </a:solidFill>
                <a:effectLst/>
                <a:latin typeface="DM Sans" pitchFamily="2" charset="77"/>
              </a:rPr>
              <a:t> </a:t>
            </a:r>
            <a:r>
              <a:rPr lang="gd-GB" sz="2800" b="0" i="0" dirty="0">
                <a:solidFill>
                  <a:srgbClr val="000001"/>
                </a:solidFill>
                <a:effectLst/>
                <a:latin typeface="DM Sans" pitchFamily="2" charset="77"/>
              </a:rPr>
              <a:t>Má fhaigheann siad táirgí in aisce, lascainí, nó turais.   </a:t>
            </a:r>
            <a:endParaRPr lang="gd-GB" sz="2800" dirty="0">
              <a:solidFill>
                <a:srgbClr val="000000"/>
              </a:solidFill>
              <a:latin typeface="DM Sans" pitchFamily="2" charset="77"/>
            </a:endParaRPr>
          </a:p>
          <a:p>
            <a:pPr marL="457200" indent="-457200" algn="l" rtl="0" fontAlgn="base">
              <a:buFont typeface="Courier New" panose="02070309020205020404" pitchFamily="49" charset="0"/>
              <a:buChar char="o"/>
            </a:pPr>
            <a:r>
              <a:rPr lang="gd-GB" sz="2800" b="0" i="0" dirty="0">
                <a:solidFill>
                  <a:srgbClr val="000001"/>
                </a:solidFill>
                <a:effectLst/>
                <a:latin typeface="DM Sans" pitchFamily="2" charset="77"/>
              </a:rPr>
              <a:t>Má chuireann siad chun cinn a dtáirgí féin nó táirge bhall teaghlaigh nó cara.  </a:t>
            </a:r>
          </a:p>
          <a:p>
            <a:pPr algn="l" rtl="0" fontAlgn="base"/>
            <a:endParaRPr lang="gd-GB" sz="2800" b="0" i="0" dirty="0">
              <a:solidFill>
                <a:srgbClr val="000000"/>
              </a:solidFill>
              <a:effectLst/>
              <a:latin typeface="DM Sans" pitchFamily="2" charset="77"/>
            </a:endParaRPr>
          </a:p>
          <a:p>
            <a:pPr algn="l" rtl="0" fontAlgn="base"/>
            <a:r>
              <a:rPr lang="gd-GB" sz="2800" b="1" dirty="0">
                <a:solidFill>
                  <a:srgbClr val="000001"/>
                </a:solidFill>
                <a:latin typeface="DM Sans" pitchFamily="2" charset="77"/>
              </a:rPr>
              <a:t>4</a:t>
            </a:r>
            <a:r>
              <a:rPr lang="gd-GB" sz="2800" b="1" i="0" dirty="0">
                <a:solidFill>
                  <a:srgbClr val="000001"/>
                </a:solidFill>
                <a:effectLst/>
                <a:latin typeface="DM Sans" pitchFamily="2" charset="77"/>
              </a:rPr>
              <a:t>. Bí Macánta: </a:t>
            </a:r>
            <a:r>
              <a:rPr lang="gd-GB" sz="2800" b="0" i="0" dirty="0">
                <a:solidFill>
                  <a:srgbClr val="000001"/>
                </a:solidFill>
                <a:effectLst/>
                <a:latin typeface="DM Sans" pitchFamily="2" charset="77"/>
              </a:rPr>
              <a:t>Bí cinnte gur féidir le leantóir a fheiceáil go soiléir gur fógra atá ann. Ná folaigh an lipéad ag an deireadh nó in áit a bhfuil sé deacair a aimsiú. </a:t>
            </a:r>
            <a:endParaRPr lang="en-US" sz="2700" dirty="0">
              <a:solidFill>
                <a:srgbClr val="000001"/>
              </a:solidFill>
              <a:latin typeface="DM Sans" pitchFamily="2" charset="77"/>
              <a:ea typeface="DM Sans"/>
              <a:cs typeface="DM Sans"/>
              <a:sym typeface="DM Sans"/>
            </a:endParaRPr>
          </a:p>
          <a:p>
            <a:pPr algn="l">
              <a:lnSpc>
                <a:spcPts val="4000"/>
              </a:lnSpc>
            </a:pPr>
            <a:endParaRPr lang="en-US" sz="2700" dirty="0">
              <a:solidFill>
                <a:srgbClr val="000001"/>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sp>
        <p:nvSpPr>
          <p:cNvPr id="5" name="Freeform 5"/>
          <p:cNvSpPr/>
          <p:nvPr/>
        </p:nvSpPr>
        <p:spPr>
          <a:xfrm>
            <a:off x="1252752"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892161" y="4639166"/>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306275"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06275" y="7736072"/>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7044561" y="6106502"/>
            <a:ext cx="3435450" cy="861986"/>
          </a:xfrm>
          <a:custGeom>
            <a:avLst/>
            <a:gdLst/>
            <a:ahLst/>
            <a:cxnLst/>
            <a:rect l="l" t="t" r="r" b="b"/>
            <a:pathLst>
              <a:path w="3435450" h="861986">
                <a:moveTo>
                  <a:pt x="0" y="0"/>
                </a:moveTo>
                <a:lnTo>
                  <a:pt x="3435450" y="0"/>
                </a:lnTo>
                <a:lnTo>
                  <a:pt x="3435450" y="861985"/>
                </a:lnTo>
                <a:lnTo>
                  <a:pt x="0" y="8619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7044561" y="7578087"/>
            <a:ext cx="3435450" cy="861986"/>
          </a:xfrm>
          <a:custGeom>
            <a:avLst/>
            <a:gdLst/>
            <a:ahLst/>
            <a:cxnLst/>
            <a:rect l="l" t="t" r="r" b="b"/>
            <a:pathLst>
              <a:path w="3435450" h="861986">
                <a:moveTo>
                  <a:pt x="0" y="0"/>
                </a:moveTo>
                <a:lnTo>
                  <a:pt x="3435450" y="0"/>
                </a:lnTo>
                <a:lnTo>
                  <a:pt x="3435450" y="861986"/>
                </a:lnTo>
                <a:lnTo>
                  <a:pt x="0" y="8619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3"/>
          <p:cNvGrpSpPr/>
          <p:nvPr/>
        </p:nvGrpSpPr>
        <p:grpSpPr>
          <a:xfrm>
            <a:off x="11360277" y="2512054"/>
            <a:ext cx="5996848" cy="6193812"/>
            <a:chOff x="0" y="0"/>
            <a:chExt cx="6148070" cy="6350000"/>
          </a:xfrm>
        </p:grpSpPr>
        <p:sp>
          <p:nvSpPr>
            <p:cNvPr id="14" name="Freeform 14"/>
            <p:cNvSpPr/>
            <p:nvPr/>
          </p:nvSpPr>
          <p:spPr>
            <a:xfrm>
              <a:off x="-118110" y="-12700"/>
              <a:ext cx="6300470" cy="6418580"/>
            </a:xfrm>
            <a:custGeom>
              <a:avLst/>
              <a:gdLst/>
              <a:ahLst/>
              <a:cxnLst/>
              <a:rect l="l" t="t" r="r" b="b"/>
              <a:pathLst>
                <a:path w="6300470" h="6418580">
                  <a:moveTo>
                    <a:pt x="1379220" y="12700"/>
                  </a:moveTo>
                  <a:cubicBezTo>
                    <a:pt x="1699260" y="0"/>
                    <a:pt x="2311400" y="720090"/>
                    <a:pt x="2921000" y="1793240"/>
                  </a:cubicBezTo>
                  <a:cubicBezTo>
                    <a:pt x="2966720" y="1583690"/>
                    <a:pt x="3030220" y="1408430"/>
                    <a:pt x="3107690" y="1273810"/>
                  </a:cubicBezTo>
                  <a:cubicBezTo>
                    <a:pt x="3139440" y="1182370"/>
                    <a:pt x="3195320" y="1102360"/>
                    <a:pt x="3271520" y="1042670"/>
                  </a:cubicBezTo>
                  <a:cubicBezTo>
                    <a:pt x="3547110" y="830580"/>
                    <a:pt x="4030980" y="961390"/>
                    <a:pt x="4513580" y="1330960"/>
                  </a:cubicBezTo>
                  <a:cubicBezTo>
                    <a:pt x="4654550" y="760730"/>
                    <a:pt x="4939030" y="370840"/>
                    <a:pt x="5278120" y="359410"/>
                  </a:cubicBezTo>
                  <a:cubicBezTo>
                    <a:pt x="5787390" y="341630"/>
                    <a:pt x="6229350" y="1178560"/>
                    <a:pt x="6264910" y="2226310"/>
                  </a:cubicBezTo>
                  <a:cubicBezTo>
                    <a:pt x="6300470" y="3274060"/>
                    <a:pt x="5916930" y="4138930"/>
                    <a:pt x="5407660" y="4155440"/>
                  </a:cubicBezTo>
                  <a:cubicBezTo>
                    <a:pt x="5382260" y="4156710"/>
                    <a:pt x="5356860" y="4155440"/>
                    <a:pt x="5332730" y="4151630"/>
                  </a:cubicBezTo>
                  <a:cubicBezTo>
                    <a:pt x="5171440" y="4169410"/>
                    <a:pt x="4980940" y="4126230"/>
                    <a:pt x="4779010" y="4033520"/>
                  </a:cubicBezTo>
                  <a:cubicBezTo>
                    <a:pt x="4833620" y="5163820"/>
                    <a:pt x="4585970" y="6042660"/>
                    <a:pt x="4156710" y="6101080"/>
                  </a:cubicBezTo>
                  <a:cubicBezTo>
                    <a:pt x="4141470" y="6103620"/>
                    <a:pt x="4124960" y="6104890"/>
                    <a:pt x="4108450" y="6103620"/>
                  </a:cubicBezTo>
                  <a:cubicBezTo>
                    <a:pt x="4102100" y="6103620"/>
                    <a:pt x="4097020" y="6103620"/>
                    <a:pt x="4090670" y="6103620"/>
                  </a:cubicBezTo>
                  <a:cubicBezTo>
                    <a:pt x="3966210" y="6097270"/>
                    <a:pt x="3839210" y="6022340"/>
                    <a:pt x="3716020" y="5892800"/>
                  </a:cubicBezTo>
                  <a:cubicBezTo>
                    <a:pt x="3503930" y="5703570"/>
                    <a:pt x="3255010" y="5397500"/>
                    <a:pt x="2992120" y="5005070"/>
                  </a:cubicBezTo>
                  <a:cubicBezTo>
                    <a:pt x="2983230" y="5568950"/>
                    <a:pt x="2879090" y="5938520"/>
                    <a:pt x="2682240" y="5984240"/>
                  </a:cubicBezTo>
                  <a:cubicBezTo>
                    <a:pt x="2663190" y="5988050"/>
                    <a:pt x="2644140" y="5989320"/>
                    <a:pt x="2626360" y="5988050"/>
                  </a:cubicBezTo>
                  <a:cubicBezTo>
                    <a:pt x="2410460" y="6003290"/>
                    <a:pt x="2094230" y="5730240"/>
                    <a:pt x="1758950" y="5270500"/>
                  </a:cubicBezTo>
                  <a:cubicBezTo>
                    <a:pt x="1714500" y="5904230"/>
                    <a:pt x="1565910" y="6327140"/>
                    <a:pt x="1336040" y="6360160"/>
                  </a:cubicBezTo>
                  <a:cubicBezTo>
                    <a:pt x="933450" y="6418580"/>
                    <a:pt x="431800" y="5261610"/>
                    <a:pt x="215900" y="3778250"/>
                  </a:cubicBezTo>
                  <a:cubicBezTo>
                    <a:pt x="0" y="2294890"/>
                    <a:pt x="153670" y="1043940"/>
                    <a:pt x="556260" y="985520"/>
                  </a:cubicBezTo>
                  <a:cubicBezTo>
                    <a:pt x="567690" y="984250"/>
                    <a:pt x="577850" y="982980"/>
                    <a:pt x="589280" y="982980"/>
                  </a:cubicBezTo>
                  <a:cubicBezTo>
                    <a:pt x="708660" y="981710"/>
                    <a:pt x="857250" y="1062990"/>
                    <a:pt x="1021080" y="1214120"/>
                  </a:cubicBezTo>
                  <a:cubicBezTo>
                    <a:pt x="1004570" y="529590"/>
                    <a:pt x="1108710" y="67310"/>
                    <a:pt x="1329690" y="17780"/>
                  </a:cubicBezTo>
                  <a:cubicBezTo>
                    <a:pt x="1346200" y="13970"/>
                    <a:pt x="1362710" y="11430"/>
                    <a:pt x="1379220" y="12700"/>
                  </a:cubicBezTo>
                  <a:close/>
                </a:path>
              </a:pathLst>
            </a:custGeom>
            <a:blipFill>
              <a:blip r:embed="rId8"/>
              <a:stretch>
                <a:fillRect l="-244" r="-54750"/>
              </a:stretch>
            </a:blipFill>
          </p:spPr>
          <p:txBody>
            <a:bodyPr/>
            <a:lstStyle/>
            <a:p>
              <a:endParaRPr lang="en-US"/>
            </a:p>
          </p:txBody>
        </p:sp>
      </p:grpSp>
      <p:sp>
        <p:nvSpPr>
          <p:cNvPr id="15" name="TextBox 3">
            <a:extLst>
              <a:ext uri="{FF2B5EF4-FFF2-40B4-BE49-F238E27FC236}">
                <a16:creationId xmlns:a16="http://schemas.microsoft.com/office/drawing/2014/main" id="{3A9454F2-B9F8-F6E8-77CC-11514A2014C5}"/>
              </a:ext>
            </a:extLst>
          </p:cNvPr>
          <p:cNvSpPr txBox="1"/>
          <p:nvPr/>
        </p:nvSpPr>
        <p:spPr>
          <a:xfrm>
            <a:off x="1028700" y="2005114"/>
            <a:ext cx="10746552" cy="3201454"/>
          </a:xfrm>
          <a:prstGeom prst="rect">
            <a:avLst/>
          </a:prstGeom>
        </p:spPr>
        <p:txBody>
          <a:bodyPr lIns="0" tIns="0" rIns="0" bIns="0" rtlCol="0" anchor="t">
            <a:spAutoFit/>
          </a:bodyPr>
          <a:lstStyle/>
          <a:p>
            <a:pPr algn="l">
              <a:lnSpc>
                <a:spcPts val="4000"/>
              </a:lnSpc>
            </a:pPr>
            <a:r>
              <a:rPr lang="gd-GB" sz="3200" b="1" i="0" dirty="0">
                <a:solidFill>
                  <a:srgbClr val="000000"/>
                </a:solidFill>
                <a:effectLst/>
                <a:latin typeface="DM Sans" pitchFamily="2" charset="77"/>
              </a:rPr>
              <a:t>Déanaimis Ransú smaointe</a:t>
            </a:r>
            <a:r>
              <a:rPr lang="en-US" sz="3200" b="1" i="0" dirty="0">
                <a:solidFill>
                  <a:srgbClr val="000001"/>
                </a:solidFill>
                <a:effectLst/>
                <a:latin typeface="DM Sans" pitchFamily="2" charset="77"/>
                <a:sym typeface="DM Sans Bold"/>
              </a:rPr>
              <a:t>:</a:t>
            </a:r>
            <a:endParaRPr lang="en-US" sz="3200" b="1" dirty="0">
              <a:solidFill>
                <a:srgbClr val="000001"/>
              </a:solidFill>
              <a:latin typeface="DM Sans" pitchFamily="2" charset="77"/>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p:txBody>
      </p:sp>
      <p:sp>
        <p:nvSpPr>
          <p:cNvPr id="16" name="TextBox 4">
            <a:extLst>
              <a:ext uri="{FF2B5EF4-FFF2-40B4-BE49-F238E27FC236}">
                <a16:creationId xmlns:a16="http://schemas.microsoft.com/office/drawing/2014/main" id="{75CE7A18-62B0-A09D-275C-8FC6AC694CBA}"/>
              </a:ext>
            </a:extLst>
          </p:cNvPr>
          <p:cNvSpPr txBox="1"/>
          <p:nvPr/>
        </p:nvSpPr>
        <p:spPr>
          <a:xfrm>
            <a:off x="6346490" y="706187"/>
            <a:ext cx="11425611"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Tionchar na dTionchairí</a:t>
            </a:r>
            <a:endParaRPr lang="en-US" sz="5000" b="1" dirty="0">
              <a:solidFill>
                <a:srgbClr val="000001"/>
              </a:solidFill>
              <a:latin typeface="DM Sans" pitchFamily="2" charset="77"/>
              <a:ea typeface="DM Sans Bold"/>
              <a:cs typeface="DM Sans Bold"/>
              <a:sym typeface="DM Sans Bold"/>
            </a:endParaRPr>
          </a:p>
        </p:txBody>
      </p:sp>
      <p:sp>
        <p:nvSpPr>
          <p:cNvPr id="17" name="TextBox 7">
            <a:extLst>
              <a:ext uri="{FF2B5EF4-FFF2-40B4-BE49-F238E27FC236}">
                <a16:creationId xmlns:a16="http://schemas.microsoft.com/office/drawing/2014/main" id="{73700277-7363-BB04-AE22-5E9F850279BA}"/>
              </a:ext>
            </a:extLst>
          </p:cNvPr>
          <p:cNvSpPr txBox="1"/>
          <p:nvPr/>
        </p:nvSpPr>
        <p:spPr>
          <a:xfrm>
            <a:off x="0" y="3599295"/>
            <a:ext cx="6048000" cy="336422"/>
          </a:xfrm>
          <a:prstGeom prst="rect">
            <a:avLst/>
          </a:prstGeom>
        </p:spPr>
        <p:txBody>
          <a:bodyPr lIns="0" tIns="0" rIns="0" bIns="0" rtlCol="0" anchor="t">
            <a:spAutoFit/>
          </a:bodyPr>
          <a:lstStyle/>
          <a:p>
            <a:pPr algn="ctr">
              <a:lnSpc>
                <a:spcPts val="2435"/>
              </a:lnSpc>
            </a:pPr>
            <a:r>
              <a:rPr lang="gd-GB" sz="2800" b="1" i="0" dirty="0">
                <a:solidFill>
                  <a:srgbClr val="000000"/>
                </a:solidFill>
                <a:effectLst/>
                <a:latin typeface="DM Sans" pitchFamily="2" charset="77"/>
              </a:rPr>
              <a:t>Tionchair dhearfacha </a:t>
            </a:r>
            <a:endParaRPr lang="en-US" sz="4000" b="1" dirty="0">
              <a:solidFill>
                <a:srgbClr val="8C52FF"/>
              </a:solidFill>
              <a:latin typeface="DM Sans" pitchFamily="2" charset="77"/>
              <a:ea typeface="League Spartan"/>
              <a:cs typeface="League Spartan"/>
              <a:sym typeface="League Spartan"/>
            </a:endParaRPr>
          </a:p>
        </p:txBody>
      </p:sp>
      <p:sp>
        <p:nvSpPr>
          <p:cNvPr id="18" name="TextBox 8">
            <a:extLst>
              <a:ext uri="{FF2B5EF4-FFF2-40B4-BE49-F238E27FC236}">
                <a16:creationId xmlns:a16="http://schemas.microsoft.com/office/drawing/2014/main" id="{519096AB-2F59-24F1-812F-17887BCAFF6E}"/>
              </a:ext>
            </a:extLst>
          </p:cNvPr>
          <p:cNvSpPr txBox="1"/>
          <p:nvPr/>
        </p:nvSpPr>
        <p:spPr>
          <a:xfrm>
            <a:off x="5585886" y="3599295"/>
            <a:ext cx="6048000" cy="336422"/>
          </a:xfrm>
          <a:prstGeom prst="rect">
            <a:avLst/>
          </a:prstGeom>
        </p:spPr>
        <p:txBody>
          <a:bodyPr lIns="0" tIns="0" rIns="0" bIns="0" rtlCol="0" anchor="t">
            <a:spAutoFit/>
          </a:bodyPr>
          <a:lstStyle/>
          <a:p>
            <a:pPr algn="ctr">
              <a:lnSpc>
                <a:spcPts val="2435"/>
              </a:lnSpc>
            </a:pPr>
            <a:r>
              <a:rPr lang="gd-GB" sz="2800" b="1" i="0" dirty="0">
                <a:solidFill>
                  <a:srgbClr val="000000"/>
                </a:solidFill>
                <a:effectLst/>
                <a:latin typeface="DM Sans" pitchFamily="2" charset="77"/>
              </a:rPr>
              <a:t>Rioscaí Féideartha</a:t>
            </a:r>
            <a:endParaRPr lang="en-US" sz="2799" b="1" dirty="0">
              <a:solidFill>
                <a:srgbClr val="ED2E24"/>
              </a:solidFill>
              <a:latin typeface="DM Sans" pitchFamily="2" charset="77"/>
              <a:ea typeface="League Spartan"/>
              <a:cs typeface="League Spartan"/>
              <a:sym typeface="League Spart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7F0"/>
        </a:solidFill>
        <a:effectLst/>
      </p:bgPr>
    </p:bg>
    <p:spTree>
      <p:nvGrpSpPr>
        <p:cNvPr id="1" name=""/>
        <p:cNvGrpSpPr/>
        <p:nvPr/>
      </p:nvGrpSpPr>
      <p:grpSpPr>
        <a:xfrm>
          <a:off x="0" y="0"/>
          <a:ext cx="0" cy="0"/>
          <a:chOff x="0" y="0"/>
          <a:chExt cx="0" cy="0"/>
        </a:xfrm>
      </p:grpSpPr>
      <p:sp>
        <p:nvSpPr>
          <p:cNvPr id="2" name="Freeform 2"/>
          <p:cNvSpPr/>
          <p:nvPr/>
        </p:nvSpPr>
        <p:spPr>
          <a:xfrm>
            <a:off x="1028700" y="624138"/>
            <a:ext cx="3659502" cy="809124"/>
          </a:xfrm>
          <a:custGeom>
            <a:avLst/>
            <a:gdLst/>
            <a:ahLst/>
            <a:cxnLst/>
            <a:rect l="l" t="t" r="r" b="b"/>
            <a:pathLst>
              <a:path w="3659502" h="809124">
                <a:moveTo>
                  <a:pt x="0" y="0"/>
                </a:moveTo>
                <a:lnTo>
                  <a:pt x="3659502" y="0"/>
                </a:lnTo>
                <a:lnTo>
                  <a:pt x="3659502" y="809124"/>
                </a:lnTo>
                <a:lnTo>
                  <a:pt x="0" y="809124"/>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1775252" y="2512054"/>
            <a:ext cx="5581873" cy="6193812"/>
            <a:chOff x="0" y="0"/>
            <a:chExt cx="5722630" cy="6350000"/>
          </a:xfrm>
        </p:grpSpPr>
        <p:sp>
          <p:nvSpPr>
            <p:cNvPr id="7" name="Freeform 7"/>
            <p:cNvSpPr/>
            <p:nvPr/>
          </p:nvSpPr>
          <p:spPr>
            <a:xfrm>
              <a:off x="-118110" y="-12700"/>
              <a:ext cx="5875030" cy="6418580"/>
            </a:xfrm>
            <a:custGeom>
              <a:avLst/>
              <a:gdLst/>
              <a:ahLst/>
              <a:cxnLst/>
              <a:rect l="l" t="t" r="r" b="b"/>
              <a:pathLst>
                <a:path w="5875030" h="6418580">
                  <a:moveTo>
                    <a:pt x="1291953" y="12700"/>
                  </a:moveTo>
                  <a:cubicBezTo>
                    <a:pt x="1589846" y="0"/>
                    <a:pt x="2159627" y="720090"/>
                    <a:pt x="2727043" y="1793240"/>
                  </a:cubicBezTo>
                  <a:cubicBezTo>
                    <a:pt x="2769599" y="1583690"/>
                    <a:pt x="2828705" y="1408430"/>
                    <a:pt x="2900814" y="1273810"/>
                  </a:cubicBezTo>
                  <a:cubicBezTo>
                    <a:pt x="2930367" y="1182370"/>
                    <a:pt x="2982380" y="1102360"/>
                    <a:pt x="3053307" y="1042670"/>
                  </a:cubicBezTo>
                  <a:cubicBezTo>
                    <a:pt x="3309827" y="830580"/>
                    <a:pt x="3760214" y="961390"/>
                    <a:pt x="4209418" y="1330960"/>
                  </a:cubicBezTo>
                  <a:cubicBezTo>
                    <a:pt x="4340633" y="760730"/>
                    <a:pt x="4605428" y="370840"/>
                    <a:pt x="4921053" y="359410"/>
                  </a:cubicBezTo>
                  <a:cubicBezTo>
                    <a:pt x="5395082" y="341630"/>
                    <a:pt x="5806459" y="1178560"/>
                    <a:pt x="5839558" y="2226310"/>
                  </a:cubicBezTo>
                  <a:cubicBezTo>
                    <a:pt x="5875030" y="3274060"/>
                    <a:pt x="5515658" y="4138930"/>
                    <a:pt x="5041629" y="4155440"/>
                  </a:cubicBezTo>
                  <a:cubicBezTo>
                    <a:pt x="5017986" y="4156710"/>
                    <a:pt x="4994344" y="4155440"/>
                    <a:pt x="4971884" y="4151630"/>
                  </a:cubicBezTo>
                  <a:cubicBezTo>
                    <a:pt x="4821755" y="4169410"/>
                    <a:pt x="4644437" y="4126230"/>
                    <a:pt x="4456481" y="4033520"/>
                  </a:cubicBezTo>
                  <a:cubicBezTo>
                    <a:pt x="4507312" y="5163820"/>
                    <a:pt x="4276799" y="6042660"/>
                    <a:pt x="3877243" y="6101080"/>
                  </a:cubicBezTo>
                  <a:cubicBezTo>
                    <a:pt x="3863058" y="6103620"/>
                    <a:pt x="3847690" y="6104890"/>
                    <a:pt x="3832323" y="6103620"/>
                  </a:cubicBezTo>
                  <a:cubicBezTo>
                    <a:pt x="3826412" y="6103620"/>
                    <a:pt x="3821684" y="6103620"/>
                    <a:pt x="3815773" y="6103620"/>
                  </a:cubicBezTo>
                  <a:cubicBezTo>
                    <a:pt x="3699925" y="6097270"/>
                    <a:pt x="3581714" y="6022340"/>
                    <a:pt x="3467049" y="5892800"/>
                  </a:cubicBezTo>
                  <a:cubicBezTo>
                    <a:pt x="3269635" y="5703570"/>
                    <a:pt x="3037940" y="5397500"/>
                    <a:pt x="2793242" y="5005070"/>
                  </a:cubicBezTo>
                  <a:cubicBezTo>
                    <a:pt x="2784967" y="5568950"/>
                    <a:pt x="2688033" y="5938520"/>
                    <a:pt x="2504805" y="5984240"/>
                  </a:cubicBezTo>
                  <a:cubicBezTo>
                    <a:pt x="2487073" y="5988050"/>
                    <a:pt x="2469341" y="5989320"/>
                    <a:pt x="2452792" y="5988050"/>
                  </a:cubicBezTo>
                  <a:cubicBezTo>
                    <a:pt x="2251832" y="6003290"/>
                    <a:pt x="1957485" y="5730240"/>
                    <a:pt x="1645406" y="5270500"/>
                  </a:cubicBezTo>
                  <a:cubicBezTo>
                    <a:pt x="1604032" y="5904230"/>
                    <a:pt x="1465724" y="6327140"/>
                    <a:pt x="1251761" y="6360160"/>
                  </a:cubicBezTo>
                  <a:cubicBezTo>
                    <a:pt x="877029" y="6418580"/>
                    <a:pt x="410093" y="5261610"/>
                    <a:pt x="209133" y="3778250"/>
                  </a:cubicBezTo>
                  <a:cubicBezTo>
                    <a:pt x="0" y="2294890"/>
                    <a:pt x="151209" y="1043940"/>
                    <a:pt x="525940" y="985520"/>
                  </a:cubicBezTo>
                  <a:cubicBezTo>
                    <a:pt x="536580" y="984250"/>
                    <a:pt x="546036" y="982980"/>
                    <a:pt x="556676" y="982980"/>
                  </a:cubicBezTo>
                  <a:cubicBezTo>
                    <a:pt x="667795" y="981710"/>
                    <a:pt x="806102" y="1062990"/>
                    <a:pt x="958595" y="1214120"/>
                  </a:cubicBezTo>
                  <a:cubicBezTo>
                    <a:pt x="943228" y="529590"/>
                    <a:pt x="1040162" y="67310"/>
                    <a:pt x="1245850" y="17780"/>
                  </a:cubicBezTo>
                  <a:cubicBezTo>
                    <a:pt x="1261217" y="13970"/>
                    <a:pt x="1276585" y="11430"/>
                    <a:pt x="1291953" y="12700"/>
                  </a:cubicBezTo>
                  <a:close/>
                </a:path>
              </a:pathLst>
            </a:custGeom>
            <a:blipFill>
              <a:blip r:embed="rId4"/>
              <a:stretch>
                <a:fillRect l="-3918" t="-5" r="-62502" b="-5"/>
              </a:stretch>
            </a:blipFill>
          </p:spPr>
          <p:txBody>
            <a:bodyPr/>
            <a:lstStyle/>
            <a:p>
              <a:endParaRPr lang="en-US"/>
            </a:p>
          </p:txBody>
        </p:sp>
      </p:grpSp>
      <p:sp>
        <p:nvSpPr>
          <p:cNvPr id="9" name="TextBox 3">
            <a:extLst>
              <a:ext uri="{FF2B5EF4-FFF2-40B4-BE49-F238E27FC236}">
                <a16:creationId xmlns:a16="http://schemas.microsoft.com/office/drawing/2014/main" id="{B8B30AE0-5680-9FFE-042E-EEF1D19CDD42}"/>
              </a:ext>
            </a:extLst>
          </p:cNvPr>
          <p:cNvSpPr txBox="1"/>
          <p:nvPr/>
        </p:nvSpPr>
        <p:spPr>
          <a:xfrm>
            <a:off x="1028700" y="2129411"/>
            <a:ext cx="10746552" cy="3201454"/>
          </a:xfrm>
          <a:prstGeom prst="rect">
            <a:avLst/>
          </a:prstGeom>
        </p:spPr>
        <p:txBody>
          <a:bodyPr lIns="0" tIns="0" rIns="0" bIns="0" rtlCol="0" anchor="t">
            <a:spAutoFit/>
          </a:bodyPr>
          <a:lstStyle/>
          <a:p>
            <a:pPr algn="l">
              <a:lnSpc>
                <a:spcPts val="4000"/>
              </a:lnSpc>
            </a:pPr>
            <a:r>
              <a:rPr lang="gd-GB" sz="3200" b="1" i="0" dirty="0">
                <a:solidFill>
                  <a:srgbClr val="000000"/>
                </a:solidFill>
                <a:effectLst/>
                <a:latin typeface="DM Sans" pitchFamily="2" charset="77"/>
              </a:rPr>
              <a:t>Déanaimis Ransú smaointe</a:t>
            </a:r>
            <a:endParaRPr lang="en-US" sz="3200" b="1" dirty="0">
              <a:solidFill>
                <a:srgbClr val="000001"/>
              </a:solidFill>
              <a:latin typeface="DM Sans" pitchFamily="2" charset="77"/>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000"/>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a:p>
            <a:pPr algn="l">
              <a:lnSpc>
                <a:spcPts val="4625"/>
              </a:lnSpc>
            </a:pPr>
            <a:endParaRPr lang="en-US" sz="3200" b="1" dirty="0">
              <a:solidFill>
                <a:srgbClr val="000001"/>
              </a:solidFill>
              <a:latin typeface="DM Sans Bold"/>
              <a:ea typeface="DM Sans Bold"/>
              <a:cs typeface="DM Sans Bold"/>
              <a:sym typeface="DM Sans Bold"/>
            </a:endParaRPr>
          </a:p>
        </p:txBody>
      </p:sp>
      <p:sp>
        <p:nvSpPr>
          <p:cNvPr id="10" name="TextBox 8">
            <a:extLst>
              <a:ext uri="{FF2B5EF4-FFF2-40B4-BE49-F238E27FC236}">
                <a16:creationId xmlns:a16="http://schemas.microsoft.com/office/drawing/2014/main" id="{22C75C9E-154E-7144-66BD-26E82FD437CE}"/>
              </a:ext>
            </a:extLst>
          </p:cNvPr>
          <p:cNvSpPr txBox="1"/>
          <p:nvPr/>
        </p:nvSpPr>
        <p:spPr>
          <a:xfrm>
            <a:off x="1028700" y="3991088"/>
            <a:ext cx="9422265" cy="4053033"/>
          </a:xfrm>
          <a:prstGeom prst="rect">
            <a:avLst/>
          </a:prstGeom>
        </p:spPr>
        <p:txBody>
          <a:bodyPr lIns="0" tIns="0" rIns="0" bIns="0" rtlCol="0" anchor="t">
            <a:spAutoFit/>
          </a:bodyPr>
          <a:lstStyle/>
          <a:p>
            <a:pPr algn="l" rtl="0" fontAlgn="base"/>
            <a:r>
              <a:rPr lang="gd-GB" sz="2400" b="1" i="0" dirty="0">
                <a:solidFill>
                  <a:srgbClr val="000000"/>
                </a:solidFill>
                <a:effectLst/>
                <a:latin typeface="DM Sans" pitchFamily="2" charset="77"/>
              </a:rPr>
              <a:t>1.  Inspioráid agus Spreagadh: </a:t>
            </a:r>
            <a:r>
              <a:rPr lang="gd-GB" sz="2400" i="0" dirty="0">
                <a:solidFill>
                  <a:srgbClr val="000000"/>
                </a:solidFill>
                <a:effectLst/>
                <a:latin typeface="DM Sans" pitchFamily="2" charset="77"/>
              </a:rPr>
              <a:t>Féadfaidh tionchairí inspioráid a thabhairt duit triail a bhaint as caitheamh aimsire nua agus teachtaireachtaí a roinnt maidir le féinmhuinín, cineáltas, nó dúshláin a shárú. </a:t>
            </a:r>
          </a:p>
          <a:p>
            <a:pPr algn="l" rtl="0" fontAlgn="base"/>
            <a:endParaRPr lang="gd-GB" sz="3600" b="0" i="0" dirty="0">
              <a:solidFill>
                <a:srgbClr val="000000"/>
              </a:solidFill>
              <a:effectLst/>
              <a:latin typeface="DM Sans" pitchFamily="2" charset="77"/>
            </a:endParaRPr>
          </a:p>
          <a:p>
            <a:pPr algn="l" rtl="0" fontAlgn="base">
              <a:buFont typeface="+mj-lt"/>
              <a:buAutoNum type="arabicPeriod" startAt="2"/>
            </a:pPr>
            <a:r>
              <a:rPr lang="gd-GB" sz="2400" b="1" i="0" dirty="0">
                <a:solidFill>
                  <a:srgbClr val="000000"/>
                </a:solidFill>
                <a:effectLst/>
                <a:latin typeface="DM Sans" pitchFamily="2" charset="77"/>
              </a:rPr>
              <a:t> Deiseanna Foghlama: </a:t>
            </a:r>
            <a:r>
              <a:rPr lang="gd-GB" sz="2400" i="0" dirty="0">
                <a:solidFill>
                  <a:srgbClr val="000000"/>
                </a:solidFill>
                <a:effectLst/>
                <a:latin typeface="DM Sans" pitchFamily="2" charset="77"/>
              </a:rPr>
              <a:t>Leideanna agus eolas a roinnt maidir le topaicí agus cultúir, smaointe, nó dearcthaí nua a chur i do láthair. </a:t>
            </a:r>
          </a:p>
          <a:p>
            <a:pPr algn="l" rtl="0" fontAlgn="base">
              <a:buFont typeface="+mj-lt"/>
              <a:buAutoNum type="arabicPeriod" startAt="2"/>
            </a:pPr>
            <a:endParaRPr lang="gd-GB" sz="2400" b="1" i="0" dirty="0">
              <a:solidFill>
                <a:srgbClr val="000000"/>
              </a:solidFill>
              <a:effectLst/>
              <a:latin typeface="DM Sans" pitchFamily="2" charset="77"/>
            </a:endParaRPr>
          </a:p>
          <a:p>
            <a:pPr algn="l" rtl="0" fontAlgn="base">
              <a:buFont typeface="+mj-lt"/>
              <a:buAutoNum type="arabicPeriod" startAt="3"/>
            </a:pPr>
            <a:r>
              <a:rPr lang="gd-GB" sz="2400" b="1" i="0" dirty="0">
                <a:solidFill>
                  <a:srgbClr val="000000"/>
                </a:solidFill>
                <a:effectLst/>
                <a:latin typeface="DM Sans" pitchFamily="2" charset="77"/>
              </a:rPr>
              <a:t> Siamsaíocht: </a:t>
            </a:r>
            <a:r>
              <a:rPr lang="gd-GB" sz="2400" i="0" dirty="0">
                <a:solidFill>
                  <a:srgbClr val="000000"/>
                </a:solidFill>
                <a:effectLst/>
                <a:latin typeface="DM Sans" pitchFamily="2" charset="77"/>
              </a:rPr>
              <a:t>Ábhar spraíúil, spreagúil a thabhairt. </a:t>
            </a:r>
          </a:p>
          <a:p>
            <a:pPr algn="l">
              <a:lnSpc>
                <a:spcPts val="4759"/>
              </a:lnSpc>
            </a:pPr>
            <a:endParaRPr lang="en-US" sz="2499" dirty="0">
              <a:solidFill>
                <a:srgbClr val="000000"/>
              </a:solidFill>
              <a:latin typeface="Canva Sans"/>
              <a:ea typeface="Canva Sans"/>
              <a:cs typeface="Canva Sans"/>
              <a:sym typeface="Canva Sans"/>
            </a:endParaRPr>
          </a:p>
        </p:txBody>
      </p:sp>
      <p:sp>
        <p:nvSpPr>
          <p:cNvPr id="11" name="TextBox 4">
            <a:extLst>
              <a:ext uri="{FF2B5EF4-FFF2-40B4-BE49-F238E27FC236}">
                <a16:creationId xmlns:a16="http://schemas.microsoft.com/office/drawing/2014/main" id="{265E8A51-797E-3E8D-DB13-2D3520CEFD26}"/>
              </a:ext>
            </a:extLst>
          </p:cNvPr>
          <p:cNvSpPr txBox="1"/>
          <p:nvPr/>
        </p:nvSpPr>
        <p:spPr>
          <a:xfrm>
            <a:off x="6346490" y="706187"/>
            <a:ext cx="11425611" cy="736484"/>
          </a:xfrm>
          <a:prstGeom prst="rect">
            <a:avLst/>
          </a:prstGeom>
        </p:spPr>
        <p:txBody>
          <a:bodyPr lIns="0" tIns="0" rIns="0" bIns="0" rtlCol="0" anchor="t">
            <a:spAutoFit/>
          </a:bodyPr>
          <a:lstStyle/>
          <a:p>
            <a:pPr algn="r">
              <a:lnSpc>
                <a:spcPts val="5600"/>
              </a:lnSpc>
            </a:pPr>
            <a:r>
              <a:rPr lang="gd-GB" sz="5400" b="1" i="0" dirty="0">
                <a:solidFill>
                  <a:srgbClr val="000000"/>
                </a:solidFill>
                <a:effectLst/>
                <a:latin typeface="DM Sans" pitchFamily="2" charset="77"/>
              </a:rPr>
              <a:t>Tionchar na dTionchairí</a:t>
            </a:r>
            <a:endParaRPr lang="en-US" sz="5000" b="1" dirty="0">
              <a:solidFill>
                <a:srgbClr val="000001"/>
              </a:solidFill>
              <a:latin typeface="DM Sans" pitchFamily="2" charset="77"/>
              <a:ea typeface="DM Sans Bold"/>
              <a:cs typeface="DM Sans Bold"/>
              <a:sym typeface="DM Sans Bold"/>
            </a:endParaRPr>
          </a:p>
        </p:txBody>
      </p:sp>
      <p:sp>
        <p:nvSpPr>
          <p:cNvPr id="15" name="TextBox 5">
            <a:extLst>
              <a:ext uri="{FF2B5EF4-FFF2-40B4-BE49-F238E27FC236}">
                <a16:creationId xmlns:a16="http://schemas.microsoft.com/office/drawing/2014/main" id="{C9CBAC92-C443-D956-A7A2-FCDDE7810498}"/>
              </a:ext>
            </a:extLst>
          </p:cNvPr>
          <p:cNvSpPr txBox="1"/>
          <p:nvPr/>
        </p:nvSpPr>
        <p:spPr>
          <a:xfrm>
            <a:off x="1028700" y="3100247"/>
            <a:ext cx="6048000" cy="333425"/>
          </a:xfrm>
          <a:prstGeom prst="rect">
            <a:avLst/>
          </a:prstGeom>
        </p:spPr>
        <p:txBody>
          <a:bodyPr lIns="0" tIns="0" rIns="0" bIns="0" rtlCol="0" anchor="t">
            <a:spAutoFit/>
          </a:bodyPr>
          <a:lstStyle/>
          <a:p>
            <a:pPr>
              <a:lnSpc>
                <a:spcPts val="2435"/>
              </a:lnSpc>
            </a:pPr>
            <a:r>
              <a:rPr lang="gd-GB" sz="2800" b="1" i="0" dirty="0">
                <a:solidFill>
                  <a:srgbClr val="8A51FB"/>
                </a:solidFill>
                <a:effectLst/>
                <a:latin typeface="DM Sans" pitchFamily="2" charset="77"/>
              </a:rPr>
              <a:t>Tionchair dhearfacha </a:t>
            </a:r>
            <a:endParaRPr lang="en-US" sz="3600" b="1" dirty="0">
              <a:solidFill>
                <a:srgbClr val="8A51FB"/>
              </a:solidFill>
              <a:latin typeface="DM Sans" pitchFamily="2" charset="77"/>
              <a:ea typeface="League Spartan"/>
              <a:cs typeface="League Spartan"/>
              <a:sym typeface="League Spart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TotalTime>
  <Words>4492</Words>
  <Application>Microsoft Macintosh PowerPoint</Application>
  <PresentationFormat>Custom</PresentationFormat>
  <Paragraphs>369</Paragraphs>
  <Slides>20</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Canva Sans</vt:lpstr>
      <vt:lpstr>Bobby Jones</vt:lpstr>
      <vt:lpstr>Calibri</vt:lpstr>
      <vt:lpstr>DM Sans</vt:lpstr>
      <vt:lpstr>Aptos</vt:lpstr>
      <vt:lpstr>WordVisi_MSFontService</vt:lpstr>
      <vt:lpstr>Times New Roman</vt:lpstr>
      <vt:lpstr>Arial</vt:lpstr>
      <vt:lpstr>Courier New</vt:lpstr>
      <vt:lpstr>Segoe UI</vt:lpstr>
      <vt:lpstr>Segoe UI Symbol</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SID 2025 PP Presentation </dc:title>
  <cp:lastModifiedBy>Catriona Mulcahy</cp:lastModifiedBy>
  <cp:revision>7</cp:revision>
  <dcterms:created xsi:type="dcterms:W3CDTF">2006-08-16T00:00:00Z</dcterms:created>
  <dcterms:modified xsi:type="dcterms:W3CDTF">2025-01-19T12:09:19Z</dcterms:modified>
  <dc:identifier>DAGWWWsEBz0</dc:identifier>
</cp:coreProperties>
</file>