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8288000" cy="10287000"/>
  <p:notesSz cx="6858000" cy="9144000"/>
  <p:embeddedFontLst>
    <p:embeddedFont>
      <p:font typeface="Bobby Jones" pitchFamily="2" charset="0"/>
      <p:regular r:id="rId25"/>
    </p:embeddedFont>
    <p:embeddedFont>
      <p:font typeface="Canva Sans" panose="020B0503030501040103" pitchFamily="34" charset="0"/>
      <p:regular r:id="rId26"/>
    </p:embeddedFont>
    <p:embeddedFont>
      <p:font typeface="Canva Sans Bold" panose="020B0803030501040103" pitchFamily="34" charset="0"/>
      <p:regular r:id="rId27"/>
      <p:bold r:id="rId28"/>
    </p:embeddedFont>
    <p:embeddedFont>
      <p:font typeface="DM Sans" pitchFamily="2" charset="77"/>
      <p:regular r:id="rId29"/>
      <p:bold r:id="rId30"/>
      <p:italic r:id="rId31"/>
      <p:boldItalic r:id="rId32"/>
    </p:embeddedFont>
    <p:embeddedFont>
      <p:font typeface="DM Sans Bold" pitchFamily="2" charset="77"/>
      <p:regular r:id="rId33"/>
      <p:bold r:id="rId34"/>
    </p:embeddedFont>
    <p:embeddedFont>
      <p:font typeface="League Spartan" pitchFamily="2" charset="77"/>
      <p:regular r:id="rId35"/>
      <p:bold r:id="rId36"/>
    </p:embeddedFont>
    <p:embeddedFont>
      <p:font typeface="Segoe UI" panose="020B0502040204020203"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20" autoAdjust="0"/>
    <p:restoredTop sz="81081" autoAdjust="0"/>
  </p:normalViewPr>
  <p:slideViewPr>
    <p:cSldViewPr>
      <p:cViewPr varScale="1">
        <p:scale>
          <a:sx n="50" d="100"/>
          <a:sy n="50" d="100"/>
        </p:scale>
        <p:origin x="1552"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63FC29-FA23-FA48-A765-95BEA273E45F}" type="datetimeFigureOut">
              <a:rPr lang="en-US" smtClean="0"/>
              <a:t>12/9/24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8EE2D3-6376-CC44-8A65-B1D3F1AA61B6}" type="slidenum">
              <a:rPr lang="en-US" smtClean="0"/>
              <a:t>‹#›</a:t>
            </a:fld>
            <a:endParaRPr lang="en-US"/>
          </a:p>
        </p:txBody>
      </p:sp>
    </p:spTree>
    <p:extLst>
      <p:ext uri="{BB962C8B-B14F-4D97-AF65-F5344CB8AC3E}">
        <p14:creationId xmlns:p14="http://schemas.microsoft.com/office/powerpoint/2010/main" val="1492492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F5tz887wXCY"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webwise.ie/saferinternetday"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lnSpc>
                <a:spcPts val="1466"/>
              </a:lnSpc>
            </a:pPr>
            <a:r>
              <a:rPr lang="en-GB" sz="1800" b="1" i="0" dirty="0">
                <a:solidFill>
                  <a:srgbClr val="000000"/>
                </a:solidFill>
                <a:effectLst/>
                <a:latin typeface="Arial" panose="020B0604020202020204" pitchFamily="34" charset="0"/>
              </a:rPr>
              <a:t>Notes for speaker – brief introduction and welcome. </a:t>
            </a: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just" rtl="0" fontAlgn="base">
              <a:lnSpc>
                <a:spcPts val="1466"/>
              </a:lnSpc>
            </a:pPr>
            <a:r>
              <a:rPr lang="en-GB" sz="1800" b="0" i="0" dirty="0">
                <a:solidFill>
                  <a:srgbClr val="000000"/>
                </a:solidFill>
                <a:effectLst/>
                <a:latin typeface="Arial" panose="020B0604020202020204" pitchFamily="34" charset="0"/>
              </a:rPr>
              <a:t>Explain how long the talk will take and the types of things you will be doing over that time.  </a:t>
            </a:r>
            <a:endParaRPr lang="en-GB" b="0" i="0" dirty="0">
              <a:solidFill>
                <a:srgbClr val="000000"/>
              </a:solidFill>
              <a:effectLst/>
              <a:latin typeface="Segoe UI" panose="020B0502040204020203" pitchFamily="34" charset="0"/>
            </a:endParaRPr>
          </a:p>
          <a:p>
            <a:pPr algn="just" rtl="0" fontAlgn="base">
              <a:lnSpc>
                <a:spcPts val="1466"/>
              </a:lnSpc>
            </a:pPr>
            <a:r>
              <a:rPr lang="en-GB" sz="1800" b="0" i="0" dirty="0">
                <a:solidFill>
                  <a:srgbClr val="000000"/>
                </a:solidFill>
                <a:effectLst/>
                <a:latin typeface="Arial" panose="020B0604020202020204" pitchFamily="34" charset="0"/>
              </a:rPr>
              <a:t>For example:  </a:t>
            </a:r>
            <a:endParaRPr lang="en-GB" b="0" i="0" dirty="0">
              <a:solidFill>
                <a:srgbClr val="000000"/>
              </a:solidFill>
              <a:effectLst/>
              <a:latin typeface="Segoe UI" panose="020B0502040204020203" pitchFamily="34" charset="0"/>
            </a:endParaRPr>
          </a:p>
          <a:p>
            <a:pPr algn="just" rtl="0" fontAlgn="base">
              <a:lnSpc>
                <a:spcPts val="1466"/>
              </a:lnSpc>
            </a:pPr>
            <a:r>
              <a:rPr lang="en-GB" sz="1800" b="0" i="1" dirty="0">
                <a:solidFill>
                  <a:srgbClr val="000000"/>
                </a:solidFill>
                <a:effectLst/>
                <a:latin typeface="Arial" panose="020B0604020202020204" pitchFamily="34" charset="0"/>
              </a:rPr>
              <a:t>‘Today we are joining millions of people around the world in celebrating Safer Internet Day, a day for promoting a safer and better internet for all users, especially children. During this assembly we are going to talk about the role technology and the internet plays in our world and daily life. We will look at the role of influencers and algorithms on our lives.’ </a:t>
            </a: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D68EE2D3-6376-CC44-8A65-B1D3F1AA61B6}" type="slidenum">
              <a:rPr lang="en-US" smtClean="0"/>
              <a:t>1</a:t>
            </a:fld>
            <a:endParaRPr lang="en-US"/>
          </a:p>
        </p:txBody>
      </p:sp>
    </p:spTree>
    <p:extLst>
      <p:ext uri="{BB962C8B-B14F-4D97-AF65-F5344CB8AC3E}">
        <p14:creationId xmlns:p14="http://schemas.microsoft.com/office/powerpoint/2010/main" val="1609114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lnSpc>
                <a:spcPts val="1466"/>
              </a:lnSpc>
            </a:pPr>
            <a:r>
              <a:rPr lang="en-GB" sz="1800" b="1" i="1" dirty="0">
                <a:solidFill>
                  <a:srgbClr val="000000"/>
                </a:solidFill>
                <a:effectLst/>
                <a:latin typeface="Arial" panose="020B0604020202020204" pitchFamily="34" charset="0"/>
              </a:rPr>
              <a:t>Notes: </a:t>
            </a:r>
            <a:r>
              <a:rPr lang="en-GB" sz="1800" b="0" i="0" dirty="0">
                <a:solidFill>
                  <a:srgbClr val="000000"/>
                </a:solidFill>
                <a:effectLst/>
                <a:latin typeface="Arial" panose="020B0604020202020204" pitchFamily="34" charset="0"/>
              </a:rPr>
              <a:t>Using Think-Pair-Share, ask pupils to brainstorm the positive influences and potential risks of influencers on social media. </a:t>
            </a:r>
            <a:endParaRPr lang="en-GB" b="0" i="0" dirty="0">
              <a:solidFill>
                <a:srgbClr val="000000"/>
              </a:solidFill>
              <a:effectLst/>
              <a:latin typeface="Segoe UI" panose="020B0502040204020203" pitchFamily="34" charset="0"/>
            </a:endParaRPr>
          </a:p>
          <a:p>
            <a:pPr algn="just" rtl="0" fontAlgn="base">
              <a:lnSpc>
                <a:spcPts val="1466"/>
              </a:lnSpc>
            </a:pP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just" rtl="0" fontAlgn="base">
              <a:lnSpc>
                <a:spcPts val="1466"/>
              </a:lnSpc>
            </a:pPr>
            <a:r>
              <a:rPr lang="en-GB" sz="1800" b="0" i="0" dirty="0">
                <a:solidFill>
                  <a:srgbClr val="000000"/>
                </a:solidFill>
                <a:effectLst/>
                <a:latin typeface="Arial" panose="020B0604020202020204" pitchFamily="34" charset="0"/>
              </a:rPr>
              <a:t>Collate pupil’s feedback on the board. </a:t>
            </a:r>
            <a:endParaRPr lang="en-GB"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D68EE2D3-6376-CC44-8A65-B1D3F1AA61B6}" type="slidenum">
              <a:rPr lang="en-US" smtClean="0"/>
              <a:t>10</a:t>
            </a:fld>
            <a:endParaRPr lang="en-US"/>
          </a:p>
        </p:txBody>
      </p:sp>
    </p:spTree>
    <p:extLst>
      <p:ext uri="{BB962C8B-B14F-4D97-AF65-F5344CB8AC3E}">
        <p14:creationId xmlns:p14="http://schemas.microsoft.com/office/powerpoint/2010/main" val="2191078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i="1" dirty="0">
                <a:solidFill>
                  <a:srgbClr val="000000"/>
                </a:solidFill>
                <a:effectLst/>
                <a:latin typeface="Arial" panose="020B0604020202020204" pitchFamily="34" charset="0"/>
              </a:rPr>
              <a:t>Notes: </a:t>
            </a:r>
            <a:r>
              <a:rPr lang="en-GB" sz="1800" b="0" i="0" dirty="0">
                <a:solidFill>
                  <a:srgbClr val="000000"/>
                </a:solidFill>
                <a:effectLst/>
                <a:latin typeface="Arial" panose="020B0604020202020204" pitchFamily="34" charset="0"/>
              </a:rPr>
              <a:t>Go through the positive influences and potential risks with pupils. </a:t>
            </a:r>
            <a:endParaRPr lang="en-US" dirty="0"/>
          </a:p>
        </p:txBody>
      </p:sp>
      <p:sp>
        <p:nvSpPr>
          <p:cNvPr id="4" name="Slide Number Placeholder 3"/>
          <p:cNvSpPr>
            <a:spLocks noGrp="1"/>
          </p:cNvSpPr>
          <p:nvPr>
            <p:ph type="sldNum" sz="quarter" idx="5"/>
          </p:nvPr>
        </p:nvSpPr>
        <p:spPr/>
        <p:txBody>
          <a:bodyPr/>
          <a:lstStyle/>
          <a:p>
            <a:fld id="{D68EE2D3-6376-CC44-8A65-B1D3F1AA61B6}" type="slidenum">
              <a:rPr lang="en-US" smtClean="0"/>
              <a:t>11</a:t>
            </a:fld>
            <a:endParaRPr lang="en-US"/>
          </a:p>
        </p:txBody>
      </p:sp>
    </p:spTree>
    <p:extLst>
      <p:ext uri="{BB962C8B-B14F-4D97-AF65-F5344CB8AC3E}">
        <p14:creationId xmlns:p14="http://schemas.microsoft.com/office/powerpoint/2010/main" val="3587452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i="1" dirty="0">
                <a:solidFill>
                  <a:srgbClr val="000000"/>
                </a:solidFill>
                <a:effectLst/>
                <a:latin typeface="Arial" panose="020B0604020202020204" pitchFamily="34" charset="0"/>
              </a:rPr>
              <a:t>Notes: </a:t>
            </a:r>
            <a:r>
              <a:rPr lang="en-GB" sz="1800" b="0" i="0" dirty="0">
                <a:solidFill>
                  <a:srgbClr val="000000"/>
                </a:solidFill>
                <a:effectLst/>
                <a:latin typeface="Arial" panose="020B0604020202020204" pitchFamily="34" charset="0"/>
              </a:rPr>
              <a:t>Go through the positive influences and potential risks with pupils. </a:t>
            </a:r>
            <a:endParaRPr lang="en-US" dirty="0"/>
          </a:p>
        </p:txBody>
      </p:sp>
      <p:sp>
        <p:nvSpPr>
          <p:cNvPr id="4" name="Slide Number Placeholder 3"/>
          <p:cNvSpPr>
            <a:spLocks noGrp="1"/>
          </p:cNvSpPr>
          <p:nvPr>
            <p:ph type="sldNum" sz="quarter" idx="5"/>
          </p:nvPr>
        </p:nvSpPr>
        <p:spPr/>
        <p:txBody>
          <a:bodyPr/>
          <a:lstStyle/>
          <a:p>
            <a:fld id="{D68EE2D3-6376-CC44-8A65-B1D3F1AA61B6}" type="slidenum">
              <a:rPr lang="en-US" smtClean="0"/>
              <a:t>12</a:t>
            </a:fld>
            <a:endParaRPr lang="en-US"/>
          </a:p>
        </p:txBody>
      </p:sp>
    </p:spTree>
    <p:extLst>
      <p:ext uri="{BB962C8B-B14F-4D97-AF65-F5344CB8AC3E}">
        <p14:creationId xmlns:p14="http://schemas.microsoft.com/office/powerpoint/2010/main" val="1899751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lnSpc>
                <a:spcPts val="1466"/>
              </a:lnSpc>
            </a:pPr>
            <a:r>
              <a:rPr lang="en-GB" sz="1800" b="1" i="1" dirty="0">
                <a:solidFill>
                  <a:srgbClr val="000000"/>
                </a:solidFill>
                <a:effectLst/>
                <a:latin typeface="Arial" panose="020B0604020202020204" pitchFamily="34" charset="0"/>
              </a:rPr>
              <a:t>Notes: </a:t>
            </a:r>
            <a:r>
              <a:rPr lang="en-GB" sz="1800" b="0" i="0" dirty="0">
                <a:solidFill>
                  <a:srgbClr val="000000"/>
                </a:solidFill>
                <a:effectLst/>
                <a:latin typeface="Arial" panose="020B0604020202020204" pitchFamily="34" charset="0"/>
              </a:rPr>
              <a:t>Explain, it can be easy for mis and disinformation to spread online. The next time you see a shocking headline, a viral video, or a social media post that seems too good—or too bad—to be true... Stop Think and Check! </a:t>
            </a:r>
            <a:endParaRPr lang="en-GB" b="0" i="0" dirty="0">
              <a:solidFill>
                <a:srgbClr val="000000"/>
              </a:solidFill>
              <a:effectLst/>
              <a:latin typeface="Segoe UI" panose="020B0502040204020203" pitchFamily="34" charset="0"/>
            </a:endParaRPr>
          </a:p>
          <a:p>
            <a:pPr algn="just" rtl="0" fontAlgn="base">
              <a:lnSpc>
                <a:spcPts val="1466"/>
              </a:lnSpc>
            </a:pP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just" rtl="0" fontAlgn="base">
              <a:lnSpc>
                <a:spcPts val="1466"/>
              </a:lnSpc>
            </a:pPr>
            <a:r>
              <a:rPr lang="en-GB" sz="1800" b="0" i="0" dirty="0">
                <a:solidFill>
                  <a:srgbClr val="000000"/>
                </a:solidFill>
                <a:effectLst/>
                <a:latin typeface="Arial" panose="020B0604020202020204" pitchFamily="34" charset="0"/>
              </a:rPr>
              <a:t>Then, go through the tips to help pupils verify information online:  </a:t>
            </a:r>
            <a:endParaRPr lang="en-GB" b="0" i="0" dirty="0">
              <a:solidFill>
                <a:srgbClr val="000000"/>
              </a:solidFill>
              <a:effectLst/>
              <a:latin typeface="Segoe UI" panose="020B0502040204020203" pitchFamily="34" charset="0"/>
            </a:endParaRPr>
          </a:p>
          <a:p>
            <a:pPr algn="just" rtl="0" fontAlgn="base">
              <a:lnSpc>
                <a:spcPts val="1466"/>
              </a:lnSpc>
              <a:buFont typeface="Arial" panose="020B0604020202020204" pitchFamily="34" charset="0"/>
              <a:buChar char="•"/>
            </a:pPr>
            <a:r>
              <a:rPr lang="en-GB" sz="1800" b="0" i="0" dirty="0">
                <a:solidFill>
                  <a:srgbClr val="000000"/>
                </a:solidFill>
                <a:effectLst/>
                <a:latin typeface="Arial" panose="020B0604020202020204" pitchFamily="34" charset="0"/>
              </a:rPr>
              <a:t>Check where the information is coming from –</a:t>
            </a:r>
            <a:r>
              <a:rPr lang="en-GB" sz="1800" b="1" i="0" dirty="0">
                <a:solidFill>
                  <a:srgbClr val="000000"/>
                </a:solidFill>
                <a:effectLst/>
                <a:latin typeface="Arial" panose="020B0604020202020204" pitchFamily="34" charset="0"/>
              </a:rPr>
              <a:t> is it a trusted source? </a:t>
            </a:r>
            <a:r>
              <a:rPr lang="en-GB" sz="1800" b="0" i="0" dirty="0">
                <a:solidFill>
                  <a:srgbClr val="000000"/>
                </a:solidFill>
                <a:effectLst/>
                <a:latin typeface="Arial" panose="020B0604020202020204" pitchFamily="34" charset="0"/>
              </a:rPr>
              <a:t> </a:t>
            </a:r>
          </a:p>
          <a:p>
            <a:pPr algn="just" rtl="0" fontAlgn="base">
              <a:lnSpc>
                <a:spcPts val="1466"/>
              </a:lnSpc>
              <a:buFont typeface="Arial" panose="020B0604020202020204" pitchFamily="34" charset="0"/>
              <a:buChar char="•"/>
            </a:pPr>
            <a:r>
              <a:rPr lang="en-GB" sz="1800" b="1" i="0" dirty="0">
                <a:solidFill>
                  <a:srgbClr val="000000"/>
                </a:solidFill>
                <a:effectLst/>
                <a:latin typeface="Arial" panose="020B0604020202020204" pitchFamily="34" charset="0"/>
              </a:rPr>
              <a:t>Look for other trusted websites </a:t>
            </a:r>
            <a:r>
              <a:rPr lang="en-GB" sz="1800" b="0" i="0" dirty="0">
                <a:solidFill>
                  <a:srgbClr val="000000"/>
                </a:solidFill>
                <a:effectLst/>
                <a:latin typeface="Arial" panose="020B0604020202020204" pitchFamily="34" charset="0"/>
              </a:rPr>
              <a:t>or news sources to see if they say the same thing. </a:t>
            </a:r>
          </a:p>
          <a:p>
            <a:pPr algn="just" rtl="0" fontAlgn="base">
              <a:lnSpc>
                <a:spcPts val="1466"/>
              </a:lnSpc>
              <a:buFont typeface="Arial" panose="020B0604020202020204" pitchFamily="34" charset="0"/>
              <a:buChar char="•"/>
            </a:pPr>
            <a:r>
              <a:rPr lang="en-GB" sz="1800" b="1" i="0" dirty="0">
                <a:solidFill>
                  <a:srgbClr val="000000"/>
                </a:solidFill>
                <a:effectLst/>
                <a:latin typeface="Arial" panose="020B0604020202020204" pitchFamily="34" charset="0"/>
              </a:rPr>
              <a:t>Look beyond the headline...</a:t>
            </a:r>
            <a:r>
              <a:rPr lang="en-GB" sz="1800" b="0" i="0" dirty="0">
                <a:solidFill>
                  <a:srgbClr val="000000"/>
                </a:solidFill>
                <a:effectLst/>
                <a:latin typeface="Arial" panose="020B0604020202020204" pitchFamily="34" charset="0"/>
              </a:rPr>
              <a:t> Headlines can be sensationalised or misleading to grab attention. Always read the full article to understand the context.   </a:t>
            </a:r>
          </a:p>
          <a:p>
            <a:pPr algn="just" rtl="0" fontAlgn="base">
              <a:lnSpc>
                <a:spcPts val="1466"/>
              </a:lnSpc>
              <a:buFont typeface="Arial" panose="020B0604020202020204" pitchFamily="34" charset="0"/>
              <a:buChar char="•"/>
            </a:pPr>
            <a:r>
              <a:rPr lang="en-GB" sz="1800" b="0" i="0" dirty="0">
                <a:solidFill>
                  <a:srgbClr val="000000"/>
                </a:solidFill>
                <a:effectLst/>
                <a:latin typeface="Arial" panose="020B0604020202020204" pitchFamily="34" charset="0"/>
              </a:rPr>
              <a:t>If you’re not sure about something...</a:t>
            </a:r>
            <a:r>
              <a:rPr lang="en-GB" sz="1800" b="1" i="0" dirty="0">
                <a:solidFill>
                  <a:srgbClr val="000000"/>
                </a:solidFill>
                <a:effectLst/>
                <a:latin typeface="Arial" panose="020B0604020202020204" pitchFamily="34" charset="0"/>
              </a:rPr>
              <a:t>Don’t share it! </a:t>
            </a:r>
            <a:r>
              <a:rPr lang="en-GB" sz="1800" b="0" i="0" dirty="0">
                <a:solidFill>
                  <a:srgbClr val="000000"/>
                </a:solidFill>
                <a:effectLst/>
                <a:latin typeface="Arial" panose="020B0604020202020204" pitchFamily="34" charset="0"/>
              </a:rPr>
              <a:t> </a:t>
            </a:r>
          </a:p>
          <a:p>
            <a:pPr algn="just" rtl="0" fontAlgn="base">
              <a:lnSpc>
                <a:spcPts val="1466"/>
              </a:lnSpc>
              <a:buFont typeface="Arial" panose="020B0604020202020204" pitchFamily="34" charset="0"/>
              <a:buChar char="•"/>
            </a:pPr>
            <a:r>
              <a:rPr lang="en-GB" sz="1800" b="1" i="0" dirty="0">
                <a:solidFill>
                  <a:srgbClr val="000000"/>
                </a:solidFill>
                <a:effectLst/>
                <a:latin typeface="Arial" panose="020B0604020202020204" pitchFamily="34" charset="0"/>
              </a:rPr>
              <a:t>Is it a joke? </a:t>
            </a:r>
            <a:r>
              <a:rPr lang="en-GB" sz="1800" b="0" i="0" dirty="0">
                <a:solidFill>
                  <a:srgbClr val="000000"/>
                </a:solidFill>
                <a:effectLst/>
                <a:latin typeface="Arial" panose="020B0604020202020204" pitchFamily="34" charset="0"/>
              </a:rPr>
              <a:t> </a:t>
            </a:r>
          </a:p>
          <a:p>
            <a:pPr algn="just" rtl="0" fontAlgn="base">
              <a:lnSpc>
                <a:spcPts val="1466"/>
              </a:lnSpc>
              <a:buFont typeface="Arial" panose="020B0604020202020204" pitchFamily="34" charset="0"/>
              <a:buChar char="•"/>
            </a:pPr>
            <a:r>
              <a:rPr lang="en-GB" sz="1800" b="1" i="0" dirty="0">
                <a:solidFill>
                  <a:srgbClr val="000000"/>
                </a:solidFill>
                <a:effectLst/>
                <a:latin typeface="Arial" panose="020B0604020202020204" pitchFamily="34" charset="0"/>
              </a:rPr>
              <a:t>Just because information is going viral or</a:t>
            </a:r>
            <a:r>
              <a:rPr lang="en-GB" sz="1800" b="0" i="0" dirty="0">
                <a:solidFill>
                  <a:srgbClr val="000000"/>
                </a:solidFill>
                <a:effectLst/>
                <a:latin typeface="Arial" panose="020B0604020202020204" pitchFamily="34" charset="0"/>
              </a:rPr>
              <a:t> being shared by someone you know doesn’t mean it's true.  </a:t>
            </a:r>
          </a:p>
          <a:p>
            <a:pPr algn="just" rtl="0" fontAlgn="base">
              <a:lnSpc>
                <a:spcPts val="1466"/>
              </a:lnSpc>
              <a:buFont typeface="Arial" panose="020B0604020202020204" pitchFamily="34" charset="0"/>
              <a:buChar char="•"/>
            </a:pPr>
            <a:r>
              <a:rPr lang="en-GB" sz="1800" b="0" i="0" dirty="0">
                <a:solidFill>
                  <a:srgbClr val="000000"/>
                </a:solidFill>
                <a:effectLst/>
                <a:latin typeface="Arial" panose="020B0604020202020204" pitchFamily="34" charset="0"/>
              </a:rPr>
              <a:t>Not sure about an image? </a:t>
            </a:r>
            <a:r>
              <a:rPr lang="en-GB" sz="1800" b="1" i="0" dirty="0">
                <a:solidFill>
                  <a:srgbClr val="000000"/>
                </a:solidFill>
                <a:effectLst/>
                <a:latin typeface="Arial" panose="020B0604020202020204" pitchFamily="34" charset="0"/>
              </a:rPr>
              <a:t>You can also use tools like Google’s reverse image search or </a:t>
            </a:r>
            <a:r>
              <a:rPr lang="en-GB" sz="1800" b="1" i="0" dirty="0" err="1">
                <a:solidFill>
                  <a:srgbClr val="000000"/>
                </a:solidFill>
                <a:effectLst/>
                <a:latin typeface="Arial" panose="020B0604020202020204" pitchFamily="34" charset="0"/>
              </a:rPr>
              <a:t>TinEye</a:t>
            </a:r>
            <a:r>
              <a:rPr lang="en-GB" sz="1800" b="1" i="0" dirty="0">
                <a:solidFill>
                  <a:srgbClr val="000000"/>
                </a:solidFill>
                <a:effectLst/>
                <a:latin typeface="Arial" panose="020B0604020202020204" pitchFamily="34" charset="0"/>
              </a:rPr>
              <a:t> </a:t>
            </a:r>
            <a:r>
              <a:rPr lang="en-GB" sz="1800" b="0" i="0" dirty="0">
                <a:solidFill>
                  <a:srgbClr val="000000"/>
                </a:solidFill>
                <a:effectLst/>
                <a:latin typeface="Arial" panose="020B0604020202020204" pitchFamily="34" charset="0"/>
              </a:rPr>
              <a:t>to find out where it originally came from. </a:t>
            </a:r>
          </a:p>
          <a:p>
            <a:pPr algn="just" rtl="0" fontAlgn="base">
              <a:lnSpc>
                <a:spcPts val="1466"/>
              </a:lnSpc>
              <a:buFont typeface="Arial" panose="020B0604020202020204" pitchFamily="34" charset="0"/>
              <a:buChar char="•"/>
            </a:pPr>
            <a:r>
              <a:rPr lang="en-GB" sz="1800" b="1" i="0" dirty="0">
                <a:solidFill>
                  <a:srgbClr val="000000"/>
                </a:solidFill>
                <a:effectLst/>
                <a:latin typeface="Arial" panose="020B0604020202020204" pitchFamily="34" charset="0"/>
              </a:rPr>
              <a:t>Talk to someone about it,</a:t>
            </a:r>
            <a:r>
              <a:rPr lang="en-GB" sz="1800" b="0" i="0" dirty="0">
                <a:solidFill>
                  <a:srgbClr val="000000"/>
                </a:solidFill>
                <a:effectLst/>
                <a:latin typeface="Arial" panose="020B0604020202020204" pitchFamily="34" charset="0"/>
              </a:rPr>
              <a:t> like a parent or a teacher, so they can help you figure out what’s true. </a:t>
            </a:r>
          </a:p>
          <a:p>
            <a:endParaRPr lang="en-US" dirty="0"/>
          </a:p>
        </p:txBody>
      </p:sp>
      <p:sp>
        <p:nvSpPr>
          <p:cNvPr id="4" name="Slide Number Placeholder 3"/>
          <p:cNvSpPr>
            <a:spLocks noGrp="1"/>
          </p:cNvSpPr>
          <p:nvPr>
            <p:ph type="sldNum" sz="quarter" idx="5"/>
          </p:nvPr>
        </p:nvSpPr>
        <p:spPr/>
        <p:txBody>
          <a:bodyPr/>
          <a:lstStyle/>
          <a:p>
            <a:fld id="{D68EE2D3-6376-CC44-8A65-B1D3F1AA61B6}" type="slidenum">
              <a:rPr lang="en-US" smtClean="0"/>
              <a:t>13</a:t>
            </a:fld>
            <a:endParaRPr lang="en-US"/>
          </a:p>
        </p:txBody>
      </p:sp>
    </p:spTree>
    <p:extLst>
      <p:ext uri="{BB962C8B-B14F-4D97-AF65-F5344CB8AC3E}">
        <p14:creationId xmlns:p14="http://schemas.microsoft.com/office/powerpoint/2010/main" val="999870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lnSpc>
                <a:spcPts val="1275"/>
              </a:lnSpc>
            </a:pPr>
            <a:r>
              <a:rPr lang="en-IE" sz="1800" b="1" i="1" dirty="0">
                <a:solidFill>
                  <a:srgbClr val="000000"/>
                </a:solidFill>
                <a:effectLst/>
                <a:latin typeface="Arial" panose="020B0604020202020204" pitchFamily="34" charset="0"/>
              </a:rPr>
              <a:t>Notes:</a:t>
            </a:r>
            <a:r>
              <a:rPr lang="en-IE" sz="1800" b="0" i="1" dirty="0">
                <a:solidFill>
                  <a:srgbClr val="000000"/>
                </a:solidFill>
                <a:effectLst/>
                <a:latin typeface="Arial" panose="020B0604020202020204" pitchFamily="34" charset="0"/>
              </a:rPr>
              <a:t> </a:t>
            </a:r>
            <a:r>
              <a:rPr lang="en-IE" sz="1800" b="0" i="0" dirty="0">
                <a:solidFill>
                  <a:srgbClr val="000000"/>
                </a:solidFill>
                <a:effectLst/>
                <a:latin typeface="Arial" panose="020B0604020202020204" pitchFamily="34" charset="0"/>
              </a:rPr>
              <a:t>​Explain to pupils that algorithms can play a big role in the type of content you see online including influencers. </a:t>
            </a:r>
            <a:endParaRPr lang="en-IE" b="0" i="0" dirty="0">
              <a:solidFill>
                <a:srgbClr val="000000"/>
              </a:solidFill>
              <a:effectLst/>
              <a:latin typeface="Segoe UI" panose="020B0502040204020203" pitchFamily="34" charset="0"/>
            </a:endParaRPr>
          </a:p>
          <a:p>
            <a:pPr algn="just" rtl="0" fontAlgn="base">
              <a:lnSpc>
                <a:spcPts val="1275"/>
              </a:lnSpc>
            </a:pPr>
            <a:r>
              <a:rPr lang="en-IE" sz="1800" b="0" i="0" dirty="0">
                <a:solidFill>
                  <a:srgbClr val="000000"/>
                </a:solidFill>
                <a:effectLst/>
                <a:latin typeface="Arial" panose="020B0604020202020204" pitchFamily="34" charset="0"/>
              </a:rPr>
              <a:t> </a:t>
            </a:r>
            <a:endParaRPr lang="en-IE" b="0" i="0" dirty="0">
              <a:solidFill>
                <a:srgbClr val="000000"/>
              </a:solidFill>
              <a:effectLst/>
              <a:latin typeface="Segoe UI" panose="020B0502040204020203" pitchFamily="34" charset="0"/>
            </a:endParaRPr>
          </a:p>
          <a:p>
            <a:pPr algn="just" rtl="0" fontAlgn="base">
              <a:lnSpc>
                <a:spcPts val="1425"/>
              </a:lnSpc>
            </a:pPr>
            <a:r>
              <a:rPr lang="en-IE" sz="1800" b="0" i="0" dirty="0">
                <a:solidFill>
                  <a:srgbClr val="000000"/>
                </a:solidFill>
                <a:effectLst/>
                <a:latin typeface="Arial" panose="020B0604020202020204" pitchFamily="34" charset="0"/>
              </a:rPr>
              <a:t>Watch the video, ‘Social media algorithms explained’ from CBC Kids News available at </a:t>
            </a:r>
            <a:r>
              <a:rPr lang="en-IE" sz="1800" b="0" i="0" u="sng" strike="noStrike" dirty="0">
                <a:solidFill>
                  <a:srgbClr val="0000FF"/>
                </a:solidFill>
                <a:effectLst/>
                <a:latin typeface="Arial" panose="020B0604020202020204" pitchFamily="34" charset="0"/>
                <a:hlinkClick r:id="rId3"/>
              </a:rPr>
              <a:t>https://www.youtube.com/watch?v=F5tz887wXCY</a:t>
            </a:r>
            <a:r>
              <a:rPr lang="en-IE" sz="1800" b="0" i="0" dirty="0">
                <a:solidFill>
                  <a:srgbClr val="000000"/>
                </a:solidFill>
                <a:effectLst/>
                <a:latin typeface="Times New Roman" panose="02020603050405020304" pitchFamily="18" charset="0"/>
              </a:rPr>
              <a:t> </a:t>
            </a:r>
            <a:endParaRPr lang="en-IE" b="0" i="0" dirty="0">
              <a:solidFill>
                <a:srgbClr val="000000"/>
              </a:solidFill>
              <a:effectLst/>
              <a:latin typeface="Segoe UI" panose="020B0502040204020203" pitchFamily="34" charset="0"/>
            </a:endParaRPr>
          </a:p>
          <a:p>
            <a:pPr algn="just" rtl="0" fontAlgn="base">
              <a:lnSpc>
                <a:spcPts val="1275"/>
              </a:lnSpc>
            </a:pPr>
            <a:r>
              <a:rPr lang="en-IE" sz="1800" b="0" i="0" dirty="0">
                <a:solidFill>
                  <a:srgbClr val="000000"/>
                </a:solidFill>
                <a:effectLst/>
                <a:latin typeface="Arial" panose="020B0604020202020204" pitchFamily="34" charset="0"/>
              </a:rPr>
              <a:t>After watching the video, pupils clarify their understanding of algorithms and how they work. </a:t>
            </a:r>
            <a:endParaRPr lang="en-IE" b="0" i="0" dirty="0">
              <a:solidFill>
                <a:srgbClr val="000000"/>
              </a:solidFill>
              <a:effectLst/>
              <a:latin typeface="Segoe UI" panose="020B0502040204020203" pitchFamily="34" charset="0"/>
            </a:endParaRPr>
          </a:p>
          <a:p>
            <a:pPr algn="just" rtl="0" fontAlgn="base">
              <a:lnSpc>
                <a:spcPts val="1275"/>
              </a:lnSpc>
            </a:pPr>
            <a:r>
              <a:rPr lang="en-IE" sz="1800" b="0" i="0" dirty="0">
                <a:solidFill>
                  <a:srgbClr val="000000"/>
                </a:solidFill>
                <a:effectLst/>
                <a:latin typeface="Arial" panose="020B0604020202020204" pitchFamily="34" charset="0"/>
              </a:rPr>
              <a:t> </a:t>
            </a:r>
            <a:endParaRPr lang="en-IE" b="0" i="0" dirty="0">
              <a:solidFill>
                <a:srgbClr val="000000"/>
              </a:solidFill>
              <a:effectLst/>
              <a:latin typeface="Segoe UI" panose="020B0502040204020203" pitchFamily="34" charset="0"/>
            </a:endParaRPr>
          </a:p>
          <a:p>
            <a:pPr algn="just" rtl="0" fontAlgn="base">
              <a:lnSpc>
                <a:spcPts val="1275"/>
              </a:lnSpc>
            </a:pPr>
            <a:r>
              <a:rPr lang="en-IE" sz="1800" b="0" i="0" dirty="0">
                <a:solidFill>
                  <a:srgbClr val="000000"/>
                </a:solidFill>
                <a:effectLst/>
                <a:latin typeface="Arial" panose="020B0604020202020204" pitchFamily="34" charset="0"/>
              </a:rPr>
              <a:t>Algorithms are complex mathematical formulas working in the background of the websites or apps we use which help determine what content is presented to us online e.g., in your newsfeed or search results. </a:t>
            </a:r>
            <a:endParaRPr lang="en-IE" b="0" i="0" dirty="0">
              <a:solidFill>
                <a:srgbClr val="000000"/>
              </a:solidFill>
              <a:effectLst/>
              <a:latin typeface="Segoe UI" panose="020B0502040204020203" pitchFamily="34" charset="0"/>
            </a:endParaRPr>
          </a:p>
          <a:p>
            <a:pPr algn="just" rtl="0" fontAlgn="base">
              <a:lnSpc>
                <a:spcPts val="1275"/>
              </a:lnSpc>
            </a:pPr>
            <a:r>
              <a:rPr lang="en-IE" sz="1800" b="0" i="0" dirty="0">
                <a:solidFill>
                  <a:srgbClr val="000000"/>
                </a:solidFill>
                <a:effectLst/>
                <a:latin typeface="Arial" panose="020B0604020202020204" pitchFamily="34" charset="0"/>
              </a:rPr>
              <a:t> </a:t>
            </a:r>
            <a:endParaRPr lang="en-IE" b="0" i="0" dirty="0">
              <a:solidFill>
                <a:srgbClr val="000000"/>
              </a:solidFill>
              <a:effectLst/>
              <a:latin typeface="Segoe UI" panose="020B0502040204020203" pitchFamily="34" charset="0"/>
            </a:endParaRPr>
          </a:p>
          <a:p>
            <a:pPr algn="just" rtl="0" fontAlgn="base">
              <a:lnSpc>
                <a:spcPts val="1275"/>
              </a:lnSpc>
            </a:pPr>
            <a:r>
              <a:rPr lang="en-IE" sz="1800" b="0" i="0" dirty="0">
                <a:solidFill>
                  <a:srgbClr val="000000"/>
                </a:solidFill>
                <a:effectLst/>
                <a:latin typeface="Arial" panose="020B0604020202020204" pitchFamily="34" charset="0"/>
              </a:rPr>
              <a:t>How It Works </a:t>
            </a:r>
            <a:endParaRPr lang="en-IE" b="0" i="0" dirty="0">
              <a:solidFill>
                <a:srgbClr val="000000"/>
              </a:solidFill>
              <a:effectLst/>
              <a:latin typeface="Segoe UI" panose="020B0502040204020203" pitchFamily="34" charset="0"/>
            </a:endParaRPr>
          </a:p>
          <a:p>
            <a:pPr algn="l" rtl="0" fontAlgn="base">
              <a:lnSpc>
                <a:spcPts val="1466"/>
              </a:lnSpc>
              <a:buFont typeface="Arial" panose="020B0604020202020204" pitchFamily="34" charset="0"/>
              <a:buChar char="•"/>
            </a:pPr>
            <a:r>
              <a:rPr lang="en-IE" sz="1800" b="1" i="0" dirty="0">
                <a:solidFill>
                  <a:srgbClr val="000001"/>
                </a:solidFill>
                <a:effectLst/>
                <a:latin typeface="Arial" panose="020B0604020202020204" pitchFamily="34" charset="0"/>
              </a:rPr>
              <a:t>It Watches What You Do</a:t>
            </a:r>
            <a:r>
              <a:rPr lang="en-IE" sz="1800" b="0" i="0" dirty="0">
                <a:solidFill>
                  <a:srgbClr val="000001"/>
                </a:solidFill>
                <a:effectLst/>
                <a:latin typeface="Arial" panose="020B0604020202020204" pitchFamily="34" charset="0"/>
              </a:rPr>
              <a:t> </a:t>
            </a:r>
            <a:endParaRPr lang="en-IE" sz="1800" b="0" i="0" dirty="0">
              <a:solidFill>
                <a:srgbClr val="000000"/>
              </a:solidFill>
              <a:effectLst/>
              <a:latin typeface="Arial" panose="020B0604020202020204" pitchFamily="34" charset="0"/>
            </a:endParaRPr>
          </a:p>
          <a:p>
            <a:pPr algn="l" rtl="0" fontAlgn="base">
              <a:lnSpc>
                <a:spcPts val="1466"/>
              </a:lnSpc>
              <a:buFont typeface="Arial" panose="020B0604020202020204" pitchFamily="34" charset="0"/>
              <a:buChar char="•"/>
            </a:pPr>
            <a:r>
              <a:rPr lang="en-IE" sz="1800" b="0" i="0" dirty="0">
                <a:solidFill>
                  <a:srgbClr val="000001"/>
                </a:solidFill>
                <a:effectLst/>
                <a:latin typeface="Arial" panose="020B0604020202020204" pitchFamily="34" charset="0"/>
              </a:rPr>
              <a:t>Every time you like a post, watch a video, or comment on something, the algorithm notices and keeps track. </a:t>
            </a:r>
            <a:endParaRPr lang="en-IE" sz="1800" b="0" i="0" dirty="0">
              <a:solidFill>
                <a:srgbClr val="000000"/>
              </a:solidFill>
              <a:effectLst/>
              <a:latin typeface="Arial" panose="020B0604020202020204" pitchFamily="34" charset="0"/>
            </a:endParaRPr>
          </a:p>
          <a:p>
            <a:pPr algn="l" rtl="0" fontAlgn="base">
              <a:lnSpc>
                <a:spcPts val="1466"/>
              </a:lnSpc>
              <a:buFont typeface="Arial" panose="020B0604020202020204" pitchFamily="34" charset="0"/>
              <a:buChar char="•"/>
            </a:pPr>
            <a:r>
              <a:rPr lang="en-IE" sz="1800" b="0" i="0" dirty="0">
                <a:solidFill>
                  <a:srgbClr val="000001"/>
                </a:solidFill>
                <a:effectLst/>
                <a:latin typeface="Arial" panose="020B0604020202020204" pitchFamily="34" charset="0"/>
              </a:rPr>
              <a:t>Example: If you watch lots of cat videos, the algorithm will notice this and show you more cat videos. </a:t>
            </a:r>
            <a:endParaRPr lang="en-IE" sz="1800" b="0" i="0" dirty="0">
              <a:solidFill>
                <a:srgbClr val="000000"/>
              </a:solidFill>
              <a:effectLst/>
              <a:latin typeface="Arial" panose="020B0604020202020204" pitchFamily="34" charset="0"/>
            </a:endParaRPr>
          </a:p>
          <a:p>
            <a:pPr algn="l" rtl="0" fontAlgn="base">
              <a:lnSpc>
                <a:spcPts val="1466"/>
              </a:lnSpc>
              <a:buFont typeface="Arial" panose="020B0604020202020204" pitchFamily="34" charset="0"/>
              <a:buChar char="•"/>
            </a:pPr>
            <a:r>
              <a:rPr lang="en-IE" sz="1800" b="1" i="0" dirty="0">
                <a:solidFill>
                  <a:srgbClr val="000001"/>
                </a:solidFill>
                <a:effectLst/>
                <a:latin typeface="Arial" panose="020B0604020202020204" pitchFamily="34" charset="0"/>
              </a:rPr>
              <a:t>It Shows You Similar Things</a:t>
            </a:r>
            <a:r>
              <a:rPr lang="en-IE" sz="1800" b="0" i="0" dirty="0">
                <a:solidFill>
                  <a:srgbClr val="000001"/>
                </a:solidFill>
                <a:effectLst/>
                <a:latin typeface="Arial" panose="020B0604020202020204" pitchFamily="34" charset="0"/>
              </a:rPr>
              <a:t> </a:t>
            </a:r>
            <a:endParaRPr lang="en-IE" sz="1800" b="0" i="0" dirty="0">
              <a:solidFill>
                <a:srgbClr val="000000"/>
              </a:solidFill>
              <a:effectLst/>
              <a:latin typeface="Arial" panose="020B0604020202020204" pitchFamily="34" charset="0"/>
            </a:endParaRPr>
          </a:p>
          <a:p>
            <a:pPr algn="l" rtl="0" fontAlgn="base">
              <a:lnSpc>
                <a:spcPts val="1466"/>
              </a:lnSpc>
              <a:buFont typeface="Arial" panose="020B0604020202020204" pitchFamily="34" charset="0"/>
              <a:buChar char="•"/>
            </a:pPr>
            <a:r>
              <a:rPr lang="en-IE" sz="1800" b="0" i="0" dirty="0">
                <a:solidFill>
                  <a:srgbClr val="000001"/>
                </a:solidFill>
                <a:effectLst/>
                <a:latin typeface="Arial" panose="020B0604020202020204" pitchFamily="34" charset="0"/>
              </a:rPr>
              <a:t>The algorithm starts showing you content it thinks is related to what you already like. </a:t>
            </a:r>
            <a:endParaRPr lang="en-IE" sz="1800" b="0" i="0" dirty="0">
              <a:solidFill>
                <a:srgbClr val="000000"/>
              </a:solidFill>
              <a:effectLst/>
              <a:latin typeface="Arial" panose="020B0604020202020204" pitchFamily="34" charset="0"/>
            </a:endParaRPr>
          </a:p>
          <a:p>
            <a:pPr algn="l" rtl="0" fontAlgn="base">
              <a:lnSpc>
                <a:spcPts val="1466"/>
              </a:lnSpc>
              <a:buFont typeface="Arial" panose="020B0604020202020204" pitchFamily="34" charset="0"/>
              <a:buChar char="•"/>
            </a:pPr>
            <a:r>
              <a:rPr lang="en-IE" sz="1800" b="0" i="0" dirty="0">
                <a:solidFill>
                  <a:srgbClr val="000001"/>
                </a:solidFill>
                <a:effectLst/>
                <a:latin typeface="Arial" panose="020B0604020202020204" pitchFamily="34" charset="0"/>
              </a:rPr>
              <a:t>Example: After liking a football post, you might see more posts about football or other sports. </a:t>
            </a:r>
            <a:endParaRPr lang="en-IE" sz="1800" b="0" i="0" dirty="0">
              <a:solidFill>
                <a:srgbClr val="000000"/>
              </a:solidFill>
              <a:effectLst/>
              <a:latin typeface="Arial" panose="020B0604020202020204" pitchFamily="34" charset="0"/>
            </a:endParaRPr>
          </a:p>
          <a:p>
            <a:pPr algn="l" rtl="0" fontAlgn="base">
              <a:lnSpc>
                <a:spcPts val="1466"/>
              </a:lnSpc>
              <a:buFont typeface="Arial" panose="020B0604020202020204" pitchFamily="34" charset="0"/>
              <a:buChar char="•"/>
            </a:pPr>
            <a:r>
              <a:rPr lang="en-IE" sz="1800" b="1" i="0" dirty="0">
                <a:solidFill>
                  <a:srgbClr val="000001"/>
                </a:solidFill>
                <a:effectLst/>
                <a:latin typeface="Arial" panose="020B0604020202020204" pitchFamily="34" charset="0"/>
              </a:rPr>
              <a:t>It Learns and Changes</a:t>
            </a:r>
            <a:r>
              <a:rPr lang="en-IE" sz="1800" b="0" i="0" dirty="0">
                <a:solidFill>
                  <a:srgbClr val="000001"/>
                </a:solidFill>
                <a:effectLst/>
                <a:latin typeface="Arial" panose="020B0604020202020204" pitchFamily="34" charset="0"/>
              </a:rPr>
              <a:t> </a:t>
            </a:r>
            <a:endParaRPr lang="en-IE" sz="1800" b="0" i="0" dirty="0">
              <a:solidFill>
                <a:srgbClr val="000000"/>
              </a:solidFill>
              <a:effectLst/>
              <a:latin typeface="Arial" panose="020B0604020202020204" pitchFamily="34" charset="0"/>
            </a:endParaRPr>
          </a:p>
          <a:p>
            <a:pPr algn="l" rtl="0" fontAlgn="base">
              <a:lnSpc>
                <a:spcPts val="1466"/>
              </a:lnSpc>
              <a:buFont typeface="Arial" panose="020B0604020202020204" pitchFamily="34" charset="0"/>
              <a:buChar char="•"/>
            </a:pPr>
            <a:r>
              <a:rPr lang="en-IE" sz="1800" b="0" i="0" dirty="0">
                <a:solidFill>
                  <a:srgbClr val="000001"/>
                </a:solidFill>
                <a:effectLst/>
                <a:latin typeface="Arial" panose="020B0604020202020204" pitchFamily="34" charset="0"/>
              </a:rPr>
              <a:t>The algorithm keeps learning based on what you do. If you stop watching cat videos and start liking cooking videos, it’ll shift and show you more recipes instead. </a:t>
            </a:r>
            <a:endParaRPr lang="en-IE" sz="1800" b="0" i="0" dirty="0">
              <a:solidFill>
                <a:srgbClr val="000000"/>
              </a:solidFill>
              <a:effectLst/>
              <a:latin typeface="Arial" panose="020B0604020202020204" pitchFamily="34" charset="0"/>
            </a:endParaRPr>
          </a:p>
          <a:p>
            <a:pPr algn="just" rtl="0" fontAlgn="base">
              <a:lnSpc>
                <a:spcPts val="1275"/>
              </a:lnSpc>
            </a:pPr>
            <a:r>
              <a:rPr lang="en-IE" sz="1800" b="0" i="0" dirty="0">
                <a:solidFill>
                  <a:srgbClr val="000000"/>
                </a:solidFill>
                <a:effectLst/>
                <a:latin typeface="Arial" panose="020B0604020202020204" pitchFamily="34" charset="0"/>
              </a:rPr>
              <a:t> </a:t>
            </a:r>
            <a:endParaRPr lang="en-IE" b="0" i="0" dirty="0">
              <a:solidFill>
                <a:srgbClr val="000000"/>
              </a:solidFill>
              <a:effectLst/>
              <a:latin typeface="Segoe UI" panose="020B0502040204020203" pitchFamily="34" charset="0"/>
            </a:endParaRPr>
          </a:p>
          <a:p>
            <a:pPr algn="just" rtl="0" fontAlgn="base">
              <a:lnSpc>
                <a:spcPts val="1275"/>
              </a:lnSpc>
            </a:pPr>
            <a:r>
              <a:rPr lang="en-IE" sz="1800" b="0" i="0" dirty="0">
                <a:solidFill>
                  <a:srgbClr val="000000"/>
                </a:solidFill>
                <a:effectLst/>
                <a:latin typeface="Arial" panose="020B0604020202020204" pitchFamily="34" charset="0"/>
              </a:rPr>
              <a:t>Ask them to consider, how do algorithms influence what you see online? </a:t>
            </a:r>
            <a:endParaRPr lang="en-IE"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D68EE2D3-6376-CC44-8A65-B1D3F1AA61B6}" type="slidenum">
              <a:rPr lang="en-US" smtClean="0"/>
              <a:t>14</a:t>
            </a:fld>
            <a:endParaRPr lang="en-US"/>
          </a:p>
        </p:txBody>
      </p:sp>
    </p:spTree>
    <p:extLst>
      <p:ext uri="{BB962C8B-B14F-4D97-AF65-F5344CB8AC3E}">
        <p14:creationId xmlns:p14="http://schemas.microsoft.com/office/powerpoint/2010/main" val="3650754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lnSpc>
                <a:spcPts val="1466"/>
              </a:lnSpc>
            </a:pPr>
            <a:r>
              <a:rPr lang="en-GB" sz="1800" b="1" i="1" dirty="0">
                <a:solidFill>
                  <a:srgbClr val="000000"/>
                </a:solidFill>
                <a:effectLst/>
                <a:latin typeface="Arial" panose="020B0604020202020204" pitchFamily="34" charset="0"/>
              </a:rPr>
              <a:t>Notes: </a:t>
            </a:r>
            <a:r>
              <a:rPr lang="en-GB" sz="1800" b="0" i="0" dirty="0">
                <a:solidFill>
                  <a:srgbClr val="000000"/>
                </a:solidFill>
                <a:effectLst/>
                <a:latin typeface="Arial" panose="020B0604020202020204" pitchFamily="34" charset="0"/>
              </a:rPr>
              <a:t>Ask pupils to brainstorm what are the benefits and challenges of algorithms? </a:t>
            </a:r>
            <a:endParaRPr lang="en-GB" b="0" i="0" dirty="0">
              <a:solidFill>
                <a:srgbClr val="000000"/>
              </a:solidFill>
              <a:effectLst/>
              <a:latin typeface="Segoe UI" panose="020B0502040204020203" pitchFamily="34" charset="0"/>
            </a:endParaRPr>
          </a:p>
          <a:p>
            <a:pPr algn="just" rtl="0" fontAlgn="base">
              <a:lnSpc>
                <a:spcPts val="1466"/>
              </a:lnSpc>
            </a:pP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just" rtl="0" fontAlgn="base">
              <a:lnSpc>
                <a:spcPts val="1466"/>
              </a:lnSpc>
            </a:pPr>
            <a:r>
              <a:rPr lang="en-GB" sz="1800" b="0" i="0" dirty="0">
                <a:solidFill>
                  <a:srgbClr val="000000"/>
                </a:solidFill>
                <a:effectLst/>
                <a:latin typeface="Arial" panose="020B0604020202020204" pitchFamily="34" charset="0"/>
              </a:rPr>
              <a:t>Collate pupil’s responses on the board. </a:t>
            </a:r>
            <a:endParaRPr lang="en-GB"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D68EE2D3-6376-CC44-8A65-B1D3F1AA61B6}" type="slidenum">
              <a:rPr lang="en-US" smtClean="0"/>
              <a:t>15</a:t>
            </a:fld>
            <a:endParaRPr lang="en-US"/>
          </a:p>
        </p:txBody>
      </p:sp>
    </p:spTree>
    <p:extLst>
      <p:ext uri="{BB962C8B-B14F-4D97-AF65-F5344CB8AC3E}">
        <p14:creationId xmlns:p14="http://schemas.microsoft.com/office/powerpoint/2010/main" val="3886751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i="1" dirty="0">
                <a:solidFill>
                  <a:srgbClr val="000000"/>
                </a:solidFill>
                <a:effectLst/>
                <a:latin typeface="Arial" panose="020B0604020202020204" pitchFamily="34" charset="0"/>
              </a:rPr>
              <a:t>Notes: </a:t>
            </a:r>
            <a:r>
              <a:rPr lang="en-GB" sz="1800" b="0" i="0" dirty="0">
                <a:solidFill>
                  <a:srgbClr val="000000"/>
                </a:solidFill>
                <a:effectLst/>
                <a:latin typeface="Arial" panose="020B0604020202020204" pitchFamily="34" charset="0"/>
              </a:rPr>
              <a:t>Go through the benefits and challenges of algorithms with pupils: </a:t>
            </a:r>
            <a:endParaRPr lang="en-US" dirty="0"/>
          </a:p>
        </p:txBody>
      </p:sp>
      <p:sp>
        <p:nvSpPr>
          <p:cNvPr id="4" name="Slide Number Placeholder 3"/>
          <p:cNvSpPr>
            <a:spLocks noGrp="1"/>
          </p:cNvSpPr>
          <p:nvPr>
            <p:ph type="sldNum" sz="quarter" idx="5"/>
          </p:nvPr>
        </p:nvSpPr>
        <p:spPr/>
        <p:txBody>
          <a:bodyPr/>
          <a:lstStyle/>
          <a:p>
            <a:fld id="{D68EE2D3-6376-CC44-8A65-B1D3F1AA61B6}" type="slidenum">
              <a:rPr lang="en-US" smtClean="0"/>
              <a:t>16</a:t>
            </a:fld>
            <a:endParaRPr lang="en-US"/>
          </a:p>
        </p:txBody>
      </p:sp>
    </p:spTree>
    <p:extLst>
      <p:ext uri="{BB962C8B-B14F-4D97-AF65-F5344CB8AC3E}">
        <p14:creationId xmlns:p14="http://schemas.microsoft.com/office/powerpoint/2010/main" val="2682977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lnSpc>
                <a:spcPts val="1466"/>
              </a:lnSpc>
            </a:pPr>
            <a:r>
              <a:rPr lang="en-GB" sz="1800" b="1" i="1" dirty="0">
                <a:solidFill>
                  <a:srgbClr val="000000"/>
                </a:solidFill>
                <a:effectLst/>
                <a:latin typeface="Arial" panose="020B0604020202020204" pitchFamily="34" charset="0"/>
              </a:rPr>
              <a:t>Notes: </a:t>
            </a:r>
            <a:r>
              <a:rPr lang="en-GB" sz="1800" b="0" i="0" dirty="0">
                <a:solidFill>
                  <a:srgbClr val="000000"/>
                </a:solidFill>
                <a:effectLst/>
                <a:latin typeface="Arial" panose="020B0604020202020204" pitchFamily="34" charset="0"/>
              </a:rPr>
              <a:t>Next, go through the top tips and takeaways from today’s lesson for how pupils can make the most of the content they explore online: </a:t>
            </a:r>
            <a:endParaRPr lang="en-GB" b="0" i="0" dirty="0">
              <a:solidFill>
                <a:srgbClr val="000000"/>
              </a:solidFill>
              <a:effectLst/>
              <a:latin typeface="Segoe UI" panose="020B0502040204020203" pitchFamily="34" charset="0"/>
            </a:endParaRPr>
          </a:p>
          <a:p>
            <a:pPr algn="just" rtl="0" fontAlgn="base">
              <a:lnSpc>
                <a:spcPts val="1466"/>
              </a:lnSpc>
              <a:buFont typeface="Arial" panose="020B0604020202020204" pitchFamily="34" charset="0"/>
              <a:buChar char="•"/>
            </a:pPr>
            <a:r>
              <a:rPr lang="en-GB" sz="1800" b="1" i="0" dirty="0">
                <a:solidFill>
                  <a:srgbClr val="000001"/>
                </a:solidFill>
                <a:effectLst/>
                <a:latin typeface="Arial" panose="020B0604020202020204" pitchFamily="34" charset="0"/>
              </a:rPr>
              <a:t>Understand Influencers:</a:t>
            </a:r>
            <a:r>
              <a:rPr lang="en-GB" sz="1800" b="0" i="0" dirty="0">
                <a:solidFill>
                  <a:srgbClr val="000001"/>
                </a:solidFill>
                <a:effectLst/>
                <a:latin typeface="Arial" panose="020B0604020202020204" pitchFamily="34" charset="0"/>
              </a:rPr>
              <a:t> Some influencers promote products because they’re paid. Look for #ad or #gifted to spot these posts. </a:t>
            </a:r>
            <a:endParaRPr lang="en-GB" sz="1800" b="0" i="0" dirty="0">
              <a:solidFill>
                <a:srgbClr val="000000"/>
              </a:solidFill>
              <a:effectLst/>
              <a:latin typeface="Arial" panose="020B0604020202020204" pitchFamily="34" charset="0"/>
            </a:endParaRPr>
          </a:p>
          <a:p>
            <a:pPr algn="just" rtl="0" fontAlgn="base">
              <a:lnSpc>
                <a:spcPts val="1466"/>
              </a:lnSpc>
              <a:buFont typeface="Arial" panose="020B0604020202020204" pitchFamily="34" charset="0"/>
              <a:buChar char="•"/>
            </a:pPr>
            <a:r>
              <a:rPr lang="en-GB" sz="1800" b="1" i="0" dirty="0">
                <a:solidFill>
                  <a:srgbClr val="000001"/>
                </a:solidFill>
                <a:effectLst/>
                <a:latin typeface="Arial" panose="020B0604020202020204" pitchFamily="34" charset="0"/>
              </a:rPr>
              <a:t>Question Content and Think Before You Share:</a:t>
            </a:r>
            <a:r>
              <a:rPr lang="en-GB" sz="1800" b="0" i="0" dirty="0">
                <a:solidFill>
                  <a:srgbClr val="000001"/>
                </a:solidFill>
                <a:effectLst/>
                <a:latin typeface="Arial" panose="020B0604020202020204" pitchFamily="34" charset="0"/>
              </a:rPr>
              <a:t> </a:t>
            </a:r>
            <a:endParaRPr lang="en-GB" sz="1800" b="0" i="0" dirty="0">
              <a:solidFill>
                <a:srgbClr val="000000"/>
              </a:solidFill>
              <a:effectLst/>
              <a:latin typeface="Arial" panose="020B0604020202020204" pitchFamily="34" charset="0"/>
            </a:endParaRPr>
          </a:p>
          <a:p>
            <a:pPr algn="just" rtl="0" fontAlgn="base">
              <a:lnSpc>
                <a:spcPts val="1466"/>
              </a:lnSpc>
              <a:buFont typeface="Arial" panose="020B0604020202020204" pitchFamily="34" charset="0"/>
              <a:buChar char="•"/>
            </a:pPr>
            <a:r>
              <a:rPr lang="en-GB" sz="1800" b="0" i="0" dirty="0">
                <a:solidFill>
                  <a:srgbClr val="000001"/>
                </a:solidFill>
                <a:effectLst/>
                <a:latin typeface="Arial" panose="020B0604020202020204" pitchFamily="34" charset="0"/>
              </a:rPr>
              <a:t>Who posted this?  </a:t>
            </a:r>
            <a:endParaRPr lang="en-GB" sz="1800" b="0" i="0" dirty="0">
              <a:solidFill>
                <a:srgbClr val="000000"/>
              </a:solidFill>
              <a:effectLst/>
              <a:latin typeface="Arial" panose="020B0604020202020204" pitchFamily="34" charset="0"/>
            </a:endParaRPr>
          </a:p>
          <a:p>
            <a:pPr algn="just" rtl="0" fontAlgn="base">
              <a:lnSpc>
                <a:spcPts val="1466"/>
              </a:lnSpc>
              <a:buFont typeface="Arial" panose="020B0604020202020204" pitchFamily="34" charset="0"/>
              <a:buChar char="•"/>
            </a:pPr>
            <a:r>
              <a:rPr lang="en-GB" sz="1800" b="0" i="0" dirty="0">
                <a:solidFill>
                  <a:srgbClr val="000001"/>
                </a:solidFill>
                <a:effectLst/>
                <a:latin typeface="Arial" panose="020B0604020202020204" pitchFamily="34" charset="0"/>
              </a:rPr>
              <a:t>Why? (Is it an ad, a joke, or a real story?) </a:t>
            </a:r>
            <a:endParaRPr lang="en-GB" sz="1800" b="0" i="0" dirty="0">
              <a:solidFill>
                <a:srgbClr val="000000"/>
              </a:solidFill>
              <a:effectLst/>
              <a:latin typeface="Arial" panose="020B0604020202020204" pitchFamily="34" charset="0"/>
            </a:endParaRPr>
          </a:p>
          <a:p>
            <a:pPr algn="just" rtl="0" fontAlgn="base">
              <a:lnSpc>
                <a:spcPts val="1466"/>
              </a:lnSpc>
              <a:buFont typeface="Arial" panose="020B0604020202020204" pitchFamily="34" charset="0"/>
              <a:buChar char="•"/>
            </a:pPr>
            <a:r>
              <a:rPr lang="en-GB" sz="1800" b="0" i="0" dirty="0">
                <a:solidFill>
                  <a:srgbClr val="000001"/>
                </a:solidFill>
                <a:effectLst/>
                <a:latin typeface="Arial" panose="020B0604020202020204" pitchFamily="34" charset="0"/>
              </a:rPr>
              <a:t>Is it true? </a:t>
            </a:r>
            <a:endParaRPr lang="en-GB" sz="1800" b="0" i="0" dirty="0">
              <a:solidFill>
                <a:srgbClr val="000000"/>
              </a:solidFill>
              <a:effectLst/>
              <a:latin typeface="Arial" panose="020B0604020202020204" pitchFamily="34" charset="0"/>
            </a:endParaRPr>
          </a:p>
          <a:p>
            <a:pPr algn="just" rtl="0" fontAlgn="base">
              <a:lnSpc>
                <a:spcPts val="1466"/>
              </a:lnSpc>
              <a:buFont typeface="Arial" panose="020B0604020202020204" pitchFamily="34" charset="0"/>
              <a:buChar char="•"/>
            </a:pPr>
            <a:r>
              <a:rPr lang="en-GB" sz="1800" b="0" i="0" dirty="0">
                <a:solidFill>
                  <a:srgbClr val="000001"/>
                </a:solidFill>
                <a:effectLst/>
                <a:latin typeface="Arial" panose="020B0604020202020204" pitchFamily="34" charset="0"/>
              </a:rPr>
              <a:t>Watch out for dramatic headlines or strange links. </a:t>
            </a:r>
            <a:endParaRPr lang="en-GB" sz="1800" b="0" i="0" dirty="0">
              <a:solidFill>
                <a:srgbClr val="000000"/>
              </a:solidFill>
              <a:effectLst/>
              <a:latin typeface="Arial" panose="020B0604020202020204" pitchFamily="34" charset="0"/>
            </a:endParaRPr>
          </a:p>
          <a:p>
            <a:pPr algn="just" rtl="0" fontAlgn="base">
              <a:lnSpc>
                <a:spcPts val="1466"/>
              </a:lnSpc>
              <a:buFont typeface="Arial" panose="020B0604020202020204" pitchFamily="34" charset="0"/>
              <a:buChar char="•"/>
            </a:pPr>
            <a:r>
              <a:rPr lang="en-GB" sz="1800" b="1" i="0" dirty="0">
                <a:solidFill>
                  <a:srgbClr val="000001"/>
                </a:solidFill>
                <a:effectLst/>
                <a:latin typeface="Arial" panose="020B0604020202020204" pitchFamily="34" charset="0"/>
              </a:rPr>
              <a:t>Follow Wisely:</a:t>
            </a:r>
            <a:r>
              <a:rPr lang="en-GB" sz="1800" b="0" i="0" dirty="0">
                <a:solidFill>
                  <a:srgbClr val="000001"/>
                </a:solidFill>
                <a:effectLst/>
                <a:latin typeface="Arial" panose="020B0604020202020204" pitchFamily="34" charset="0"/>
              </a:rPr>
              <a:t> Choose accounts that make you feel positive and inspired. Unfollow ones that upset or pressure you. </a:t>
            </a:r>
            <a:endParaRPr lang="en-GB" sz="1800" b="0" i="0" dirty="0">
              <a:solidFill>
                <a:srgbClr val="000000"/>
              </a:solidFill>
              <a:effectLst/>
              <a:latin typeface="Arial" panose="020B0604020202020204" pitchFamily="34" charset="0"/>
            </a:endParaRPr>
          </a:p>
          <a:p>
            <a:pPr algn="just" rtl="0" fontAlgn="base">
              <a:lnSpc>
                <a:spcPts val="1466"/>
              </a:lnSpc>
              <a:buFont typeface="Arial" panose="020B0604020202020204" pitchFamily="34" charset="0"/>
              <a:buChar char="•"/>
            </a:pPr>
            <a:r>
              <a:rPr lang="en-GB" sz="1800" b="1" i="0" dirty="0">
                <a:solidFill>
                  <a:srgbClr val="000001"/>
                </a:solidFill>
                <a:effectLst/>
                <a:latin typeface="Arial" panose="020B0604020202020204" pitchFamily="34" charset="0"/>
              </a:rPr>
              <a:t>Don’t Compare Yourself: </a:t>
            </a:r>
            <a:r>
              <a:rPr lang="en-GB" sz="1800" b="0" i="0" dirty="0">
                <a:solidFill>
                  <a:srgbClr val="000001"/>
                </a:solidFill>
                <a:effectLst/>
                <a:latin typeface="Arial" panose="020B0604020202020204" pitchFamily="34" charset="0"/>
              </a:rPr>
              <a:t>Remember, most photos and videos are edited or only show the best moments. </a:t>
            </a:r>
            <a:endParaRPr lang="en-GB" sz="1800" b="0" i="0" dirty="0">
              <a:solidFill>
                <a:srgbClr val="000000"/>
              </a:solidFill>
              <a:effectLst/>
              <a:latin typeface="Arial" panose="020B0604020202020204" pitchFamily="34" charset="0"/>
            </a:endParaRPr>
          </a:p>
          <a:p>
            <a:pPr algn="just" rtl="0" fontAlgn="base">
              <a:lnSpc>
                <a:spcPts val="1466"/>
              </a:lnSpc>
              <a:buFont typeface="Arial" panose="020B0604020202020204" pitchFamily="34" charset="0"/>
              <a:buChar char="•"/>
            </a:pPr>
            <a:r>
              <a:rPr lang="en-GB" sz="1800" b="1" i="0" dirty="0">
                <a:solidFill>
                  <a:srgbClr val="000001"/>
                </a:solidFill>
                <a:effectLst/>
                <a:latin typeface="Arial" panose="020B0604020202020204" pitchFamily="34" charset="0"/>
              </a:rPr>
              <a:t>Stay in Control: </a:t>
            </a:r>
            <a:r>
              <a:rPr lang="en-GB" sz="1800" b="0" i="0" dirty="0">
                <a:solidFill>
                  <a:srgbClr val="000001"/>
                </a:solidFill>
                <a:effectLst/>
                <a:latin typeface="Arial" panose="020B0604020202020204" pitchFamily="34" charset="0"/>
              </a:rPr>
              <a:t>Keep personal info private, explore new interests, set time limits, and be kind online. </a:t>
            </a:r>
            <a:endParaRPr lang="en-GB" sz="1800" b="0" i="0" dirty="0">
              <a:solidFill>
                <a:srgbClr val="000000"/>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D68EE2D3-6376-CC44-8A65-B1D3F1AA61B6}" type="slidenum">
              <a:rPr lang="en-US" smtClean="0"/>
              <a:t>17</a:t>
            </a:fld>
            <a:endParaRPr lang="en-US"/>
          </a:p>
        </p:txBody>
      </p:sp>
    </p:spTree>
    <p:extLst>
      <p:ext uri="{BB962C8B-B14F-4D97-AF65-F5344CB8AC3E}">
        <p14:creationId xmlns:p14="http://schemas.microsoft.com/office/powerpoint/2010/main" val="10416649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lnSpc>
                <a:spcPts val="1275"/>
              </a:lnSpc>
            </a:pPr>
            <a:r>
              <a:rPr lang="en-IE" sz="1800" b="1" i="1" dirty="0">
                <a:solidFill>
                  <a:srgbClr val="000000"/>
                </a:solidFill>
                <a:effectLst/>
                <a:latin typeface="Arial" panose="020B0604020202020204" pitchFamily="34" charset="0"/>
              </a:rPr>
              <a:t>Notes: </a:t>
            </a:r>
            <a:r>
              <a:rPr lang="en-IE" sz="1800" b="0" i="0" dirty="0">
                <a:solidFill>
                  <a:srgbClr val="000000"/>
                </a:solidFill>
                <a:effectLst/>
                <a:latin typeface="Arial" panose="020B0604020202020204" pitchFamily="34" charset="0"/>
              </a:rPr>
              <a:t>Navigating Influence Online Activity: Ask pupils to review the three posts on the slide and and use the tips in this lesson to decide if each post below is a genuine post, an advertisement, or a sensational story. </a:t>
            </a:r>
            <a:endParaRPr lang="en-IE" b="0" i="0" dirty="0">
              <a:solidFill>
                <a:srgbClr val="000000"/>
              </a:solidFill>
              <a:effectLst/>
              <a:latin typeface="Segoe UI" panose="020B0502040204020203" pitchFamily="34" charset="0"/>
            </a:endParaRPr>
          </a:p>
          <a:p>
            <a:pPr algn="just" rtl="0" fontAlgn="base">
              <a:lnSpc>
                <a:spcPts val="1275"/>
              </a:lnSpc>
              <a:buFont typeface="Arial" panose="020B0604020202020204" pitchFamily="34" charset="0"/>
              <a:buChar char="•"/>
            </a:pPr>
            <a:r>
              <a:rPr lang="en-IE" sz="1800" b="0" i="0" dirty="0">
                <a:solidFill>
                  <a:srgbClr val="000000"/>
                </a:solidFill>
                <a:effectLst/>
                <a:latin typeface="Arial" panose="020B0604020202020204" pitchFamily="34" charset="0"/>
              </a:rPr>
              <a:t>The first post is a sensational story that is false information. </a:t>
            </a:r>
            <a:endParaRPr lang="en-IE" sz="1800" b="0" i="0" dirty="0">
              <a:solidFill>
                <a:srgbClr val="000000"/>
              </a:solidFill>
              <a:effectLst/>
              <a:latin typeface="Times New Roman" panose="02020603050405020304" pitchFamily="18" charset="0"/>
            </a:endParaRPr>
          </a:p>
          <a:p>
            <a:pPr algn="just" rtl="0" fontAlgn="base">
              <a:lnSpc>
                <a:spcPts val="1275"/>
              </a:lnSpc>
              <a:buFont typeface="Arial" panose="020B0604020202020204" pitchFamily="34" charset="0"/>
              <a:buChar char="•"/>
            </a:pPr>
            <a:r>
              <a:rPr lang="en-IE" sz="1800" b="0" i="0" dirty="0">
                <a:solidFill>
                  <a:srgbClr val="000000"/>
                </a:solidFill>
                <a:effectLst/>
                <a:latin typeface="Arial" panose="020B0604020202020204" pitchFamily="34" charset="0"/>
              </a:rPr>
              <a:t>The second post is a genuine post. </a:t>
            </a:r>
            <a:endParaRPr lang="en-IE" sz="1800" b="0" i="0" dirty="0">
              <a:solidFill>
                <a:srgbClr val="000000"/>
              </a:solidFill>
              <a:effectLst/>
              <a:latin typeface="Times New Roman" panose="02020603050405020304" pitchFamily="18" charset="0"/>
            </a:endParaRPr>
          </a:p>
          <a:p>
            <a:pPr algn="just" rtl="0" fontAlgn="base">
              <a:lnSpc>
                <a:spcPts val="1275"/>
              </a:lnSpc>
              <a:buFont typeface="Arial" panose="020B0604020202020204" pitchFamily="34" charset="0"/>
              <a:buChar char="•"/>
            </a:pPr>
            <a:r>
              <a:rPr lang="en-IE" sz="1800" b="0" i="0" dirty="0">
                <a:solidFill>
                  <a:srgbClr val="000000"/>
                </a:solidFill>
                <a:effectLst/>
                <a:latin typeface="Arial" panose="020B0604020202020204" pitchFamily="34" charset="0"/>
              </a:rPr>
              <a:t>The third is a promoted post and advertisement on an influencers account. </a:t>
            </a:r>
            <a:endParaRPr lang="en-IE" sz="1800" b="0" i="0" dirty="0">
              <a:solidFill>
                <a:srgbClr val="000000"/>
              </a:solidFill>
              <a:effectLst/>
              <a:latin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68EE2D3-6376-CC44-8A65-B1D3F1AA61B6}" type="slidenum">
              <a:rPr lang="en-US" smtClean="0"/>
              <a:t>18</a:t>
            </a:fld>
            <a:endParaRPr lang="en-US"/>
          </a:p>
        </p:txBody>
      </p:sp>
    </p:spTree>
    <p:extLst>
      <p:ext uri="{BB962C8B-B14F-4D97-AF65-F5344CB8AC3E}">
        <p14:creationId xmlns:p14="http://schemas.microsoft.com/office/powerpoint/2010/main" val="36769738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lnSpc>
                <a:spcPts val="1275"/>
              </a:lnSpc>
            </a:pPr>
            <a:r>
              <a:rPr lang="en-IE" sz="1800" b="1" i="1" dirty="0">
                <a:solidFill>
                  <a:srgbClr val="000000"/>
                </a:solidFill>
                <a:effectLst/>
                <a:latin typeface="Arial" panose="020B0604020202020204" pitchFamily="34" charset="0"/>
              </a:rPr>
              <a:t>Notes:</a:t>
            </a:r>
            <a:r>
              <a:rPr lang="en-IE" sz="1800" b="1" i="0" dirty="0">
                <a:solidFill>
                  <a:srgbClr val="000000"/>
                </a:solidFill>
                <a:effectLst/>
                <a:latin typeface="Arial" panose="020B0604020202020204" pitchFamily="34" charset="0"/>
              </a:rPr>
              <a:t> </a:t>
            </a:r>
            <a:r>
              <a:rPr lang="en-IE" sz="1800" b="0" i="0" dirty="0">
                <a:solidFill>
                  <a:srgbClr val="000000"/>
                </a:solidFill>
                <a:effectLst/>
                <a:latin typeface="Arial" panose="020B0604020202020204" pitchFamily="34" charset="0"/>
              </a:rPr>
              <a:t> Distribute the Safer Internet Day take home activity sheet available at </a:t>
            </a:r>
            <a:r>
              <a:rPr lang="en-IE" sz="1800" b="0" i="0" u="sng" strike="noStrike" dirty="0">
                <a:solidFill>
                  <a:srgbClr val="000000"/>
                </a:solidFill>
                <a:effectLst/>
                <a:latin typeface="Arial" panose="020B0604020202020204" pitchFamily="34" charset="0"/>
                <a:hlinkClick r:id="rId3"/>
              </a:rPr>
              <a:t>www.webwise.ie/saferinternetday</a:t>
            </a:r>
            <a:r>
              <a:rPr lang="en-IE" sz="1800" b="0" i="0" dirty="0">
                <a:solidFill>
                  <a:srgbClr val="000000"/>
                </a:solidFill>
                <a:effectLst/>
                <a:latin typeface="Arial" panose="020B0604020202020204" pitchFamily="34" charset="0"/>
              </a:rPr>
              <a:t>​ </a:t>
            </a:r>
            <a:endParaRPr lang="en-IE" b="0" i="0" dirty="0">
              <a:solidFill>
                <a:srgbClr val="000000"/>
              </a:solidFill>
              <a:effectLst/>
              <a:latin typeface="Segoe UI" panose="020B0502040204020203" pitchFamily="34" charset="0"/>
            </a:endParaRPr>
          </a:p>
          <a:p>
            <a:pPr algn="just" rtl="0" fontAlgn="base">
              <a:lnSpc>
                <a:spcPts val="1275"/>
              </a:lnSpc>
            </a:pPr>
            <a:r>
              <a:rPr lang="en-IE" sz="1800" b="0" i="0" dirty="0">
                <a:solidFill>
                  <a:srgbClr val="000000"/>
                </a:solidFill>
                <a:effectLst/>
                <a:latin typeface="Arial" panose="020B0604020202020204" pitchFamily="34" charset="0"/>
              </a:rPr>
              <a:t> </a:t>
            </a:r>
            <a:endParaRPr lang="en-IE" b="0" i="0" dirty="0">
              <a:solidFill>
                <a:srgbClr val="000000"/>
              </a:solidFill>
              <a:effectLst/>
              <a:latin typeface="Segoe UI" panose="020B0502040204020203" pitchFamily="34" charset="0"/>
            </a:endParaRPr>
          </a:p>
          <a:p>
            <a:pPr algn="just" rtl="0" fontAlgn="base">
              <a:lnSpc>
                <a:spcPts val="1275"/>
              </a:lnSpc>
            </a:pPr>
            <a:r>
              <a:rPr lang="en-IE" sz="1800" b="0" i="0" dirty="0">
                <a:solidFill>
                  <a:srgbClr val="000000"/>
                </a:solidFill>
                <a:effectLst/>
                <a:latin typeface="Arial" panose="020B0604020202020204" pitchFamily="34" charset="0"/>
              </a:rPr>
              <a:t>Pupils are to take this home and complete the activity with their parents/guardians and sign.  </a:t>
            </a:r>
            <a:endParaRPr lang="en-IE"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D68EE2D3-6376-CC44-8A65-B1D3F1AA61B6}" type="slidenum">
              <a:rPr lang="en-US" smtClean="0"/>
              <a:t>19</a:t>
            </a:fld>
            <a:endParaRPr lang="en-US"/>
          </a:p>
        </p:txBody>
      </p:sp>
    </p:spTree>
    <p:extLst>
      <p:ext uri="{BB962C8B-B14F-4D97-AF65-F5344CB8AC3E}">
        <p14:creationId xmlns:p14="http://schemas.microsoft.com/office/powerpoint/2010/main" val="2070232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lnSpc>
                <a:spcPts val="1466"/>
              </a:lnSpc>
            </a:pPr>
            <a:r>
              <a:rPr lang="en-GB" sz="1800" b="1" i="1" dirty="0">
                <a:solidFill>
                  <a:srgbClr val="000000"/>
                </a:solidFill>
                <a:effectLst/>
                <a:latin typeface="Arial" panose="020B0604020202020204" pitchFamily="34" charset="0"/>
              </a:rPr>
              <a:t>Notes: </a:t>
            </a:r>
            <a:r>
              <a:rPr lang="en-GB" sz="1800" b="0" i="0" dirty="0">
                <a:solidFill>
                  <a:srgbClr val="000000"/>
                </a:solidFill>
                <a:effectLst/>
                <a:latin typeface="Arial" panose="020B0604020202020204" pitchFamily="34" charset="0"/>
              </a:rPr>
              <a:t>Safer Internet Day (SID) is an EU wide initiative to promote a safer internet for all users, especially young people. Safer Internet Day in Ireland is promoted and coordinated by </a:t>
            </a:r>
            <a:r>
              <a:rPr lang="en-GB" sz="1800" b="0" i="0" dirty="0" err="1">
                <a:solidFill>
                  <a:srgbClr val="000000"/>
                </a:solidFill>
                <a:effectLst/>
                <a:latin typeface="Arial" panose="020B0604020202020204" pitchFamily="34" charset="0"/>
              </a:rPr>
              <a:t>Webwise</a:t>
            </a:r>
            <a:r>
              <a:rPr lang="en-GB" sz="1800" b="0" i="0" dirty="0">
                <a:solidFill>
                  <a:srgbClr val="000000"/>
                </a:solidFill>
                <a:effectLst/>
                <a:latin typeface="Arial" panose="020B0604020202020204" pitchFamily="34" charset="0"/>
              </a:rPr>
              <a:t>, the Irish Internet Safety Education Awareness Programme. The Theme for Safer Internet Day is “Together for a Better Internet”.  </a:t>
            </a:r>
            <a:endParaRPr lang="en-GB" b="0" i="0" dirty="0">
              <a:solidFill>
                <a:srgbClr val="000000"/>
              </a:solidFill>
              <a:effectLst/>
              <a:latin typeface="Segoe UI" panose="020B0502040204020203" pitchFamily="34" charset="0"/>
            </a:endParaRPr>
          </a:p>
          <a:p>
            <a:pPr algn="just" rtl="0" fontAlgn="base">
              <a:lnSpc>
                <a:spcPts val="1466"/>
              </a:lnSpc>
            </a:pP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just" rtl="0" fontAlgn="base">
              <a:lnSpc>
                <a:spcPts val="1466"/>
              </a:lnSpc>
            </a:pPr>
            <a:r>
              <a:rPr lang="en-GB" sz="1800" b="0" i="0" dirty="0">
                <a:solidFill>
                  <a:srgbClr val="000000"/>
                </a:solidFill>
                <a:effectLst/>
                <a:latin typeface="Arial" panose="020B0604020202020204" pitchFamily="34" charset="0"/>
              </a:rPr>
              <a:t>The aim of the day is a call on young people, parents, teachers, schools, government, businesses to join together to make the internet a safer and better place for all, and especially for children and young people.  </a:t>
            </a:r>
            <a:endParaRPr lang="en-GB" b="0" i="0" dirty="0">
              <a:solidFill>
                <a:srgbClr val="000000"/>
              </a:solidFill>
              <a:effectLst/>
              <a:latin typeface="Segoe UI" panose="020B0502040204020203" pitchFamily="34" charset="0"/>
            </a:endParaRPr>
          </a:p>
          <a:p>
            <a:pPr algn="just" rtl="0" fontAlgn="base">
              <a:lnSpc>
                <a:spcPts val="1466"/>
              </a:lnSpc>
            </a:pP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just" rtl="0" fontAlgn="base">
              <a:lnSpc>
                <a:spcPts val="1466"/>
              </a:lnSpc>
            </a:pPr>
            <a:r>
              <a:rPr lang="en-GB" sz="1800" b="0" i="0" dirty="0">
                <a:solidFill>
                  <a:srgbClr val="000000"/>
                </a:solidFill>
                <a:effectLst/>
                <a:latin typeface="Arial" panose="020B0604020202020204" pitchFamily="34" charset="0"/>
              </a:rPr>
              <a:t>Safer Internet Day is a day to promote safe and responsible use of the internet, a day for us to consider all the different ways we use the internet and how we can make the internet a safer and better place for all, and especially for children and young people.  </a:t>
            </a:r>
            <a:endParaRPr lang="en-GB"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D68EE2D3-6376-CC44-8A65-B1D3F1AA61B6}" type="slidenum">
              <a:rPr lang="en-US" smtClean="0"/>
              <a:t>2</a:t>
            </a:fld>
            <a:endParaRPr lang="en-US"/>
          </a:p>
        </p:txBody>
      </p:sp>
    </p:spTree>
    <p:extLst>
      <p:ext uri="{BB962C8B-B14F-4D97-AF65-F5344CB8AC3E}">
        <p14:creationId xmlns:p14="http://schemas.microsoft.com/office/powerpoint/2010/main" val="7868269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lnSpc>
                <a:spcPts val="1275"/>
              </a:lnSpc>
            </a:pPr>
            <a:r>
              <a:rPr lang="en-US" sz="1800" b="1" i="1" dirty="0">
                <a:solidFill>
                  <a:srgbClr val="000000"/>
                </a:solidFill>
                <a:effectLst/>
                <a:latin typeface="Arial" panose="020B0604020202020204" pitchFamily="34" charset="0"/>
              </a:rPr>
              <a:t>Notes: </a:t>
            </a:r>
            <a:r>
              <a:rPr lang="en-US" sz="1800" b="0" i="0" dirty="0">
                <a:solidFill>
                  <a:srgbClr val="000000"/>
                </a:solidFill>
                <a:effectLst/>
                <a:latin typeface="Arial" panose="020B0604020202020204" pitchFamily="34" charset="0"/>
              </a:rPr>
              <a:t>Ask pupils to reflect on what they have learned in today’s lesson using the following reflection prompts: </a:t>
            </a:r>
            <a:endParaRPr lang="en-US" b="0" i="0" dirty="0">
              <a:solidFill>
                <a:srgbClr val="000000"/>
              </a:solidFill>
              <a:effectLst/>
              <a:latin typeface="Segoe UI" panose="020B0502040204020203" pitchFamily="34" charset="0"/>
            </a:endParaRPr>
          </a:p>
          <a:p>
            <a:pPr algn="l" rtl="0" fontAlgn="base">
              <a:lnSpc>
                <a:spcPts val="1466"/>
              </a:lnSpc>
              <a:buFont typeface="Arial" panose="020B0604020202020204" pitchFamily="34" charset="0"/>
              <a:buChar char="•"/>
            </a:pPr>
            <a:r>
              <a:rPr lang="en-US" sz="1800" b="0" i="0" dirty="0">
                <a:solidFill>
                  <a:srgbClr val="000001"/>
                </a:solidFill>
                <a:effectLst/>
                <a:latin typeface="Arial" panose="020B0604020202020204" pitchFamily="34" charset="0"/>
              </a:rPr>
              <a:t>What is one thing you learned today? </a:t>
            </a:r>
            <a:endParaRPr lang="en-US" sz="1800" b="0" i="0" dirty="0">
              <a:solidFill>
                <a:srgbClr val="000000"/>
              </a:solidFill>
              <a:effectLst/>
              <a:latin typeface="Arial" panose="020B0604020202020204" pitchFamily="34" charset="0"/>
            </a:endParaRPr>
          </a:p>
          <a:p>
            <a:pPr algn="l" rtl="0" fontAlgn="base">
              <a:lnSpc>
                <a:spcPts val="1466"/>
              </a:lnSpc>
              <a:buFont typeface="Arial" panose="020B0604020202020204" pitchFamily="34" charset="0"/>
              <a:buChar char="•"/>
            </a:pPr>
            <a:r>
              <a:rPr lang="en-US" sz="1800" b="0" i="0" dirty="0">
                <a:solidFill>
                  <a:srgbClr val="000001"/>
                </a:solidFill>
                <a:effectLst/>
                <a:latin typeface="Arial" panose="020B0604020202020204" pitchFamily="34" charset="0"/>
              </a:rPr>
              <a:t>How will you use social media differently after this lesson? </a:t>
            </a:r>
            <a:endParaRPr lang="en-US" sz="1800" b="0" i="0" dirty="0">
              <a:solidFill>
                <a:srgbClr val="000000"/>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D68EE2D3-6376-CC44-8A65-B1D3F1AA61B6}" type="slidenum">
              <a:rPr lang="en-US" smtClean="0"/>
              <a:t>20</a:t>
            </a:fld>
            <a:endParaRPr lang="en-US"/>
          </a:p>
        </p:txBody>
      </p:sp>
    </p:spTree>
    <p:extLst>
      <p:ext uri="{BB962C8B-B14F-4D97-AF65-F5344CB8AC3E}">
        <p14:creationId xmlns:p14="http://schemas.microsoft.com/office/powerpoint/2010/main" val="33473387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lnSpc>
                <a:spcPts val="1275"/>
              </a:lnSpc>
            </a:pPr>
            <a:r>
              <a:rPr lang="en-IE" sz="1800" b="1" i="1" dirty="0">
                <a:solidFill>
                  <a:srgbClr val="000000"/>
                </a:solidFill>
                <a:effectLst/>
                <a:latin typeface="Arial" panose="020B0604020202020204" pitchFamily="34" charset="0"/>
              </a:rPr>
              <a:t>Notes: </a:t>
            </a:r>
            <a:r>
              <a:rPr lang="en-IE" sz="1800" b="0" i="0" dirty="0">
                <a:solidFill>
                  <a:srgbClr val="000000"/>
                </a:solidFill>
                <a:effectLst/>
                <a:latin typeface="Arial" panose="020B0604020202020204" pitchFamily="34" charset="0"/>
              </a:rPr>
              <a:t>Recap with pupils what they have discussed and learned during today's talk. On Safer Internet Day you have learned:​ </a:t>
            </a:r>
            <a:endParaRPr lang="en-IE" b="0" i="0" dirty="0">
              <a:solidFill>
                <a:srgbClr val="000000"/>
              </a:solidFill>
              <a:effectLst/>
              <a:latin typeface="Segoe UI" panose="020B0502040204020203" pitchFamily="34" charset="0"/>
            </a:endParaRPr>
          </a:p>
          <a:p>
            <a:pPr algn="l" rtl="0" fontAlgn="base">
              <a:lnSpc>
                <a:spcPts val="1466"/>
              </a:lnSpc>
              <a:buFont typeface="Arial" panose="020B0604020202020204" pitchFamily="34" charset="0"/>
              <a:buChar char="•"/>
            </a:pPr>
            <a:r>
              <a:rPr lang="en-IE" sz="1800" b="0" i="0" dirty="0">
                <a:solidFill>
                  <a:srgbClr val="000001"/>
                </a:solidFill>
                <a:effectLst/>
                <a:latin typeface="Arial" panose="020B0604020202020204" pitchFamily="34" charset="0"/>
              </a:rPr>
              <a:t>The role and influence of social media influencers.  </a:t>
            </a:r>
            <a:endParaRPr lang="en-IE" sz="1800" b="0" i="0" dirty="0">
              <a:solidFill>
                <a:srgbClr val="000000"/>
              </a:solidFill>
              <a:effectLst/>
              <a:latin typeface="Arial" panose="020B0604020202020204" pitchFamily="34" charset="0"/>
            </a:endParaRPr>
          </a:p>
          <a:p>
            <a:pPr algn="l" rtl="0" fontAlgn="base">
              <a:lnSpc>
                <a:spcPts val="1466"/>
              </a:lnSpc>
              <a:buFont typeface="Arial" panose="020B0604020202020204" pitchFamily="34" charset="0"/>
              <a:buChar char="•"/>
            </a:pPr>
            <a:r>
              <a:rPr lang="en-IE" sz="1800" b="0" i="0" dirty="0">
                <a:solidFill>
                  <a:srgbClr val="000001"/>
                </a:solidFill>
                <a:effectLst/>
                <a:latin typeface="Arial" panose="020B0604020202020204" pitchFamily="34" charset="0"/>
              </a:rPr>
              <a:t>How algorithms shape our online experience.  </a:t>
            </a:r>
            <a:endParaRPr lang="en-IE" sz="1800" b="0" i="0" dirty="0">
              <a:solidFill>
                <a:srgbClr val="000000"/>
              </a:solidFill>
              <a:effectLst/>
              <a:latin typeface="Arial" panose="020B0604020202020204" pitchFamily="34" charset="0"/>
            </a:endParaRPr>
          </a:p>
          <a:p>
            <a:pPr algn="l" rtl="0" fontAlgn="base">
              <a:lnSpc>
                <a:spcPts val="1466"/>
              </a:lnSpc>
              <a:buFont typeface="Arial" panose="020B0604020202020204" pitchFamily="34" charset="0"/>
              <a:buChar char="•"/>
            </a:pPr>
            <a:r>
              <a:rPr lang="en-IE" sz="1800" b="0" i="0" dirty="0">
                <a:solidFill>
                  <a:srgbClr val="000001"/>
                </a:solidFill>
                <a:effectLst/>
                <a:latin typeface="Arial" panose="020B0604020202020204" pitchFamily="34" charset="0"/>
              </a:rPr>
              <a:t>Tips/strategies to manage your experience online and navigate the influences you may encounter online. </a:t>
            </a:r>
            <a:endParaRPr lang="en-IE" sz="1800" b="0" i="0" dirty="0">
              <a:solidFill>
                <a:srgbClr val="000000"/>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D68EE2D3-6376-CC44-8A65-B1D3F1AA61B6}" type="slidenum">
              <a:rPr lang="en-US" smtClean="0"/>
              <a:t>21</a:t>
            </a:fld>
            <a:endParaRPr lang="en-US"/>
          </a:p>
        </p:txBody>
      </p:sp>
    </p:spTree>
    <p:extLst>
      <p:ext uri="{BB962C8B-B14F-4D97-AF65-F5344CB8AC3E}">
        <p14:creationId xmlns:p14="http://schemas.microsoft.com/office/powerpoint/2010/main" val="3481989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1" dirty="0">
                <a:solidFill>
                  <a:srgbClr val="000000"/>
                </a:solidFill>
                <a:effectLst/>
                <a:latin typeface="Arial" panose="020B0604020202020204" pitchFamily="34" charset="0"/>
              </a:rPr>
              <a:t>Notes:</a:t>
            </a:r>
            <a:r>
              <a:rPr lang="en-US" sz="1800" b="0" i="0" dirty="0">
                <a:solidFill>
                  <a:srgbClr val="000000"/>
                </a:solidFill>
                <a:effectLst/>
                <a:latin typeface="Arial" panose="020B0604020202020204" pitchFamily="34" charset="0"/>
              </a:rPr>
              <a:t> Highlight the </a:t>
            </a:r>
            <a:r>
              <a:rPr lang="en-US" sz="1800" b="0" i="0" dirty="0" err="1">
                <a:solidFill>
                  <a:srgbClr val="000000"/>
                </a:solidFill>
                <a:effectLst/>
                <a:latin typeface="Arial" panose="020B0604020202020204" pitchFamily="34" charset="0"/>
              </a:rPr>
              <a:t>Webwise.ie</a:t>
            </a:r>
            <a:r>
              <a:rPr lang="en-US" sz="1800" b="0" i="0" dirty="0">
                <a:solidFill>
                  <a:srgbClr val="000000"/>
                </a:solidFill>
                <a:effectLst/>
                <a:latin typeface="Arial" panose="020B0604020202020204" pitchFamily="34" charset="0"/>
              </a:rPr>
              <a:t>/Parents Hub and resources to parents/guardians by disseminating copies of the Parents Guide to a Better Internet. You can access the book digitally or order hard copies via </a:t>
            </a:r>
            <a:r>
              <a:rPr lang="en-US" sz="1800" b="0" i="0" dirty="0" err="1">
                <a:solidFill>
                  <a:srgbClr val="000000"/>
                </a:solidFill>
                <a:effectLst/>
                <a:latin typeface="Arial" panose="020B0604020202020204" pitchFamily="34" charset="0"/>
              </a:rPr>
              <a:t>webwise.ie</a:t>
            </a:r>
            <a:r>
              <a:rPr lang="en-US" sz="1800" b="0" i="0">
                <a:solidFill>
                  <a:srgbClr val="000000"/>
                </a:solidFill>
                <a:effectLst/>
                <a:latin typeface="Arial" panose="020B0604020202020204" pitchFamily="34" charset="0"/>
              </a:rPr>
              <a:t>  </a:t>
            </a:r>
            <a:endParaRPr lang="en-US"/>
          </a:p>
        </p:txBody>
      </p:sp>
      <p:sp>
        <p:nvSpPr>
          <p:cNvPr id="4" name="Slide Number Placeholder 3"/>
          <p:cNvSpPr>
            <a:spLocks noGrp="1"/>
          </p:cNvSpPr>
          <p:nvPr>
            <p:ph type="sldNum" sz="quarter" idx="5"/>
          </p:nvPr>
        </p:nvSpPr>
        <p:spPr/>
        <p:txBody>
          <a:bodyPr/>
          <a:lstStyle/>
          <a:p>
            <a:fld id="{D68EE2D3-6376-CC44-8A65-B1D3F1AA61B6}" type="slidenum">
              <a:rPr lang="en-US" smtClean="0"/>
              <a:t>22</a:t>
            </a:fld>
            <a:endParaRPr lang="en-US"/>
          </a:p>
        </p:txBody>
      </p:sp>
    </p:spTree>
    <p:extLst>
      <p:ext uri="{BB962C8B-B14F-4D97-AF65-F5344CB8AC3E}">
        <p14:creationId xmlns:p14="http://schemas.microsoft.com/office/powerpoint/2010/main" val="1637954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lnSpc>
                <a:spcPts val="1466"/>
              </a:lnSpc>
            </a:pPr>
            <a:r>
              <a:rPr lang="en-GB" sz="1800" b="1" i="1" dirty="0">
                <a:solidFill>
                  <a:srgbClr val="000000"/>
                </a:solidFill>
                <a:effectLst/>
                <a:latin typeface="Arial" panose="020B0604020202020204" pitchFamily="34" charset="0"/>
              </a:rPr>
              <a:t>Notes: </a:t>
            </a:r>
            <a:r>
              <a:rPr lang="en-GB" sz="1800" b="0" i="0" dirty="0">
                <a:solidFill>
                  <a:srgbClr val="000000"/>
                </a:solidFill>
                <a:effectLst/>
                <a:latin typeface="Arial" panose="020B0604020202020204" pitchFamily="34" charset="0"/>
              </a:rPr>
              <a:t>Run through the learning outcomes for this talk:​ </a:t>
            </a:r>
            <a:endParaRPr lang="en-GB" b="0" i="0" dirty="0">
              <a:solidFill>
                <a:srgbClr val="000000"/>
              </a:solidFill>
              <a:effectLst/>
              <a:latin typeface="Segoe UI" panose="020B0502040204020203" pitchFamily="34" charset="0"/>
            </a:endParaRPr>
          </a:p>
          <a:p>
            <a:pPr algn="just" rtl="0" fontAlgn="base">
              <a:lnSpc>
                <a:spcPts val="1466"/>
              </a:lnSpc>
            </a:pPr>
            <a:r>
              <a:rPr lang="en-GB" sz="1800" b="0" i="0" dirty="0">
                <a:solidFill>
                  <a:srgbClr val="000000"/>
                </a:solidFill>
                <a:effectLst/>
                <a:latin typeface="Arial" panose="020B0604020202020204" pitchFamily="34" charset="0"/>
              </a:rPr>
              <a:t>On Safer Internet Day let's take time to:​ </a:t>
            </a:r>
            <a:endParaRPr lang="en-GB" b="0" i="0" dirty="0">
              <a:solidFill>
                <a:srgbClr val="000000"/>
              </a:solidFill>
              <a:effectLst/>
              <a:latin typeface="Segoe UI" panose="020B0502040204020203" pitchFamily="34" charset="0"/>
            </a:endParaRPr>
          </a:p>
          <a:p>
            <a:pPr algn="just" rtl="0" fontAlgn="base">
              <a:lnSpc>
                <a:spcPts val="1466"/>
              </a:lnSpc>
            </a:pP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just" rtl="0" fontAlgn="base">
              <a:lnSpc>
                <a:spcPts val="1466"/>
              </a:lnSpc>
              <a:buFont typeface="Arial" panose="020B0604020202020204" pitchFamily="34" charset="0"/>
              <a:buChar char="•"/>
            </a:pPr>
            <a:r>
              <a:rPr lang="en-GB" sz="1800" b="0" i="0" dirty="0">
                <a:solidFill>
                  <a:srgbClr val="000000"/>
                </a:solidFill>
                <a:effectLst/>
                <a:latin typeface="Arial" panose="020B0604020202020204" pitchFamily="34" charset="0"/>
              </a:rPr>
              <a:t>Reflect on the role and influence of social media influencers. </a:t>
            </a:r>
          </a:p>
          <a:p>
            <a:pPr algn="just" rtl="0" fontAlgn="base">
              <a:lnSpc>
                <a:spcPts val="1466"/>
              </a:lnSpc>
              <a:buFont typeface="Arial" panose="020B0604020202020204" pitchFamily="34" charset="0"/>
              <a:buChar char="•"/>
            </a:pPr>
            <a:r>
              <a:rPr lang="en-GB" sz="1800" b="0" i="0" dirty="0">
                <a:solidFill>
                  <a:srgbClr val="000000"/>
                </a:solidFill>
                <a:effectLst/>
                <a:latin typeface="Arial" panose="020B0604020202020204" pitchFamily="34" charset="0"/>
              </a:rPr>
              <a:t>Understand how algorithms shape our online experience. </a:t>
            </a:r>
          </a:p>
          <a:p>
            <a:pPr algn="just" rtl="0" fontAlgn="base">
              <a:lnSpc>
                <a:spcPts val="1466"/>
              </a:lnSpc>
              <a:buFont typeface="Arial" panose="020B0604020202020204" pitchFamily="34" charset="0"/>
              <a:buChar char="•"/>
            </a:pPr>
            <a:r>
              <a:rPr lang="en-GB" sz="1800" b="0" i="0" dirty="0">
                <a:solidFill>
                  <a:srgbClr val="000000"/>
                </a:solidFill>
                <a:effectLst/>
                <a:latin typeface="Arial" panose="020B0604020202020204" pitchFamily="34" charset="0"/>
              </a:rPr>
              <a:t>Develop strategies to manage your experience online and navigate the opportunities and challenges of these powerful influences. </a:t>
            </a:r>
          </a:p>
          <a:p>
            <a:endParaRPr lang="en-US" dirty="0"/>
          </a:p>
        </p:txBody>
      </p:sp>
      <p:sp>
        <p:nvSpPr>
          <p:cNvPr id="4" name="Slide Number Placeholder 3"/>
          <p:cNvSpPr>
            <a:spLocks noGrp="1"/>
          </p:cNvSpPr>
          <p:nvPr>
            <p:ph type="sldNum" sz="quarter" idx="5"/>
          </p:nvPr>
        </p:nvSpPr>
        <p:spPr/>
        <p:txBody>
          <a:bodyPr/>
          <a:lstStyle/>
          <a:p>
            <a:fld id="{D68EE2D3-6376-CC44-8A65-B1D3F1AA61B6}" type="slidenum">
              <a:rPr lang="en-US" smtClean="0"/>
              <a:t>3</a:t>
            </a:fld>
            <a:endParaRPr lang="en-US"/>
          </a:p>
        </p:txBody>
      </p:sp>
    </p:spTree>
    <p:extLst>
      <p:ext uri="{BB962C8B-B14F-4D97-AF65-F5344CB8AC3E}">
        <p14:creationId xmlns:p14="http://schemas.microsoft.com/office/powerpoint/2010/main" val="3467639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lnSpc>
                <a:spcPts val="1275"/>
              </a:lnSpc>
            </a:pPr>
            <a:r>
              <a:rPr lang="en-IE" sz="1800" b="1" i="1" dirty="0">
                <a:solidFill>
                  <a:srgbClr val="000000"/>
                </a:solidFill>
                <a:effectLst/>
                <a:latin typeface="Arial" panose="020B0604020202020204" pitchFamily="34" charset="0"/>
              </a:rPr>
              <a:t>Notes:</a:t>
            </a:r>
            <a:r>
              <a:rPr lang="en-IE" sz="1800" b="0" i="0" dirty="0">
                <a:solidFill>
                  <a:srgbClr val="000000"/>
                </a:solidFill>
                <a:effectLst/>
                <a:latin typeface="Arial" panose="020B0604020202020204" pitchFamily="34" charset="0"/>
              </a:rPr>
              <a:t> Today we are going to talk about how to be safe online, we are going to reflect on the role of influencers and social media </a:t>
            </a:r>
            <a:r>
              <a:rPr lang="en-IE" sz="1800" b="0" i="0" dirty="0" err="1">
                <a:solidFill>
                  <a:srgbClr val="000000"/>
                </a:solidFill>
                <a:effectLst/>
                <a:latin typeface="Arial" panose="020B0604020202020204" pitchFamily="34" charset="0"/>
              </a:rPr>
              <a:t>algorthms</a:t>
            </a:r>
            <a:r>
              <a:rPr lang="en-IE" sz="1800" b="0" i="0" dirty="0">
                <a:solidFill>
                  <a:srgbClr val="000000"/>
                </a:solidFill>
                <a:effectLst/>
                <a:latin typeface="Arial" panose="020B0604020202020204" pitchFamily="34" charset="0"/>
              </a:rPr>
              <a:t> in our lives.​ </a:t>
            </a:r>
            <a:endParaRPr lang="en-IE" b="0" i="0" dirty="0">
              <a:solidFill>
                <a:srgbClr val="000000"/>
              </a:solidFill>
              <a:effectLst/>
              <a:latin typeface="Segoe UI" panose="020B0502040204020203" pitchFamily="34" charset="0"/>
            </a:endParaRPr>
          </a:p>
          <a:p>
            <a:pPr algn="just" rtl="0" fontAlgn="base">
              <a:lnSpc>
                <a:spcPts val="1275"/>
              </a:lnSpc>
            </a:pPr>
            <a:r>
              <a:rPr lang="en-IE" sz="1800" b="0" i="0" dirty="0">
                <a:solidFill>
                  <a:srgbClr val="000000"/>
                </a:solidFill>
                <a:effectLst/>
                <a:latin typeface="Arial" panose="020B0604020202020204" pitchFamily="34" charset="0"/>
              </a:rPr>
              <a:t> </a:t>
            </a:r>
            <a:endParaRPr lang="en-IE" b="0" i="0" dirty="0">
              <a:solidFill>
                <a:srgbClr val="000000"/>
              </a:solidFill>
              <a:effectLst/>
              <a:latin typeface="Segoe UI" panose="020B0502040204020203" pitchFamily="34" charset="0"/>
            </a:endParaRPr>
          </a:p>
          <a:p>
            <a:pPr algn="just" rtl="0" fontAlgn="base">
              <a:lnSpc>
                <a:spcPts val="1275"/>
              </a:lnSpc>
            </a:pPr>
            <a:r>
              <a:rPr lang="en-IE" sz="1800" b="0" i="0" dirty="0">
                <a:solidFill>
                  <a:srgbClr val="000000"/>
                </a:solidFill>
                <a:effectLst/>
                <a:latin typeface="Arial" panose="020B0604020202020204" pitchFamily="34" charset="0"/>
              </a:rPr>
              <a:t>Ask pupils to brainstorm what comes to mind when they hear the word “influencer”. </a:t>
            </a:r>
            <a:endParaRPr lang="en-IE" b="0" i="0" dirty="0">
              <a:solidFill>
                <a:srgbClr val="000000"/>
              </a:solidFill>
              <a:effectLst/>
              <a:latin typeface="Segoe UI" panose="020B0502040204020203" pitchFamily="34" charset="0"/>
            </a:endParaRPr>
          </a:p>
          <a:p>
            <a:pPr algn="just" rtl="0" fontAlgn="base">
              <a:lnSpc>
                <a:spcPts val="1275"/>
              </a:lnSpc>
            </a:pPr>
            <a:r>
              <a:rPr lang="en-IE" sz="1800" b="0" i="0" dirty="0">
                <a:solidFill>
                  <a:srgbClr val="000000"/>
                </a:solidFill>
                <a:effectLst/>
                <a:latin typeface="Arial" panose="020B0604020202020204" pitchFamily="34" charset="0"/>
              </a:rPr>
              <a:t> </a:t>
            </a:r>
            <a:endParaRPr lang="en-IE" b="0" i="0" dirty="0">
              <a:solidFill>
                <a:srgbClr val="000000"/>
              </a:solidFill>
              <a:effectLst/>
              <a:latin typeface="Segoe UI" panose="020B0502040204020203" pitchFamily="34" charset="0"/>
            </a:endParaRPr>
          </a:p>
          <a:p>
            <a:pPr algn="just" rtl="0" fontAlgn="base">
              <a:lnSpc>
                <a:spcPts val="1275"/>
              </a:lnSpc>
            </a:pPr>
            <a:r>
              <a:rPr lang="en-IE" sz="1800" b="0" i="0" dirty="0">
                <a:solidFill>
                  <a:srgbClr val="000000"/>
                </a:solidFill>
                <a:effectLst/>
                <a:latin typeface="Arial" panose="020B0604020202020204" pitchFamily="34" charset="0"/>
              </a:rPr>
              <a:t>Collate pupils feedback on the board. </a:t>
            </a:r>
            <a:endParaRPr lang="en-IE"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D68EE2D3-6376-CC44-8A65-B1D3F1AA61B6}" type="slidenum">
              <a:rPr lang="en-US" smtClean="0"/>
              <a:t>4</a:t>
            </a:fld>
            <a:endParaRPr lang="en-US"/>
          </a:p>
        </p:txBody>
      </p:sp>
    </p:spTree>
    <p:extLst>
      <p:ext uri="{BB962C8B-B14F-4D97-AF65-F5344CB8AC3E}">
        <p14:creationId xmlns:p14="http://schemas.microsoft.com/office/powerpoint/2010/main" val="3573793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lnSpc>
                <a:spcPts val="1466"/>
              </a:lnSpc>
            </a:pPr>
            <a:r>
              <a:rPr lang="en-GB" sz="1800" b="1" i="1" dirty="0">
                <a:solidFill>
                  <a:srgbClr val="000000"/>
                </a:solidFill>
                <a:effectLst/>
                <a:latin typeface="Arial" panose="020B0604020202020204" pitchFamily="34" charset="0"/>
              </a:rPr>
              <a:t>Notes: </a:t>
            </a:r>
            <a:r>
              <a:rPr lang="en-GB" sz="1800" b="0" i="0" dirty="0">
                <a:solidFill>
                  <a:srgbClr val="000000"/>
                </a:solidFill>
                <a:effectLst/>
                <a:latin typeface="Arial" panose="020B0604020202020204" pitchFamily="34" charset="0"/>
              </a:rPr>
              <a:t>Ask pupils to think about social media influencers they know about or follow and discuss as a group: </a:t>
            </a:r>
            <a:endParaRPr lang="en-GB" b="0" i="0" dirty="0">
              <a:solidFill>
                <a:srgbClr val="000000"/>
              </a:solidFill>
              <a:effectLst/>
              <a:latin typeface="Segoe UI" panose="020B0502040204020203" pitchFamily="34" charset="0"/>
            </a:endParaRPr>
          </a:p>
          <a:p>
            <a:pPr algn="just" rtl="0" fontAlgn="base">
              <a:lnSpc>
                <a:spcPts val="1466"/>
              </a:lnSpc>
              <a:buFont typeface="Arial" panose="020B0604020202020204" pitchFamily="34" charset="0"/>
              <a:buChar char="•"/>
            </a:pPr>
            <a:r>
              <a:rPr lang="en-GB" sz="1800" b="0" i="0" dirty="0">
                <a:solidFill>
                  <a:srgbClr val="000001"/>
                </a:solidFill>
                <a:effectLst/>
                <a:latin typeface="Arial" panose="020B0604020202020204" pitchFamily="34" charset="0"/>
              </a:rPr>
              <a:t>Who are some influencers you follow or know about?  </a:t>
            </a:r>
            <a:endParaRPr lang="en-GB" sz="1800" b="0" i="0" dirty="0">
              <a:solidFill>
                <a:srgbClr val="000000"/>
              </a:solidFill>
              <a:effectLst/>
              <a:latin typeface="Arial" panose="020B0604020202020204" pitchFamily="34" charset="0"/>
            </a:endParaRPr>
          </a:p>
          <a:p>
            <a:pPr algn="just" rtl="0" fontAlgn="base">
              <a:lnSpc>
                <a:spcPts val="1466"/>
              </a:lnSpc>
              <a:buFont typeface="Arial" panose="020B0604020202020204" pitchFamily="34" charset="0"/>
              <a:buChar char="•"/>
            </a:pPr>
            <a:r>
              <a:rPr lang="en-GB" sz="1800" b="0" i="0" dirty="0">
                <a:solidFill>
                  <a:srgbClr val="000001"/>
                </a:solidFill>
                <a:effectLst/>
                <a:latin typeface="Arial" panose="020B0604020202020204" pitchFamily="34" charset="0"/>
              </a:rPr>
              <a:t>Why do you like them? </a:t>
            </a:r>
            <a:endParaRPr lang="en-GB" sz="1800" b="0" i="0" dirty="0">
              <a:solidFill>
                <a:srgbClr val="000000"/>
              </a:solidFill>
              <a:effectLst/>
              <a:latin typeface="Arial" panose="020B0604020202020204" pitchFamily="34" charset="0"/>
            </a:endParaRPr>
          </a:p>
          <a:p>
            <a:pPr algn="just" rtl="0" fontAlgn="base">
              <a:lnSpc>
                <a:spcPts val="1466"/>
              </a:lnSpc>
              <a:buFont typeface="Arial" panose="020B0604020202020204" pitchFamily="34" charset="0"/>
              <a:buChar char="•"/>
            </a:pPr>
            <a:r>
              <a:rPr lang="en-GB" sz="1800" b="0" i="0" dirty="0">
                <a:solidFill>
                  <a:srgbClr val="000001"/>
                </a:solidFill>
                <a:effectLst/>
                <a:latin typeface="Arial" panose="020B0604020202020204" pitchFamily="34" charset="0"/>
              </a:rPr>
              <a:t>What do they usually talk about or promote?  </a:t>
            </a:r>
            <a:endParaRPr lang="en-GB" sz="1800" b="0" i="0" dirty="0">
              <a:solidFill>
                <a:srgbClr val="000000"/>
              </a:solidFill>
              <a:effectLst/>
              <a:latin typeface="Arial" panose="020B0604020202020204" pitchFamily="34" charset="0"/>
            </a:endParaRPr>
          </a:p>
          <a:p>
            <a:pPr algn="just" rtl="0" fontAlgn="base">
              <a:lnSpc>
                <a:spcPts val="1466"/>
              </a:lnSpc>
              <a:buFont typeface="Arial" panose="020B0604020202020204" pitchFamily="34" charset="0"/>
              <a:buChar char="•"/>
            </a:pPr>
            <a:r>
              <a:rPr lang="en-GB" sz="1800" b="0" i="0" dirty="0">
                <a:solidFill>
                  <a:srgbClr val="000000"/>
                </a:solidFill>
                <a:effectLst/>
                <a:latin typeface="Arial" panose="020B0604020202020204" pitchFamily="34" charset="0"/>
              </a:rPr>
              <a:t>Why do you think they’re called “influencers”? </a:t>
            </a:r>
          </a:p>
          <a:p>
            <a:endParaRPr lang="en-US" dirty="0"/>
          </a:p>
        </p:txBody>
      </p:sp>
      <p:sp>
        <p:nvSpPr>
          <p:cNvPr id="4" name="Slide Number Placeholder 3"/>
          <p:cNvSpPr>
            <a:spLocks noGrp="1"/>
          </p:cNvSpPr>
          <p:nvPr>
            <p:ph type="sldNum" sz="quarter" idx="5"/>
          </p:nvPr>
        </p:nvSpPr>
        <p:spPr/>
        <p:txBody>
          <a:bodyPr/>
          <a:lstStyle/>
          <a:p>
            <a:fld id="{D68EE2D3-6376-CC44-8A65-B1D3F1AA61B6}" type="slidenum">
              <a:rPr lang="en-US" smtClean="0"/>
              <a:t>5</a:t>
            </a:fld>
            <a:endParaRPr lang="en-US"/>
          </a:p>
        </p:txBody>
      </p:sp>
    </p:spTree>
    <p:extLst>
      <p:ext uri="{BB962C8B-B14F-4D97-AF65-F5344CB8AC3E}">
        <p14:creationId xmlns:p14="http://schemas.microsoft.com/office/powerpoint/2010/main" val="3477187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800" b="1" i="0" u="none" strike="noStrike" dirty="0">
                <a:effectLst/>
                <a:latin typeface="Arial" panose="020B0604020202020204" pitchFamily="34" charset="0"/>
              </a:rPr>
              <a:t>Notes</a:t>
            </a:r>
            <a:r>
              <a:rPr lang="en-IE" sz="1800" b="0" i="0" u="none" strike="noStrike" dirty="0">
                <a:effectLst/>
                <a:latin typeface="Arial" panose="020B0604020202020204" pitchFamily="34" charset="0"/>
              </a:rPr>
              <a:t>: Read the definition of an influencer with pupils: A</a:t>
            </a:r>
            <a:r>
              <a:rPr lang="en-IE" sz="1800" b="0" i="0" dirty="0">
                <a:solidFill>
                  <a:srgbClr val="000000"/>
                </a:solidFill>
                <a:effectLst/>
                <a:latin typeface="Calibri" panose="020F0502020204030204" pitchFamily="34" charset="0"/>
              </a:rPr>
              <a:t>n </a:t>
            </a:r>
            <a:r>
              <a:rPr lang="en-IE" sz="1800" b="1" i="0" dirty="0">
                <a:solidFill>
                  <a:srgbClr val="000000"/>
                </a:solidFill>
                <a:effectLst/>
                <a:latin typeface="Calibri" panose="020F0502020204030204" pitchFamily="34" charset="0"/>
              </a:rPr>
              <a:t>influencer</a:t>
            </a:r>
            <a:r>
              <a:rPr lang="en-IE" sz="1800" b="0" i="0" dirty="0">
                <a:solidFill>
                  <a:srgbClr val="000000"/>
                </a:solidFill>
                <a:effectLst/>
                <a:latin typeface="Calibri" panose="020F0502020204030204" pitchFamily="34" charset="0"/>
              </a:rPr>
              <a:t> is someone who has a large following on social media and can shape trends, opinions, or behaviours. They could be interested in gaming, makeup, news, sports, fitness – ANYTHING. </a:t>
            </a:r>
            <a:endParaRPr lang="en-US" dirty="0"/>
          </a:p>
        </p:txBody>
      </p:sp>
      <p:sp>
        <p:nvSpPr>
          <p:cNvPr id="4" name="Slide Number Placeholder 3"/>
          <p:cNvSpPr>
            <a:spLocks noGrp="1"/>
          </p:cNvSpPr>
          <p:nvPr>
            <p:ph type="sldNum" sz="quarter" idx="5"/>
          </p:nvPr>
        </p:nvSpPr>
        <p:spPr/>
        <p:txBody>
          <a:bodyPr/>
          <a:lstStyle/>
          <a:p>
            <a:fld id="{D68EE2D3-6376-CC44-8A65-B1D3F1AA61B6}" type="slidenum">
              <a:rPr lang="en-US" smtClean="0"/>
              <a:t>6</a:t>
            </a:fld>
            <a:endParaRPr lang="en-US"/>
          </a:p>
        </p:txBody>
      </p:sp>
    </p:spTree>
    <p:extLst>
      <p:ext uri="{BB962C8B-B14F-4D97-AF65-F5344CB8AC3E}">
        <p14:creationId xmlns:p14="http://schemas.microsoft.com/office/powerpoint/2010/main" val="2521396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639"/>
              </a:lnSpc>
            </a:pPr>
            <a:r>
              <a:rPr lang="en-GB" sz="1800" b="1" i="1" dirty="0">
                <a:solidFill>
                  <a:srgbClr val="000000"/>
                </a:solidFill>
                <a:effectLst/>
                <a:latin typeface="Arial" panose="020B0604020202020204" pitchFamily="34" charset="0"/>
              </a:rPr>
              <a:t>Notes: </a:t>
            </a:r>
            <a:r>
              <a:rPr lang="en-GB" sz="1800" b="0" i="0" dirty="0">
                <a:solidFill>
                  <a:srgbClr val="000000"/>
                </a:solidFill>
                <a:effectLst/>
                <a:latin typeface="Arial" panose="020B0604020202020204" pitchFamily="34" charset="0"/>
              </a:rPr>
              <a:t>Use the following statements to</a:t>
            </a:r>
            <a:r>
              <a:rPr lang="en-GB" sz="1800" b="0" i="0" dirty="0">
                <a:solidFill>
                  <a:srgbClr val="000000"/>
                </a:solidFill>
                <a:effectLst/>
                <a:latin typeface="Calibri" panose="020F0502020204030204" pitchFamily="34" charset="0"/>
              </a:rPr>
              <a:t> reflect on the different ways that online content can influence people’s ideas, emotions and behaviour both positively and negatively. </a:t>
            </a:r>
            <a:endParaRPr lang="en-GB" b="0" i="0" dirty="0">
              <a:solidFill>
                <a:srgbClr val="000000"/>
              </a:solidFill>
              <a:effectLst/>
              <a:latin typeface="Segoe UI" panose="020B0502040204020203" pitchFamily="34" charset="0"/>
            </a:endParaRPr>
          </a:p>
          <a:p>
            <a:pPr algn="just" rtl="0" fontAlgn="base">
              <a:lnSpc>
                <a:spcPts val="1466"/>
              </a:lnSpc>
            </a:pP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just" rtl="0" fontAlgn="base">
              <a:lnSpc>
                <a:spcPts val="1466"/>
              </a:lnSpc>
            </a:pPr>
            <a:r>
              <a:rPr lang="en-GB" sz="1800" b="0" i="0" dirty="0">
                <a:solidFill>
                  <a:srgbClr val="000000"/>
                </a:solidFill>
                <a:effectLst/>
                <a:latin typeface="Arial" panose="020B0604020202020204" pitchFamily="34" charset="0"/>
              </a:rPr>
              <a:t>Agree/Unsure/Disagree Statements: </a:t>
            </a:r>
            <a:endParaRPr lang="en-GB" b="0" i="0" dirty="0">
              <a:solidFill>
                <a:srgbClr val="000000"/>
              </a:solidFill>
              <a:effectLst/>
              <a:latin typeface="Segoe UI" panose="020B0502040204020203" pitchFamily="34" charset="0"/>
            </a:endParaRPr>
          </a:p>
          <a:p>
            <a:pPr algn="just" rtl="0" fontAlgn="base">
              <a:lnSpc>
                <a:spcPts val="1466"/>
              </a:lnSpc>
              <a:buFont typeface="Arial" panose="020B0604020202020204" pitchFamily="34" charset="0"/>
              <a:buChar char="•"/>
            </a:pPr>
            <a:r>
              <a:rPr lang="en-GB" sz="1800" b="0" i="0" dirty="0">
                <a:solidFill>
                  <a:srgbClr val="000000"/>
                </a:solidFill>
                <a:effectLst/>
                <a:latin typeface="Arial" panose="020B0604020202020204" pitchFamily="34" charset="0"/>
              </a:rPr>
              <a:t>I trust influencers' opinions on a product more than advertisements from companies. </a:t>
            </a:r>
          </a:p>
          <a:p>
            <a:pPr algn="l" rtl="0" fontAlgn="base">
              <a:lnSpc>
                <a:spcPts val="1466"/>
              </a:lnSpc>
              <a:buFont typeface="Arial" panose="020B0604020202020204" pitchFamily="34" charset="0"/>
              <a:buChar char="•"/>
            </a:pPr>
            <a:r>
              <a:rPr lang="en-GB" sz="1800" b="0" i="0" dirty="0">
                <a:solidFill>
                  <a:srgbClr val="000000"/>
                </a:solidFill>
                <a:effectLst/>
                <a:latin typeface="Arial" panose="020B0604020202020204" pitchFamily="34" charset="0"/>
              </a:rPr>
              <a:t>I follow influencers because they are relatable to me.  </a:t>
            </a:r>
          </a:p>
          <a:p>
            <a:pPr algn="l" rtl="0" fontAlgn="base">
              <a:lnSpc>
                <a:spcPts val="1466"/>
              </a:lnSpc>
              <a:buFont typeface="Arial" panose="020B0604020202020204" pitchFamily="34" charset="0"/>
              <a:buChar char="•"/>
            </a:pPr>
            <a:r>
              <a:rPr lang="en-GB" sz="1800" b="0" i="0" dirty="0">
                <a:solidFill>
                  <a:srgbClr val="000000"/>
                </a:solidFill>
                <a:effectLst/>
                <a:latin typeface="Arial" panose="020B0604020202020204" pitchFamily="34" charset="0"/>
              </a:rPr>
              <a:t>Seeing influencers with perfect lives makes me feel pressured to be like them. </a:t>
            </a:r>
          </a:p>
          <a:p>
            <a:endParaRPr lang="en-US" dirty="0"/>
          </a:p>
        </p:txBody>
      </p:sp>
      <p:sp>
        <p:nvSpPr>
          <p:cNvPr id="4" name="Slide Number Placeholder 3"/>
          <p:cNvSpPr>
            <a:spLocks noGrp="1"/>
          </p:cNvSpPr>
          <p:nvPr>
            <p:ph type="sldNum" sz="quarter" idx="5"/>
          </p:nvPr>
        </p:nvSpPr>
        <p:spPr/>
        <p:txBody>
          <a:bodyPr/>
          <a:lstStyle/>
          <a:p>
            <a:fld id="{D68EE2D3-6376-CC44-8A65-B1D3F1AA61B6}" type="slidenum">
              <a:rPr lang="en-US" smtClean="0"/>
              <a:t>7</a:t>
            </a:fld>
            <a:endParaRPr lang="en-US"/>
          </a:p>
        </p:txBody>
      </p:sp>
    </p:spTree>
    <p:extLst>
      <p:ext uri="{BB962C8B-B14F-4D97-AF65-F5344CB8AC3E}">
        <p14:creationId xmlns:p14="http://schemas.microsoft.com/office/powerpoint/2010/main" val="3787166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466"/>
              </a:lnSpc>
            </a:pPr>
            <a:r>
              <a:rPr lang="en-GB" sz="1800" b="1" i="1" dirty="0">
                <a:solidFill>
                  <a:srgbClr val="000000"/>
                </a:solidFill>
                <a:effectLst/>
                <a:latin typeface="Arial" panose="020B0604020202020204" pitchFamily="34" charset="0"/>
              </a:rPr>
              <a:t>Notes: </a:t>
            </a:r>
            <a:r>
              <a:rPr lang="en-GB" sz="1800" b="0" i="0" dirty="0">
                <a:solidFill>
                  <a:srgbClr val="000000"/>
                </a:solidFill>
                <a:effectLst/>
                <a:latin typeface="Arial" panose="020B0604020202020204" pitchFamily="34" charset="0"/>
              </a:rPr>
              <a:t>Show two examples of social media posts: </a:t>
            </a:r>
            <a:endParaRPr lang="en-GB" b="0" i="0" dirty="0">
              <a:solidFill>
                <a:srgbClr val="000000"/>
              </a:solidFill>
              <a:effectLst/>
              <a:latin typeface="Segoe UI" panose="020B0502040204020203" pitchFamily="34" charset="0"/>
            </a:endParaRPr>
          </a:p>
          <a:p>
            <a:pPr algn="l" rtl="0" fontAlgn="base">
              <a:lnSpc>
                <a:spcPts val="1466"/>
              </a:lnSpc>
              <a:buFont typeface="Arial" panose="020B0604020202020204" pitchFamily="34" charset="0"/>
              <a:buChar char="•"/>
            </a:pPr>
            <a:r>
              <a:rPr lang="en-GB" sz="1800" b="0" i="0" dirty="0">
                <a:solidFill>
                  <a:srgbClr val="000000"/>
                </a:solidFill>
                <a:effectLst/>
                <a:latin typeface="Arial" panose="020B0604020202020204" pitchFamily="34" charset="0"/>
              </a:rPr>
              <a:t>A genuine post about their life. </a:t>
            </a:r>
          </a:p>
          <a:p>
            <a:pPr algn="l" rtl="0" fontAlgn="base">
              <a:lnSpc>
                <a:spcPts val="1466"/>
              </a:lnSpc>
              <a:buFont typeface="Arial" panose="020B0604020202020204" pitchFamily="34" charset="0"/>
              <a:buChar char="•"/>
            </a:pPr>
            <a:r>
              <a:rPr lang="en-GB" sz="1800" b="0" i="0" dirty="0">
                <a:solidFill>
                  <a:srgbClr val="000000"/>
                </a:solidFill>
                <a:effectLst/>
                <a:latin typeface="Arial" panose="020B0604020202020204" pitchFamily="34" charset="0"/>
              </a:rPr>
              <a:t>A paid partnership post promoting holidaying in Dubai with Visit Dubai. Look for the #gifted, SP (Sponsored Post) and Paid Promotion tags on the post. </a:t>
            </a:r>
          </a:p>
          <a:p>
            <a:pPr algn="l" rtl="0" fontAlgn="base">
              <a:lnSpc>
                <a:spcPts val="1466"/>
              </a:lnSpc>
            </a:pP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466"/>
              </a:lnSpc>
            </a:pPr>
            <a:r>
              <a:rPr lang="en-GB" sz="1800" b="0" i="0" dirty="0">
                <a:solidFill>
                  <a:srgbClr val="000000"/>
                </a:solidFill>
                <a:effectLst/>
                <a:latin typeface="Arial" panose="020B0604020202020204" pitchFamily="34" charset="0"/>
              </a:rPr>
              <a:t>Ask pupils if they can identify the differences between the posts. </a:t>
            </a:r>
            <a:endParaRPr lang="en-GB"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D68EE2D3-6376-CC44-8A65-B1D3F1AA61B6}" type="slidenum">
              <a:rPr lang="en-US" smtClean="0"/>
              <a:t>8</a:t>
            </a:fld>
            <a:endParaRPr lang="en-US"/>
          </a:p>
        </p:txBody>
      </p:sp>
    </p:spTree>
    <p:extLst>
      <p:ext uri="{BB962C8B-B14F-4D97-AF65-F5344CB8AC3E}">
        <p14:creationId xmlns:p14="http://schemas.microsoft.com/office/powerpoint/2010/main" val="745423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lnSpc>
                <a:spcPts val="1466"/>
              </a:lnSpc>
            </a:pPr>
            <a:r>
              <a:rPr lang="en-GB" sz="1800" b="1" i="1" dirty="0">
                <a:solidFill>
                  <a:srgbClr val="000000"/>
                </a:solidFill>
                <a:effectLst/>
                <a:latin typeface="Arial" panose="020B0604020202020204" pitchFamily="34" charset="0"/>
              </a:rPr>
              <a:t>Notes: </a:t>
            </a:r>
            <a:r>
              <a:rPr lang="en-GB" sz="1800" b="0" i="0" dirty="0">
                <a:solidFill>
                  <a:srgbClr val="000000"/>
                </a:solidFill>
                <a:effectLst/>
                <a:latin typeface="Arial" panose="020B0604020202020204" pitchFamily="34" charset="0"/>
              </a:rPr>
              <a:t>Next, go through the rules for influencers when advertising from the Advertising Standards Authority Ireland: </a:t>
            </a:r>
            <a:endParaRPr lang="en-GB" b="0" i="0" dirty="0">
              <a:solidFill>
                <a:srgbClr val="000000"/>
              </a:solidFill>
              <a:effectLst/>
              <a:latin typeface="Segoe UI" panose="020B0502040204020203" pitchFamily="34" charset="0"/>
            </a:endParaRPr>
          </a:p>
          <a:p>
            <a:pPr algn="just" rtl="0" fontAlgn="base">
              <a:lnSpc>
                <a:spcPts val="1466"/>
              </a:lnSpc>
              <a:buFont typeface="Arial" panose="020B0604020202020204" pitchFamily="34" charset="0"/>
              <a:buChar char="•"/>
            </a:pPr>
            <a:r>
              <a:rPr lang="en-GB" sz="1800" b="1" i="0" dirty="0">
                <a:solidFill>
                  <a:srgbClr val="000001"/>
                </a:solidFill>
                <a:effectLst/>
                <a:latin typeface="Arial" panose="020B0604020202020204" pitchFamily="34" charset="0"/>
              </a:rPr>
              <a:t>Tell Followers: </a:t>
            </a:r>
            <a:r>
              <a:rPr lang="en-GB" sz="1800" b="0" i="0" dirty="0">
                <a:solidFill>
                  <a:srgbClr val="000001"/>
                </a:solidFill>
                <a:effectLst/>
                <a:latin typeface="Arial" panose="020B0604020202020204" pitchFamily="34" charset="0"/>
              </a:rPr>
              <a:t>Influencers need to tell their followers when they are advertising so they can tell the difference between regular posts and ads. </a:t>
            </a:r>
            <a:endParaRPr lang="en-GB" sz="1800" b="0" i="0" dirty="0">
              <a:solidFill>
                <a:srgbClr val="000000"/>
              </a:solidFill>
              <a:effectLst/>
              <a:latin typeface="Arial" panose="020B0604020202020204" pitchFamily="34" charset="0"/>
            </a:endParaRPr>
          </a:p>
          <a:p>
            <a:pPr algn="just" rtl="0" fontAlgn="base">
              <a:lnSpc>
                <a:spcPts val="1466"/>
              </a:lnSpc>
              <a:buFont typeface="Arial" panose="020B0604020202020204" pitchFamily="34" charset="0"/>
              <a:buChar char="•"/>
            </a:pPr>
            <a:r>
              <a:rPr lang="en-GB" sz="1800" b="1" i="0" dirty="0">
                <a:solidFill>
                  <a:srgbClr val="000001"/>
                </a:solidFill>
                <a:effectLst/>
                <a:latin typeface="Arial" panose="020B0604020202020204" pitchFamily="34" charset="0"/>
              </a:rPr>
              <a:t>Use Clear labels</a:t>
            </a:r>
            <a:r>
              <a:rPr lang="en-GB" sz="1800" b="0" i="0" dirty="0">
                <a:solidFill>
                  <a:srgbClr val="000001"/>
                </a:solidFill>
                <a:effectLst/>
                <a:latin typeface="Arial" panose="020B0604020202020204" pitchFamily="34" charset="0"/>
              </a:rPr>
              <a:t>: Use labels like '#Ad' ‘#gifted’ or ‘Paid partnership’ at the beginning of their post. </a:t>
            </a:r>
            <a:endParaRPr lang="en-GB" sz="1800" b="0" i="0" dirty="0">
              <a:solidFill>
                <a:srgbClr val="000000"/>
              </a:solidFill>
              <a:effectLst/>
              <a:latin typeface="Arial" panose="020B0604020202020204" pitchFamily="34" charset="0"/>
            </a:endParaRPr>
          </a:p>
          <a:p>
            <a:pPr algn="just" rtl="0" fontAlgn="base">
              <a:lnSpc>
                <a:spcPts val="1466"/>
              </a:lnSpc>
              <a:buFont typeface="Arial" panose="020B0604020202020204" pitchFamily="34" charset="0"/>
              <a:buChar char="•"/>
            </a:pPr>
            <a:r>
              <a:rPr lang="en-GB" sz="1800" b="1" i="0" dirty="0">
                <a:solidFill>
                  <a:srgbClr val="000001"/>
                </a:solidFill>
                <a:effectLst/>
                <a:latin typeface="Arial" panose="020B0604020202020204" pitchFamily="34" charset="0"/>
              </a:rPr>
              <a:t>When to Label</a:t>
            </a:r>
            <a:r>
              <a:rPr lang="en-GB" sz="1800" b="0" i="0" dirty="0">
                <a:solidFill>
                  <a:srgbClr val="000001"/>
                </a:solidFill>
                <a:effectLst/>
                <a:latin typeface="Arial" panose="020B0604020202020204" pitchFamily="34" charset="0"/>
              </a:rPr>
              <a:t>: They must label a post as an ad if: </a:t>
            </a:r>
            <a:endParaRPr lang="en-GB" sz="1800" b="0" i="0" dirty="0">
              <a:solidFill>
                <a:srgbClr val="000000"/>
              </a:solidFill>
              <a:effectLst/>
              <a:latin typeface="Arial" panose="020B0604020202020204" pitchFamily="34" charset="0"/>
            </a:endParaRPr>
          </a:p>
          <a:p>
            <a:pPr algn="just" rtl="0" fontAlgn="base">
              <a:lnSpc>
                <a:spcPts val="1466"/>
              </a:lnSpc>
              <a:buFont typeface="Arial" panose="020B0604020202020204" pitchFamily="34" charset="0"/>
              <a:buChar char="•"/>
            </a:pPr>
            <a:r>
              <a:rPr lang="en-GB" sz="1800" b="0" i="0" dirty="0">
                <a:solidFill>
                  <a:srgbClr val="000001"/>
                </a:solidFill>
                <a:effectLst/>
                <a:latin typeface="Arial" panose="020B0604020202020204" pitchFamily="34" charset="0"/>
              </a:rPr>
              <a:t>They get paid money. </a:t>
            </a:r>
            <a:endParaRPr lang="en-GB" sz="1800" b="0" i="0" dirty="0">
              <a:solidFill>
                <a:srgbClr val="000000"/>
              </a:solidFill>
              <a:effectLst/>
              <a:latin typeface="Arial" panose="020B0604020202020204" pitchFamily="34" charset="0"/>
            </a:endParaRPr>
          </a:p>
          <a:p>
            <a:pPr algn="just" rtl="0" fontAlgn="base">
              <a:lnSpc>
                <a:spcPts val="1466"/>
              </a:lnSpc>
              <a:buFont typeface="Arial" panose="020B0604020202020204" pitchFamily="34" charset="0"/>
              <a:buChar char="•"/>
            </a:pPr>
            <a:r>
              <a:rPr lang="en-GB" sz="1800" b="0" i="0" dirty="0">
                <a:solidFill>
                  <a:srgbClr val="000001"/>
                </a:solidFill>
                <a:effectLst/>
                <a:latin typeface="Arial" panose="020B0604020202020204" pitchFamily="34" charset="0"/>
              </a:rPr>
              <a:t>They receive free products, discounts, or trips.  </a:t>
            </a:r>
            <a:endParaRPr lang="en-GB" sz="1800" b="0" i="0" dirty="0">
              <a:solidFill>
                <a:srgbClr val="000000"/>
              </a:solidFill>
              <a:effectLst/>
              <a:latin typeface="Arial" panose="020B0604020202020204" pitchFamily="34" charset="0"/>
            </a:endParaRPr>
          </a:p>
          <a:p>
            <a:pPr algn="just" rtl="0" fontAlgn="base">
              <a:lnSpc>
                <a:spcPts val="1466"/>
              </a:lnSpc>
              <a:buFont typeface="Arial" panose="020B0604020202020204" pitchFamily="34" charset="0"/>
              <a:buChar char="•"/>
            </a:pPr>
            <a:r>
              <a:rPr lang="en-GB" sz="1800" b="0" i="0" dirty="0">
                <a:solidFill>
                  <a:srgbClr val="000001"/>
                </a:solidFill>
                <a:effectLst/>
                <a:latin typeface="Arial" panose="020B0604020202020204" pitchFamily="34" charset="0"/>
              </a:rPr>
              <a:t>They promote their own products or a family member's or friend's brand. </a:t>
            </a:r>
            <a:endParaRPr lang="en-GB" sz="1800" b="0" i="0" dirty="0">
              <a:solidFill>
                <a:srgbClr val="000000"/>
              </a:solidFill>
              <a:effectLst/>
              <a:latin typeface="Arial" panose="020B0604020202020204" pitchFamily="34" charset="0"/>
            </a:endParaRPr>
          </a:p>
          <a:p>
            <a:pPr algn="just" rtl="0" fontAlgn="base">
              <a:lnSpc>
                <a:spcPts val="1466"/>
              </a:lnSpc>
              <a:buFont typeface="Arial" panose="020B0604020202020204" pitchFamily="34" charset="0"/>
              <a:buChar char="•"/>
            </a:pPr>
            <a:r>
              <a:rPr lang="en-GB" sz="1800" b="1" i="0" dirty="0">
                <a:solidFill>
                  <a:srgbClr val="000001"/>
                </a:solidFill>
                <a:effectLst/>
                <a:latin typeface="Arial" panose="020B0604020202020204" pitchFamily="34" charset="0"/>
              </a:rPr>
              <a:t>Be Honest</a:t>
            </a:r>
            <a:r>
              <a:rPr lang="en-GB" sz="1800" b="0" i="0" dirty="0">
                <a:solidFill>
                  <a:srgbClr val="000001"/>
                </a:solidFill>
                <a:effectLst/>
                <a:latin typeface="Arial" panose="020B0604020202020204" pitchFamily="34" charset="0"/>
              </a:rPr>
              <a:t>: Make sure followers can easily see that it's an ad. Don't hide the label at the end or in a place where it's hard to find. </a:t>
            </a:r>
            <a:endParaRPr lang="en-GB" sz="1800" b="0" i="0" dirty="0">
              <a:solidFill>
                <a:srgbClr val="000000"/>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D68EE2D3-6376-CC44-8A65-B1D3F1AA61B6}" type="slidenum">
              <a:rPr lang="en-US" smtClean="0"/>
              <a:t>9</a:t>
            </a:fld>
            <a:endParaRPr lang="en-US"/>
          </a:p>
        </p:txBody>
      </p:sp>
    </p:spTree>
    <p:extLst>
      <p:ext uri="{BB962C8B-B14F-4D97-AF65-F5344CB8AC3E}">
        <p14:creationId xmlns:p14="http://schemas.microsoft.com/office/powerpoint/2010/main" val="1172615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12/9/24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sv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5.png"/><Relationship Id="rId7" Type="http://schemas.openxmlformats.org/officeDocument/2006/relationships/image" Target="../media/image26.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hyperlink" Target="https://www.youtube.com/watch?v=F5tz887wXCY"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png"/><Relationship Id="rId7" Type="http://schemas.openxmlformats.org/officeDocument/2006/relationships/image" Target="../media/image26.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png"/><Relationship Id="rId7" Type="http://schemas.openxmlformats.org/officeDocument/2006/relationships/image" Target="../media/image2.svg"/><Relationship Id="rId12" Type="http://schemas.openxmlformats.org/officeDocument/2006/relationships/hyperlink" Target="http://creativecommons.org/licenses/by-sa/3.0/ie/"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40.png"/><Relationship Id="rId5" Type="http://schemas.openxmlformats.org/officeDocument/2006/relationships/image" Target="../media/image4.png"/><Relationship Id="rId10" Type="http://schemas.openxmlformats.org/officeDocument/2006/relationships/image" Target="../media/image39.jpeg"/><Relationship Id="rId4" Type="http://schemas.openxmlformats.org/officeDocument/2006/relationships/image" Target="../media/image3.jpeg"/><Relationship Id="rId9" Type="http://schemas.openxmlformats.org/officeDocument/2006/relationships/image" Target="../media/image7.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4AAD">
                <a:alpha val="100000"/>
              </a:srgbClr>
            </a:gs>
            <a:gs pos="100000">
              <a:srgbClr val="CB6CE6">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rot="8915153">
            <a:off x="7392794" y="5336868"/>
            <a:ext cx="1879176" cy="1931863"/>
          </a:xfrm>
          <a:custGeom>
            <a:avLst/>
            <a:gdLst/>
            <a:ahLst/>
            <a:cxnLst/>
            <a:rect l="l" t="t" r="r" b="b"/>
            <a:pathLst>
              <a:path w="1879176" h="1931863">
                <a:moveTo>
                  <a:pt x="0" y="0"/>
                </a:moveTo>
                <a:lnTo>
                  <a:pt x="1879176" y="0"/>
                </a:lnTo>
                <a:lnTo>
                  <a:pt x="1879176" y="1931863"/>
                </a:lnTo>
                <a:lnTo>
                  <a:pt x="0" y="19318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4178632" y="9306470"/>
            <a:ext cx="2072837" cy="434432"/>
          </a:xfrm>
          <a:custGeom>
            <a:avLst/>
            <a:gdLst/>
            <a:ahLst/>
            <a:cxnLst/>
            <a:rect l="l" t="t" r="r" b="b"/>
            <a:pathLst>
              <a:path w="2072837" h="434432">
                <a:moveTo>
                  <a:pt x="0" y="0"/>
                </a:moveTo>
                <a:lnTo>
                  <a:pt x="2072837" y="0"/>
                </a:lnTo>
                <a:lnTo>
                  <a:pt x="2072837" y="434432"/>
                </a:lnTo>
                <a:lnTo>
                  <a:pt x="0" y="434432"/>
                </a:lnTo>
                <a:lnTo>
                  <a:pt x="0" y="0"/>
                </a:lnTo>
                <a:close/>
              </a:path>
            </a:pathLst>
          </a:custGeom>
          <a:blipFill>
            <a:blip r:embed="rId5"/>
            <a:stretch>
              <a:fillRect/>
            </a:stretch>
          </a:blipFill>
        </p:spPr>
        <p:txBody>
          <a:bodyPr/>
          <a:lstStyle/>
          <a:p>
            <a:endParaRPr lang="en-US"/>
          </a:p>
        </p:txBody>
      </p:sp>
      <p:sp>
        <p:nvSpPr>
          <p:cNvPr id="4" name="Freeform 4"/>
          <p:cNvSpPr/>
          <p:nvPr/>
        </p:nvSpPr>
        <p:spPr>
          <a:xfrm>
            <a:off x="11360277" y="9043049"/>
            <a:ext cx="2453002" cy="961275"/>
          </a:xfrm>
          <a:custGeom>
            <a:avLst/>
            <a:gdLst/>
            <a:ahLst/>
            <a:cxnLst/>
            <a:rect l="l" t="t" r="r" b="b"/>
            <a:pathLst>
              <a:path w="2453002" h="961275">
                <a:moveTo>
                  <a:pt x="0" y="0"/>
                </a:moveTo>
                <a:lnTo>
                  <a:pt x="2453002" y="0"/>
                </a:lnTo>
                <a:lnTo>
                  <a:pt x="2453002" y="961275"/>
                </a:lnTo>
                <a:lnTo>
                  <a:pt x="0" y="961275"/>
                </a:lnTo>
                <a:lnTo>
                  <a:pt x="0" y="0"/>
                </a:lnTo>
                <a:close/>
              </a:path>
            </a:pathLst>
          </a:custGeom>
          <a:blipFill>
            <a:blip r:embed="rId6"/>
            <a:stretch>
              <a:fillRect/>
            </a:stretch>
          </a:blipFill>
        </p:spPr>
        <p:txBody>
          <a:bodyPr/>
          <a:lstStyle/>
          <a:p>
            <a:endParaRPr lang="en-US"/>
          </a:p>
        </p:txBody>
      </p:sp>
      <p:sp>
        <p:nvSpPr>
          <p:cNvPr id="5" name="Freeform 5"/>
          <p:cNvSpPr/>
          <p:nvPr/>
        </p:nvSpPr>
        <p:spPr>
          <a:xfrm>
            <a:off x="2504103" y="488627"/>
            <a:ext cx="3980205" cy="880032"/>
          </a:xfrm>
          <a:custGeom>
            <a:avLst/>
            <a:gdLst/>
            <a:ahLst/>
            <a:cxnLst/>
            <a:rect l="l" t="t" r="r" b="b"/>
            <a:pathLst>
              <a:path w="3980205" h="880032">
                <a:moveTo>
                  <a:pt x="0" y="0"/>
                </a:moveTo>
                <a:lnTo>
                  <a:pt x="3980204" y="0"/>
                </a:lnTo>
                <a:lnTo>
                  <a:pt x="3980204" y="880032"/>
                </a:lnTo>
                <a:lnTo>
                  <a:pt x="0" y="880032"/>
                </a:lnTo>
                <a:lnTo>
                  <a:pt x="0" y="0"/>
                </a:lnTo>
                <a:close/>
              </a:path>
            </a:pathLst>
          </a:custGeom>
          <a:blipFill>
            <a:blip r:embed="rId7"/>
            <a:stretch>
              <a:fillRect/>
            </a:stretch>
          </a:blipFill>
        </p:spPr>
        <p:txBody>
          <a:bodyPr/>
          <a:lstStyle/>
          <a:p>
            <a:endParaRPr lang="en-US"/>
          </a:p>
        </p:txBody>
      </p:sp>
      <p:sp>
        <p:nvSpPr>
          <p:cNvPr id="6" name="Freeform 6"/>
          <p:cNvSpPr/>
          <p:nvPr/>
        </p:nvSpPr>
        <p:spPr>
          <a:xfrm flipH="1">
            <a:off x="387284" y="2104926"/>
            <a:ext cx="8756716" cy="1066727"/>
          </a:xfrm>
          <a:custGeom>
            <a:avLst/>
            <a:gdLst/>
            <a:ahLst/>
            <a:cxnLst/>
            <a:rect l="l" t="t" r="r" b="b"/>
            <a:pathLst>
              <a:path w="8756716" h="1066727">
                <a:moveTo>
                  <a:pt x="8756716" y="0"/>
                </a:moveTo>
                <a:lnTo>
                  <a:pt x="0" y="0"/>
                </a:lnTo>
                <a:lnTo>
                  <a:pt x="0" y="1066728"/>
                </a:lnTo>
                <a:lnTo>
                  <a:pt x="8756716" y="1066728"/>
                </a:lnTo>
                <a:lnTo>
                  <a:pt x="8756716"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7" name="Group 7"/>
          <p:cNvGrpSpPr/>
          <p:nvPr/>
        </p:nvGrpSpPr>
        <p:grpSpPr>
          <a:xfrm>
            <a:off x="8756752" y="-913024"/>
            <a:ext cx="12389022" cy="12113047"/>
            <a:chOff x="0" y="0"/>
            <a:chExt cx="6328410" cy="6187440"/>
          </a:xfrm>
        </p:grpSpPr>
        <p:sp>
          <p:nvSpPr>
            <p:cNvPr id="8" name="Freeform 8"/>
            <p:cNvSpPr/>
            <p:nvPr/>
          </p:nvSpPr>
          <p:spPr>
            <a:xfrm>
              <a:off x="0" y="-111760"/>
              <a:ext cx="6329680" cy="6441440"/>
            </a:xfrm>
            <a:custGeom>
              <a:avLst/>
              <a:gdLst/>
              <a:ahLst/>
              <a:cxnLst/>
              <a:rect l="l" t="t" r="r" b="b"/>
              <a:pathLst>
                <a:path w="6329680" h="6441440">
                  <a:moveTo>
                    <a:pt x="2310130" y="1536700"/>
                  </a:moveTo>
                  <a:cubicBezTo>
                    <a:pt x="1192530" y="1214120"/>
                    <a:pt x="416560" y="767080"/>
                    <a:pt x="483870" y="445770"/>
                  </a:cubicBezTo>
                  <a:cubicBezTo>
                    <a:pt x="565150" y="58420"/>
                    <a:pt x="1838960" y="0"/>
                    <a:pt x="3326130" y="313690"/>
                  </a:cubicBezTo>
                  <a:cubicBezTo>
                    <a:pt x="4455160" y="552450"/>
                    <a:pt x="5384800" y="937260"/>
                    <a:pt x="5730240" y="1278890"/>
                  </a:cubicBezTo>
                  <a:cubicBezTo>
                    <a:pt x="5824220" y="1347470"/>
                    <a:pt x="5876290" y="1433830"/>
                    <a:pt x="5876290" y="1536700"/>
                  </a:cubicBezTo>
                  <a:lnTo>
                    <a:pt x="5876290" y="1540510"/>
                  </a:lnTo>
                  <a:cubicBezTo>
                    <a:pt x="5876290" y="1550670"/>
                    <a:pt x="5876290" y="1560830"/>
                    <a:pt x="5875020" y="1569720"/>
                  </a:cubicBezTo>
                  <a:cubicBezTo>
                    <a:pt x="5843270" y="1870710"/>
                    <a:pt x="5398770" y="2246630"/>
                    <a:pt x="4721860" y="2589530"/>
                  </a:cubicBezTo>
                  <a:cubicBezTo>
                    <a:pt x="4951730" y="2730500"/>
                    <a:pt x="5083810" y="2896870"/>
                    <a:pt x="5083810" y="3073400"/>
                  </a:cubicBezTo>
                  <a:cubicBezTo>
                    <a:pt x="5083810" y="3112770"/>
                    <a:pt x="5077460" y="3152140"/>
                    <a:pt x="5064760" y="3188970"/>
                  </a:cubicBezTo>
                  <a:cubicBezTo>
                    <a:pt x="5760720" y="3343910"/>
                    <a:pt x="6234430" y="3586480"/>
                    <a:pt x="6316980" y="3862070"/>
                  </a:cubicBezTo>
                  <a:cubicBezTo>
                    <a:pt x="6325870" y="3890010"/>
                    <a:pt x="6329680" y="3917950"/>
                    <a:pt x="6329680" y="3947160"/>
                  </a:cubicBezTo>
                  <a:cubicBezTo>
                    <a:pt x="6329680" y="4466590"/>
                    <a:pt x="5077460" y="5330190"/>
                    <a:pt x="3534410" y="5875020"/>
                  </a:cubicBezTo>
                  <a:cubicBezTo>
                    <a:pt x="1991360" y="6419850"/>
                    <a:pt x="739140" y="6441440"/>
                    <a:pt x="739140" y="5922010"/>
                  </a:cubicBezTo>
                  <a:cubicBezTo>
                    <a:pt x="739140" y="5617210"/>
                    <a:pt x="1169670" y="5194300"/>
                    <a:pt x="1837690" y="4786630"/>
                  </a:cubicBezTo>
                  <a:cubicBezTo>
                    <a:pt x="830580" y="4632960"/>
                    <a:pt x="140970" y="4315460"/>
                    <a:pt x="140970" y="3948430"/>
                  </a:cubicBezTo>
                  <a:cubicBezTo>
                    <a:pt x="140970" y="3816350"/>
                    <a:pt x="231140" y="3690620"/>
                    <a:pt x="392430" y="3576320"/>
                  </a:cubicBezTo>
                  <a:cubicBezTo>
                    <a:pt x="143510" y="3431540"/>
                    <a:pt x="0" y="3258820"/>
                    <a:pt x="0" y="3074670"/>
                  </a:cubicBezTo>
                  <a:lnTo>
                    <a:pt x="0" y="3064510"/>
                  </a:lnTo>
                  <a:cubicBezTo>
                    <a:pt x="0" y="2611120"/>
                    <a:pt x="989330" y="1972310"/>
                    <a:pt x="2310130" y="1536700"/>
                  </a:cubicBezTo>
                  <a:close/>
                </a:path>
              </a:pathLst>
            </a:custGeom>
            <a:blipFill>
              <a:blip r:embed="rId10"/>
              <a:stretch>
                <a:fillRect l="-46595"/>
              </a:stretch>
            </a:blipFill>
          </p:spPr>
          <p:txBody>
            <a:bodyPr/>
            <a:lstStyle/>
            <a:p>
              <a:endParaRPr lang="en-US"/>
            </a:p>
          </p:txBody>
        </p:sp>
      </p:grpSp>
      <p:sp>
        <p:nvSpPr>
          <p:cNvPr id="9" name="Freeform 9"/>
          <p:cNvSpPr/>
          <p:nvPr/>
        </p:nvSpPr>
        <p:spPr>
          <a:xfrm>
            <a:off x="3457787" y="9168335"/>
            <a:ext cx="2072837" cy="434432"/>
          </a:xfrm>
          <a:custGeom>
            <a:avLst/>
            <a:gdLst/>
            <a:ahLst/>
            <a:cxnLst/>
            <a:rect l="l" t="t" r="r" b="b"/>
            <a:pathLst>
              <a:path w="2072837" h="434432">
                <a:moveTo>
                  <a:pt x="0" y="0"/>
                </a:moveTo>
                <a:lnTo>
                  <a:pt x="2072836" y="0"/>
                </a:lnTo>
                <a:lnTo>
                  <a:pt x="2072836" y="434432"/>
                </a:lnTo>
                <a:lnTo>
                  <a:pt x="0" y="434432"/>
                </a:lnTo>
                <a:lnTo>
                  <a:pt x="0" y="0"/>
                </a:lnTo>
                <a:close/>
              </a:path>
            </a:pathLst>
          </a:custGeom>
          <a:blipFill>
            <a:blip r:embed="rId5"/>
            <a:stretch>
              <a:fillRect/>
            </a:stretch>
          </a:blipFill>
        </p:spPr>
        <p:txBody>
          <a:bodyPr/>
          <a:lstStyle/>
          <a:p>
            <a:endParaRPr lang="en-US"/>
          </a:p>
        </p:txBody>
      </p:sp>
      <p:sp>
        <p:nvSpPr>
          <p:cNvPr id="10" name="Freeform 10"/>
          <p:cNvSpPr/>
          <p:nvPr/>
        </p:nvSpPr>
        <p:spPr>
          <a:xfrm>
            <a:off x="639431" y="8867385"/>
            <a:ext cx="2644531" cy="1036331"/>
          </a:xfrm>
          <a:custGeom>
            <a:avLst/>
            <a:gdLst/>
            <a:ahLst/>
            <a:cxnLst/>
            <a:rect l="l" t="t" r="r" b="b"/>
            <a:pathLst>
              <a:path w="2644531" h="1036331">
                <a:moveTo>
                  <a:pt x="0" y="0"/>
                </a:moveTo>
                <a:lnTo>
                  <a:pt x="2644531" y="0"/>
                </a:lnTo>
                <a:lnTo>
                  <a:pt x="2644531" y="1036331"/>
                </a:lnTo>
                <a:lnTo>
                  <a:pt x="0" y="1036331"/>
                </a:lnTo>
                <a:lnTo>
                  <a:pt x="0" y="0"/>
                </a:lnTo>
                <a:close/>
              </a:path>
            </a:pathLst>
          </a:custGeom>
          <a:blipFill>
            <a:blip r:embed="rId11"/>
            <a:stretch>
              <a:fillRect/>
            </a:stretch>
          </a:blipFill>
        </p:spPr>
        <p:txBody>
          <a:bodyPr/>
          <a:lstStyle/>
          <a:p>
            <a:endParaRPr lang="en-US"/>
          </a:p>
        </p:txBody>
      </p:sp>
      <p:sp>
        <p:nvSpPr>
          <p:cNvPr id="11" name="TextBox 11"/>
          <p:cNvSpPr txBox="1"/>
          <p:nvPr/>
        </p:nvSpPr>
        <p:spPr>
          <a:xfrm>
            <a:off x="1612780" y="2189435"/>
            <a:ext cx="6991410" cy="811985"/>
          </a:xfrm>
          <a:prstGeom prst="rect">
            <a:avLst/>
          </a:prstGeom>
        </p:spPr>
        <p:txBody>
          <a:bodyPr lIns="0" tIns="0" rIns="0" bIns="0" rtlCol="0" anchor="t">
            <a:spAutoFit/>
          </a:bodyPr>
          <a:lstStyle/>
          <a:p>
            <a:pPr marL="0" lvl="0" indent="0" algn="ctr">
              <a:lnSpc>
                <a:spcPts val="6694"/>
              </a:lnSpc>
              <a:spcBef>
                <a:spcPct val="0"/>
              </a:spcBef>
            </a:pPr>
            <a:r>
              <a:rPr lang="en-US" sz="4782" b="1">
                <a:solidFill>
                  <a:srgbClr val="FDFDFD"/>
                </a:solidFill>
                <a:latin typeface="DM Sans Bold"/>
                <a:ea typeface="DM Sans Bold"/>
                <a:cs typeface="DM Sans Bold"/>
                <a:sym typeface="DM Sans Bold"/>
              </a:rPr>
              <a:t>Safer Internet Day 2025</a:t>
            </a:r>
          </a:p>
        </p:txBody>
      </p:sp>
      <p:sp>
        <p:nvSpPr>
          <p:cNvPr id="12" name="TextBox 12"/>
          <p:cNvSpPr txBox="1"/>
          <p:nvPr/>
        </p:nvSpPr>
        <p:spPr>
          <a:xfrm>
            <a:off x="639431" y="4078920"/>
            <a:ext cx="7692950" cy="3064773"/>
          </a:xfrm>
          <a:prstGeom prst="rect">
            <a:avLst/>
          </a:prstGeom>
        </p:spPr>
        <p:txBody>
          <a:bodyPr lIns="0" tIns="0" rIns="0" bIns="0" rtlCol="0" anchor="t">
            <a:spAutoFit/>
          </a:bodyPr>
          <a:lstStyle/>
          <a:p>
            <a:pPr algn="ctr">
              <a:lnSpc>
                <a:spcPts val="7878"/>
              </a:lnSpc>
            </a:pPr>
            <a:r>
              <a:rPr lang="en-US" sz="7800">
                <a:solidFill>
                  <a:srgbClr val="FF66C4"/>
                </a:solidFill>
                <a:latin typeface="Bobby Jones"/>
                <a:ea typeface="Bobby Jones"/>
                <a:cs typeface="Bobby Jones"/>
                <a:sym typeface="Bobby Jones"/>
              </a:rPr>
              <a:t>PREPARE</a:t>
            </a:r>
            <a:r>
              <a:rPr lang="en-US" sz="7800">
                <a:solidFill>
                  <a:srgbClr val="38B6FF"/>
                </a:solidFill>
                <a:latin typeface="Bobby Jones"/>
                <a:ea typeface="Bobby Jones"/>
                <a:cs typeface="Bobby Jones"/>
                <a:sym typeface="Bobby Jones"/>
              </a:rPr>
              <a:t>/</a:t>
            </a:r>
            <a:r>
              <a:rPr lang="en-US" sz="7800">
                <a:solidFill>
                  <a:srgbClr val="FF66C4"/>
                </a:solidFill>
                <a:latin typeface="Bobby Jones"/>
                <a:ea typeface="Bobby Jones"/>
                <a:cs typeface="Bobby Jones"/>
                <a:sym typeface="Bobby Jones"/>
              </a:rPr>
              <a:t>PROTECT</a:t>
            </a:r>
            <a:r>
              <a:rPr lang="en-US" sz="7800">
                <a:solidFill>
                  <a:srgbClr val="38B6FF"/>
                </a:solidFill>
                <a:latin typeface="Bobby Jones"/>
                <a:ea typeface="Bobby Jones"/>
                <a:cs typeface="Bobby Jones"/>
                <a:sym typeface="Bobby Jones"/>
              </a:rPr>
              <a:t>/</a:t>
            </a:r>
            <a:r>
              <a:rPr lang="en-US" sz="7800">
                <a:solidFill>
                  <a:srgbClr val="FF66C4"/>
                </a:solidFill>
                <a:latin typeface="Bobby Jones"/>
                <a:ea typeface="Bobby Jones"/>
                <a:cs typeface="Bobby Jones"/>
                <a:sym typeface="Bobby Jones"/>
              </a:rPr>
              <a:t>THRIVE</a:t>
            </a:r>
          </a:p>
          <a:p>
            <a:pPr algn="ctr">
              <a:lnSpc>
                <a:spcPts val="7878"/>
              </a:lnSpc>
            </a:pPr>
            <a:endParaRPr lang="en-US" sz="7800">
              <a:solidFill>
                <a:srgbClr val="FF66C4"/>
              </a:solidFill>
              <a:latin typeface="Bobby Jones"/>
              <a:ea typeface="Bobby Jones"/>
              <a:cs typeface="Bobby Jones"/>
              <a:sym typeface="Bobby Jones"/>
            </a:endParaRPr>
          </a:p>
        </p:txBody>
      </p:sp>
      <p:sp>
        <p:nvSpPr>
          <p:cNvPr id="13" name="TextBox 13"/>
          <p:cNvSpPr txBox="1"/>
          <p:nvPr/>
        </p:nvSpPr>
        <p:spPr>
          <a:xfrm>
            <a:off x="1236841" y="6744162"/>
            <a:ext cx="6514728" cy="1659710"/>
          </a:xfrm>
          <a:prstGeom prst="rect">
            <a:avLst/>
          </a:prstGeom>
        </p:spPr>
        <p:txBody>
          <a:bodyPr lIns="0" tIns="0" rIns="0" bIns="0" rtlCol="0" anchor="t">
            <a:spAutoFit/>
          </a:bodyPr>
          <a:lstStyle/>
          <a:p>
            <a:pPr algn="ctr">
              <a:lnSpc>
                <a:spcPts val="6694"/>
              </a:lnSpc>
            </a:pPr>
            <a:r>
              <a:rPr lang="en-US" sz="4782" b="1">
                <a:solidFill>
                  <a:srgbClr val="FDFDFD"/>
                </a:solidFill>
                <a:latin typeface="DM Sans Bold"/>
                <a:ea typeface="DM Sans Bold"/>
                <a:cs typeface="DM Sans Bold"/>
                <a:sym typeface="DM Sans Bold"/>
              </a:rPr>
              <a:t>Primary Presentation: </a:t>
            </a:r>
          </a:p>
          <a:p>
            <a:pPr marL="0" lvl="0" indent="0" algn="ctr">
              <a:lnSpc>
                <a:spcPts val="6694"/>
              </a:lnSpc>
              <a:spcBef>
                <a:spcPct val="0"/>
              </a:spcBef>
            </a:pPr>
            <a:r>
              <a:rPr lang="en-US" sz="4782" b="1">
                <a:solidFill>
                  <a:srgbClr val="FDFDFD"/>
                </a:solidFill>
                <a:latin typeface="DM Sans Bold"/>
                <a:ea typeface="DM Sans Bold"/>
                <a:cs typeface="DM Sans Bold"/>
                <a:sym typeface="DM Sans Bold"/>
              </a:rPr>
              <a:t>5th &amp; 6th Class</a:t>
            </a:r>
          </a:p>
        </p:txBody>
      </p:sp>
      <p:sp>
        <p:nvSpPr>
          <p:cNvPr id="14" name="Freeform 14"/>
          <p:cNvSpPr/>
          <p:nvPr/>
        </p:nvSpPr>
        <p:spPr>
          <a:xfrm>
            <a:off x="6262696" y="8880235"/>
            <a:ext cx="2132106" cy="860668"/>
          </a:xfrm>
          <a:custGeom>
            <a:avLst/>
            <a:gdLst/>
            <a:ahLst/>
            <a:cxnLst/>
            <a:rect l="l" t="t" r="r" b="b"/>
            <a:pathLst>
              <a:path w="2132106" h="860668">
                <a:moveTo>
                  <a:pt x="0" y="0"/>
                </a:moveTo>
                <a:lnTo>
                  <a:pt x="2132106" y="0"/>
                </a:lnTo>
                <a:lnTo>
                  <a:pt x="2132106" y="860667"/>
                </a:lnTo>
                <a:lnTo>
                  <a:pt x="0" y="860667"/>
                </a:lnTo>
                <a:lnTo>
                  <a:pt x="0" y="0"/>
                </a:lnTo>
                <a:close/>
              </a:path>
            </a:pathLst>
          </a:custGeom>
          <a:blipFill>
            <a:blip r:embed="rId12"/>
            <a:stretch>
              <a:fillRect l="-95943" t="-22442" r="-263" b="-120585"/>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1028700" y="2129411"/>
            <a:ext cx="10746552" cy="3692842"/>
          </a:xfrm>
          <a:prstGeom prst="rect">
            <a:avLst/>
          </a:prstGeom>
        </p:spPr>
        <p:txBody>
          <a:bodyPr lIns="0" tIns="0" rIns="0" bIns="0" rtlCol="0" anchor="t">
            <a:spAutoFit/>
          </a:bodyPr>
          <a:lstStyle/>
          <a:p>
            <a:pPr algn="l">
              <a:lnSpc>
                <a:spcPts val="4000"/>
              </a:lnSpc>
            </a:pPr>
            <a:r>
              <a:rPr lang="en-US" sz="3200" b="1">
                <a:solidFill>
                  <a:srgbClr val="000001"/>
                </a:solidFill>
                <a:latin typeface="DM Sans Bold"/>
                <a:ea typeface="DM Sans Bold"/>
                <a:cs typeface="DM Sans Bold"/>
                <a:sym typeface="DM Sans Bold"/>
              </a:rPr>
              <a:t>Let’s Brainstorm:</a:t>
            </a:r>
          </a:p>
          <a:p>
            <a:pPr algn="l">
              <a:lnSpc>
                <a:spcPts val="4000"/>
              </a:lnSpc>
            </a:pPr>
            <a:endParaRPr lang="en-US" sz="3200" b="1">
              <a:solidFill>
                <a:srgbClr val="000001"/>
              </a:solidFill>
              <a:latin typeface="DM Sans Bold"/>
              <a:ea typeface="DM Sans Bold"/>
              <a:cs typeface="DM Sans Bold"/>
              <a:sym typeface="DM Sans Bold"/>
            </a:endParaRPr>
          </a:p>
          <a:p>
            <a:pPr algn="l">
              <a:lnSpc>
                <a:spcPts val="4000"/>
              </a:lnSpc>
            </a:pPr>
            <a:endParaRPr lang="en-US" sz="3200" b="1">
              <a:solidFill>
                <a:srgbClr val="000001"/>
              </a:solidFill>
              <a:latin typeface="DM Sans Bold"/>
              <a:ea typeface="DM Sans Bold"/>
              <a:cs typeface="DM Sans Bold"/>
              <a:sym typeface="DM Sans Bold"/>
            </a:endParaRPr>
          </a:p>
          <a:p>
            <a:pPr algn="l">
              <a:lnSpc>
                <a:spcPts val="4000"/>
              </a:lnSpc>
            </a:pPr>
            <a:endParaRPr lang="en-US" sz="3200" b="1">
              <a:solidFill>
                <a:srgbClr val="000001"/>
              </a:solidFill>
              <a:latin typeface="DM Sans Bold"/>
              <a:ea typeface="DM Sans Bold"/>
              <a:cs typeface="DM Sans Bold"/>
              <a:sym typeface="DM Sans Bold"/>
            </a:endParaRPr>
          </a:p>
          <a:p>
            <a:pPr algn="l">
              <a:lnSpc>
                <a:spcPts val="4000"/>
              </a:lnSpc>
            </a:pPr>
            <a:endParaRPr lang="en-US" sz="3200" b="1">
              <a:solidFill>
                <a:srgbClr val="000001"/>
              </a:solidFill>
              <a:latin typeface="DM Sans Bold"/>
              <a:ea typeface="DM Sans Bold"/>
              <a:cs typeface="DM Sans Bold"/>
              <a:sym typeface="DM Sans Bold"/>
            </a:endParaRPr>
          </a:p>
          <a:p>
            <a:pPr algn="l">
              <a:lnSpc>
                <a:spcPts val="4625"/>
              </a:lnSpc>
            </a:pPr>
            <a:endParaRPr lang="en-US" sz="3200" b="1">
              <a:solidFill>
                <a:srgbClr val="000001"/>
              </a:solidFill>
              <a:latin typeface="DM Sans Bold"/>
              <a:ea typeface="DM Sans Bold"/>
              <a:cs typeface="DM Sans Bold"/>
              <a:sym typeface="DM Sans Bold"/>
            </a:endParaRPr>
          </a:p>
          <a:p>
            <a:pPr algn="l">
              <a:lnSpc>
                <a:spcPts val="4625"/>
              </a:lnSpc>
            </a:pPr>
            <a:endParaRPr lang="en-US" sz="3200" b="1">
              <a:solidFill>
                <a:srgbClr val="000001"/>
              </a:solidFill>
              <a:latin typeface="DM Sans Bold"/>
              <a:ea typeface="DM Sans Bold"/>
              <a:cs typeface="DM Sans Bold"/>
              <a:sym typeface="DM Sans Bold"/>
            </a:endParaRPr>
          </a:p>
        </p:txBody>
      </p:sp>
      <p:sp>
        <p:nvSpPr>
          <p:cNvPr id="4" name="TextBox 4"/>
          <p:cNvSpPr txBox="1"/>
          <p:nvPr/>
        </p:nvSpPr>
        <p:spPr>
          <a:xfrm>
            <a:off x="6346490" y="706187"/>
            <a:ext cx="11425611" cy="727075"/>
          </a:xfrm>
          <a:prstGeom prst="rect">
            <a:avLst/>
          </a:prstGeom>
        </p:spPr>
        <p:txBody>
          <a:bodyPr lIns="0" tIns="0" rIns="0" bIns="0" rtlCol="0" anchor="t">
            <a:spAutoFit/>
          </a:bodyPr>
          <a:lstStyle/>
          <a:p>
            <a:pPr algn="r">
              <a:lnSpc>
                <a:spcPts val="5600"/>
              </a:lnSpc>
            </a:pPr>
            <a:r>
              <a:rPr lang="en-US" sz="5000" b="1">
                <a:solidFill>
                  <a:srgbClr val="000001"/>
                </a:solidFill>
                <a:latin typeface="DM Sans Bold"/>
                <a:ea typeface="DM Sans Bold"/>
                <a:cs typeface="DM Sans Bold"/>
                <a:sym typeface="DM Sans Bold"/>
              </a:rPr>
              <a:t>The Impact of Influencers</a:t>
            </a:r>
          </a:p>
        </p:txBody>
      </p:sp>
      <p:sp>
        <p:nvSpPr>
          <p:cNvPr id="5" name="Freeform 5"/>
          <p:cNvSpPr/>
          <p:nvPr/>
        </p:nvSpPr>
        <p:spPr>
          <a:xfrm>
            <a:off x="1252752" y="4639166"/>
            <a:ext cx="3435450" cy="861986"/>
          </a:xfrm>
          <a:custGeom>
            <a:avLst/>
            <a:gdLst/>
            <a:ahLst/>
            <a:cxnLst/>
            <a:rect l="l" t="t" r="r" b="b"/>
            <a:pathLst>
              <a:path w="3435450" h="861986">
                <a:moveTo>
                  <a:pt x="0" y="0"/>
                </a:moveTo>
                <a:lnTo>
                  <a:pt x="3435450" y="0"/>
                </a:lnTo>
                <a:lnTo>
                  <a:pt x="3435450" y="861986"/>
                </a:lnTo>
                <a:lnTo>
                  <a:pt x="0" y="8619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6892161" y="4639166"/>
            <a:ext cx="3435450" cy="861986"/>
          </a:xfrm>
          <a:custGeom>
            <a:avLst/>
            <a:gdLst/>
            <a:ahLst/>
            <a:cxnLst/>
            <a:rect l="l" t="t" r="r" b="b"/>
            <a:pathLst>
              <a:path w="3435450" h="861986">
                <a:moveTo>
                  <a:pt x="0" y="0"/>
                </a:moveTo>
                <a:lnTo>
                  <a:pt x="3435450" y="0"/>
                </a:lnTo>
                <a:lnTo>
                  <a:pt x="3435450" y="861986"/>
                </a:lnTo>
                <a:lnTo>
                  <a:pt x="0" y="8619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7"/>
          <p:cNvSpPr txBox="1"/>
          <p:nvPr/>
        </p:nvSpPr>
        <p:spPr>
          <a:xfrm>
            <a:off x="0" y="3599295"/>
            <a:ext cx="6048000" cy="336422"/>
          </a:xfrm>
          <a:prstGeom prst="rect">
            <a:avLst/>
          </a:prstGeom>
        </p:spPr>
        <p:txBody>
          <a:bodyPr lIns="0" tIns="0" rIns="0" bIns="0" rtlCol="0" anchor="t">
            <a:spAutoFit/>
          </a:bodyPr>
          <a:lstStyle/>
          <a:p>
            <a:pPr algn="ctr">
              <a:lnSpc>
                <a:spcPts val="2435"/>
              </a:lnSpc>
            </a:pPr>
            <a:r>
              <a:rPr lang="en-US" sz="2799">
                <a:solidFill>
                  <a:srgbClr val="8C52FF"/>
                </a:solidFill>
                <a:latin typeface="League Spartan"/>
                <a:ea typeface="League Spartan"/>
                <a:cs typeface="League Spartan"/>
                <a:sym typeface="League Spartan"/>
              </a:rPr>
              <a:t>Positive Influences</a:t>
            </a:r>
          </a:p>
        </p:txBody>
      </p:sp>
      <p:sp>
        <p:nvSpPr>
          <p:cNvPr id="8" name="TextBox 8"/>
          <p:cNvSpPr txBox="1"/>
          <p:nvPr/>
        </p:nvSpPr>
        <p:spPr>
          <a:xfrm>
            <a:off x="5585886" y="3599295"/>
            <a:ext cx="6048000" cy="336422"/>
          </a:xfrm>
          <a:prstGeom prst="rect">
            <a:avLst/>
          </a:prstGeom>
        </p:spPr>
        <p:txBody>
          <a:bodyPr lIns="0" tIns="0" rIns="0" bIns="0" rtlCol="0" anchor="t">
            <a:spAutoFit/>
          </a:bodyPr>
          <a:lstStyle/>
          <a:p>
            <a:pPr algn="ctr">
              <a:lnSpc>
                <a:spcPts val="2435"/>
              </a:lnSpc>
            </a:pPr>
            <a:r>
              <a:rPr lang="en-US" sz="2799">
                <a:solidFill>
                  <a:srgbClr val="ED2E24"/>
                </a:solidFill>
                <a:latin typeface="League Spartan"/>
                <a:ea typeface="League Spartan"/>
                <a:cs typeface="League Spartan"/>
                <a:sym typeface="League Spartan"/>
              </a:rPr>
              <a:t>Potential Risks</a:t>
            </a:r>
          </a:p>
        </p:txBody>
      </p:sp>
      <p:sp>
        <p:nvSpPr>
          <p:cNvPr id="9" name="Freeform 9"/>
          <p:cNvSpPr/>
          <p:nvPr/>
        </p:nvSpPr>
        <p:spPr>
          <a:xfrm>
            <a:off x="1306275" y="6106502"/>
            <a:ext cx="3435450" cy="861986"/>
          </a:xfrm>
          <a:custGeom>
            <a:avLst/>
            <a:gdLst/>
            <a:ahLst/>
            <a:cxnLst/>
            <a:rect l="l" t="t" r="r" b="b"/>
            <a:pathLst>
              <a:path w="3435450" h="861986">
                <a:moveTo>
                  <a:pt x="0" y="0"/>
                </a:moveTo>
                <a:lnTo>
                  <a:pt x="3435450" y="0"/>
                </a:lnTo>
                <a:lnTo>
                  <a:pt x="3435450" y="861985"/>
                </a:lnTo>
                <a:lnTo>
                  <a:pt x="0" y="8619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306275" y="7736072"/>
            <a:ext cx="3435450" cy="861986"/>
          </a:xfrm>
          <a:custGeom>
            <a:avLst/>
            <a:gdLst/>
            <a:ahLst/>
            <a:cxnLst/>
            <a:rect l="l" t="t" r="r" b="b"/>
            <a:pathLst>
              <a:path w="3435450" h="861986">
                <a:moveTo>
                  <a:pt x="0" y="0"/>
                </a:moveTo>
                <a:lnTo>
                  <a:pt x="3435450" y="0"/>
                </a:lnTo>
                <a:lnTo>
                  <a:pt x="3435450" y="861986"/>
                </a:lnTo>
                <a:lnTo>
                  <a:pt x="0" y="8619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7044561" y="6106502"/>
            <a:ext cx="3435450" cy="861986"/>
          </a:xfrm>
          <a:custGeom>
            <a:avLst/>
            <a:gdLst/>
            <a:ahLst/>
            <a:cxnLst/>
            <a:rect l="l" t="t" r="r" b="b"/>
            <a:pathLst>
              <a:path w="3435450" h="861986">
                <a:moveTo>
                  <a:pt x="0" y="0"/>
                </a:moveTo>
                <a:lnTo>
                  <a:pt x="3435450" y="0"/>
                </a:lnTo>
                <a:lnTo>
                  <a:pt x="3435450" y="861985"/>
                </a:lnTo>
                <a:lnTo>
                  <a:pt x="0" y="8619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7044561" y="7578087"/>
            <a:ext cx="3435450" cy="861986"/>
          </a:xfrm>
          <a:custGeom>
            <a:avLst/>
            <a:gdLst/>
            <a:ahLst/>
            <a:cxnLst/>
            <a:rect l="l" t="t" r="r" b="b"/>
            <a:pathLst>
              <a:path w="3435450" h="861986">
                <a:moveTo>
                  <a:pt x="0" y="0"/>
                </a:moveTo>
                <a:lnTo>
                  <a:pt x="3435450" y="0"/>
                </a:lnTo>
                <a:lnTo>
                  <a:pt x="3435450" y="861986"/>
                </a:lnTo>
                <a:lnTo>
                  <a:pt x="0" y="8619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3" name="Group 13"/>
          <p:cNvGrpSpPr/>
          <p:nvPr/>
        </p:nvGrpSpPr>
        <p:grpSpPr>
          <a:xfrm>
            <a:off x="11360277" y="2512054"/>
            <a:ext cx="5996848" cy="6193812"/>
            <a:chOff x="0" y="0"/>
            <a:chExt cx="6148070" cy="6350000"/>
          </a:xfrm>
        </p:grpSpPr>
        <p:sp>
          <p:nvSpPr>
            <p:cNvPr id="14" name="Freeform 14"/>
            <p:cNvSpPr/>
            <p:nvPr/>
          </p:nvSpPr>
          <p:spPr>
            <a:xfrm>
              <a:off x="-118110" y="-12700"/>
              <a:ext cx="6300470" cy="6418580"/>
            </a:xfrm>
            <a:custGeom>
              <a:avLst/>
              <a:gdLst/>
              <a:ahLst/>
              <a:cxnLst/>
              <a:rect l="l" t="t" r="r" b="b"/>
              <a:pathLst>
                <a:path w="6300470" h="6418580">
                  <a:moveTo>
                    <a:pt x="1379220" y="12700"/>
                  </a:moveTo>
                  <a:cubicBezTo>
                    <a:pt x="1699260" y="0"/>
                    <a:pt x="2311400" y="720090"/>
                    <a:pt x="2921000" y="1793240"/>
                  </a:cubicBezTo>
                  <a:cubicBezTo>
                    <a:pt x="2966720" y="1583690"/>
                    <a:pt x="3030220" y="1408430"/>
                    <a:pt x="3107690" y="1273810"/>
                  </a:cubicBezTo>
                  <a:cubicBezTo>
                    <a:pt x="3139440" y="1182370"/>
                    <a:pt x="3195320" y="1102360"/>
                    <a:pt x="3271520" y="1042670"/>
                  </a:cubicBezTo>
                  <a:cubicBezTo>
                    <a:pt x="3547110" y="830580"/>
                    <a:pt x="4030980" y="961390"/>
                    <a:pt x="4513580" y="1330960"/>
                  </a:cubicBezTo>
                  <a:cubicBezTo>
                    <a:pt x="4654550" y="760730"/>
                    <a:pt x="4939030" y="370840"/>
                    <a:pt x="5278120" y="359410"/>
                  </a:cubicBezTo>
                  <a:cubicBezTo>
                    <a:pt x="5787390" y="341630"/>
                    <a:pt x="6229350" y="1178560"/>
                    <a:pt x="6264910" y="2226310"/>
                  </a:cubicBezTo>
                  <a:cubicBezTo>
                    <a:pt x="6300470" y="3274060"/>
                    <a:pt x="5916930" y="4138930"/>
                    <a:pt x="5407660" y="4155440"/>
                  </a:cubicBezTo>
                  <a:cubicBezTo>
                    <a:pt x="5382260" y="4156710"/>
                    <a:pt x="5356860" y="4155440"/>
                    <a:pt x="5332730" y="4151630"/>
                  </a:cubicBezTo>
                  <a:cubicBezTo>
                    <a:pt x="5171440" y="4169410"/>
                    <a:pt x="4980940" y="4126230"/>
                    <a:pt x="4779010" y="4033520"/>
                  </a:cubicBezTo>
                  <a:cubicBezTo>
                    <a:pt x="4833620" y="5163820"/>
                    <a:pt x="4585970" y="6042660"/>
                    <a:pt x="4156710" y="6101080"/>
                  </a:cubicBezTo>
                  <a:cubicBezTo>
                    <a:pt x="4141470" y="6103620"/>
                    <a:pt x="4124960" y="6104890"/>
                    <a:pt x="4108450" y="6103620"/>
                  </a:cubicBezTo>
                  <a:cubicBezTo>
                    <a:pt x="4102100" y="6103620"/>
                    <a:pt x="4097020" y="6103620"/>
                    <a:pt x="4090670" y="6103620"/>
                  </a:cubicBezTo>
                  <a:cubicBezTo>
                    <a:pt x="3966210" y="6097270"/>
                    <a:pt x="3839210" y="6022340"/>
                    <a:pt x="3716020" y="5892800"/>
                  </a:cubicBezTo>
                  <a:cubicBezTo>
                    <a:pt x="3503930" y="5703570"/>
                    <a:pt x="3255010" y="5397500"/>
                    <a:pt x="2992120" y="5005070"/>
                  </a:cubicBezTo>
                  <a:cubicBezTo>
                    <a:pt x="2983230" y="5568950"/>
                    <a:pt x="2879090" y="5938520"/>
                    <a:pt x="2682240" y="5984240"/>
                  </a:cubicBezTo>
                  <a:cubicBezTo>
                    <a:pt x="2663190" y="5988050"/>
                    <a:pt x="2644140" y="5989320"/>
                    <a:pt x="2626360" y="5988050"/>
                  </a:cubicBezTo>
                  <a:cubicBezTo>
                    <a:pt x="2410460" y="6003290"/>
                    <a:pt x="2094230" y="5730240"/>
                    <a:pt x="1758950" y="5270500"/>
                  </a:cubicBezTo>
                  <a:cubicBezTo>
                    <a:pt x="1714500" y="5904230"/>
                    <a:pt x="1565910" y="6327140"/>
                    <a:pt x="1336040" y="6360160"/>
                  </a:cubicBezTo>
                  <a:cubicBezTo>
                    <a:pt x="933450" y="6418580"/>
                    <a:pt x="431800" y="5261610"/>
                    <a:pt x="215900" y="3778250"/>
                  </a:cubicBezTo>
                  <a:cubicBezTo>
                    <a:pt x="0" y="2294890"/>
                    <a:pt x="153670" y="1043940"/>
                    <a:pt x="556260" y="985520"/>
                  </a:cubicBezTo>
                  <a:cubicBezTo>
                    <a:pt x="567690" y="984250"/>
                    <a:pt x="577850" y="982980"/>
                    <a:pt x="589280" y="982980"/>
                  </a:cubicBezTo>
                  <a:cubicBezTo>
                    <a:pt x="708660" y="981710"/>
                    <a:pt x="857250" y="1062990"/>
                    <a:pt x="1021080" y="1214120"/>
                  </a:cubicBezTo>
                  <a:cubicBezTo>
                    <a:pt x="1004570" y="529590"/>
                    <a:pt x="1108710" y="67310"/>
                    <a:pt x="1329690" y="17780"/>
                  </a:cubicBezTo>
                  <a:cubicBezTo>
                    <a:pt x="1346200" y="13970"/>
                    <a:pt x="1362710" y="11430"/>
                    <a:pt x="1379220" y="12700"/>
                  </a:cubicBezTo>
                  <a:close/>
                </a:path>
              </a:pathLst>
            </a:custGeom>
            <a:blipFill>
              <a:blip r:embed="rId8"/>
              <a:stretch>
                <a:fillRect l="-244" r="-54750"/>
              </a:stretch>
            </a:blipFill>
          </p:spPr>
          <p:txBody>
            <a:bodyPr/>
            <a:lstStyle/>
            <a:p>
              <a:endParaRPr lang="en-US"/>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1028700" y="2129411"/>
            <a:ext cx="10746552" cy="3692842"/>
          </a:xfrm>
          <a:prstGeom prst="rect">
            <a:avLst/>
          </a:prstGeom>
        </p:spPr>
        <p:txBody>
          <a:bodyPr lIns="0" tIns="0" rIns="0" bIns="0" rtlCol="0" anchor="t">
            <a:spAutoFit/>
          </a:bodyPr>
          <a:lstStyle/>
          <a:p>
            <a:pPr algn="l">
              <a:lnSpc>
                <a:spcPts val="4000"/>
              </a:lnSpc>
            </a:pPr>
            <a:r>
              <a:rPr lang="en-US" sz="3200" b="1">
                <a:solidFill>
                  <a:srgbClr val="000001"/>
                </a:solidFill>
                <a:latin typeface="DM Sans Bold"/>
                <a:ea typeface="DM Sans Bold"/>
                <a:cs typeface="DM Sans Bold"/>
                <a:sym typeface="DM Sans Bold"/>
              </a:rPr>
              <a:t>Let’s Brainstorm:</a:t>
            </a:r>
          </a:p>
          <a:p>
            <a:pPr algn="l">
              <a:lnSpc>
                <a:spcPts val="4000"/>
              </a:lnSpc>
            </a:pPr>
            <a:endParaRPr lang="en-US" sz="3200" b="1">
              <a:solidFill>
                <a:srgbClr val="000001"/>
              </a:solidFill>
              <a:latin typeface="DM Sans Bold"/>
              <a:ea typeface="DM Sans Bold"/>
              <a:cs typeface="DM Sans Bold"/>
              <a:sym typeface="DM Sans Bold"/>
            </a:endParaRPr>
          </a:p>
          <a:p>
            <a:pPr algn="l">
              <a:lnSpc>
                <a:spcPts val="4000"/>
              </a:lnSpc>
            </a:pPr>
            <a:endParaRPr lang="en-US" sz="3200" b="1">
              <a:solidFill>
                <a:srgbClr val="000001"/>
              </a:solidFill>
              <a:latin typeface="DM Sans Bold"/>
              <a:ea typeface="DM Sans Bold"/>
              <a:cs typeface="DM Sans Bold"/>
              <a:sym typeface="DM Sans Bold"/>
            </a:endParaRPr>
          </a:p>
          <a:p>
            <a:pPr algn="l">
              <a:lnSpc>
                <a:spcPts val="4000"/>
              </a:lnSpc>
            </a:pPr>
            <a:endParaRPr lang="en-US" sz="3200" b="1">
              <a:solidFill>
                <a:srgbClr val="000001"/>
              </a:solidFill>
              <a:latin typeface="DM Sans Bold"/>
              <a:ea typeface="DM Sans Bold"/>
              <a:cs typeface="DM Sans Bold"/>
              <a:sym typeface="DM Sans Bold"/>
            </a:endParaRPr>
          </a:p>
          <a:p>
            <a:pPr algn="l">
              <a:lnSpc>
                <a:spcPts val="4000"/>
              </a:lnSpc>
            </a:pPr>
            <a:endParaRPr lang="en-US" sz="3200" b="1">
              <a:solidFill>
                <a:srgbClr val="000001"/>
              </a:solidFill>
              <a:latin typeface="DM Sans Bold"/>
              <a:ea typeface="DM Sans Bold"/>
              <a:cs typeface="DM Sans Bold"/>
              <a:sym typeface="DM Sans Bold"/>
            </a:endParaRPr>
          </a:p>
          <a:p>
            <a:pPr algn="l">
              <a:lnSpc>
                <a:spcPts val="4625"/>
              </a:lnSpc>
            </a:pPr>
            <a:endParaRPr lang="en-US" sz="3200" b="1">
              <a:solidFill>
                <a:srgbClr val="000001"/>
              </a:solidFill>
              <a:latin typeface="DM Sans Bold"/>
              <a:ea typeface="DM Sans Bold"/>
              <a:cs typeface="DM Sans Bold"/>
              <a:sym typeface="DM Sans Bold"/>
            </a:endParaRPr>
          </a:p>
          <a:p>
            <a:pPr algn="l">
              <a:lnSpc>
                <a:spcPts val="4625"/>
              </a:lnSpc>
            </a:pPr>
            <a:endParaRPr lang="en-US" sz="3200" b="1">
              <a:solidFill>
                <a:srgbClr val="000001"/>
              </a:solidFill>
              <a:latin typeface="DM Sans Bold"/>
              <a:ea typeface="DM Sans Bold"/>
              <a:cs typeface="DM Sans Bold"/>
              <a:sym typeface="DM Sans Bold"/>
            </a:endParaRPr>
          </a:p>
        </p:txBody>
      </p:sp>
      <p:sp>
        <p:nvSpPr>
          <p:cNvPr id="4" name="TextBox 4"/>
          <p:cNvSpPr txBox="1"/>
          <p:nvPr/>
        </p:nvSpPr>
        <p:spPr>
          <a:xfrm>
            <a:off x="6346490" y="706187"/>
            <a:ext cx="11425611" cy="727075"/>
          </a:xfrm>
          <a:prstGeom prst="rect">
            <a:avLst/>
          </a:prstGeom>
        </p:spPr>
        <p:txBody>
          <a:bodyPr lIns="0" tIns="0" rIns="0" bIns="0" rtlCol="0" anchor="t">
            <a:spAutoFit/>
          </a:bodyPr>
          <a:lstStyle/>
          <a:p>
            <a:pPr algn="r">
              <a:lnSpc>
                <a:spcPts val="5600"/>
              </a:lnSpc>
            </a:pPr>
            <a:r>
              <a:rPr lang="en-US" sz="5000" b="1">
                <a:solidFill>
                  <a:srgbClr val="000001"/>
                </a:solidFill>
                <a:latin typeface="DM Sans Bold"/>
                <a:ea typeface="DM Sans Bold"/>
                <a:cs typeface="DM Sans Bold"/>
                <a:sym typeface="DM Sans Bold"/>
              </a:rPr>
              <a:t>The Impact of Influencers</a:t>
            </a:r>
          </a:p>
        </p:txBody>
      </p:sp>
      <p:sp>
        <p:nvSpPr>
          <p:cNvPr id="5" name="TextBox 5"/>
          <p:cNvSpPr txBox="1"/>
          <p:nvPr/>
        </p:nvSpPr>
        <p:spPr>
          <a:xfrm>
            <a:off x="55486" y="3119998"/>
            <a:ext cx="6048000" cy="336422"/>
          </a:xfrm>
          <a:prstGeom prst="rect">
            <a:avLst/>
          </a:prstGeom>
        </p:spPr>
        <p:txBody>
          <a:bodyPr lIns="0" tIns="0" rIns="0" bIns="0" rtlCol="0" anchor="t">
            <a:spAutoFit/>
          </a:bodyPr>
          <a:lstStyle/>
          <a:p>
            <a:pPr algn="ctr">
              <a:lnSpc>
                <a:spcPts val="2435"/>
              </a:lnSpc>
            </a:pPr>
            <a:r>
              <a:rPr lang="en-US" sz="2799">
                <a:solidFill>
                  <a:srgbClr val="8C52FF"/>
                </a:solidFill>
                <a:latin typeface="League Spartan"/>
                <a:ea typeface="League Spartan"/>
                <a:cs typeface="League Spartan"/>
                <a:sym typeface="League Spartan"/>
              </a:rPr>
              <a:t>Positive Influences</a:t>
            </a:r>
          </a:p>
        </p:txBody>
      </p:sp>
      <p:grpSp>
        <p:nvGrpSpPr>
          <p:cNvPr id="6" name="Group 6"/>
          <p:cNvGrpSpPr/>
          <p:nvPr/>
        </p:nvGrpSpPr>
        <p:grpSpPr>
          <a:xfrm>
            <a:off x="11775252" y="2512054"/>
            <a:ext cx="5581873" cy="6193812"/>
            <a:chOff x="0" y="0"/>
            <a:chExt cx="5722630" cy="6350000"/>
          </a:xfrm>
        </p:grpSpPr>
        <p:sp>
          <p:nvSpPr>
            <p:cNvPr id="7" name="Freeform 7"/>
            <p:cNvSpPr/>
            <p:nvPr/>
          </p:nvSpPr>
          <p:spPr>
            <a:xfrm>
              <a:off x="-118110" y="-12700"/>
              <a:ext cx="5875030" cy="6418580"/>
            </a:xfrm>
            <a:custGeom>
              <a:avLst/>
              <a:gdLst/>
              <a:ahLst/>
              <a:cxnLst/>
              <a:rect l="l" t="t" r="r" b="b"/>
              <a:pathLst>
                <a:path w="5875030" h="6418580">
                  <a:moveTo>
                    <a:pt x="1291953" y="12700"/>
                  </a:moveTo>
                  <a:cubicBezTo>
                    <a:pt x="1589846" y="0"/>
                    <a:pt x="2159627" y="720090"/>
                    <a:pt x="2727043" y="1793240"/>
                  </a:cubicBezTo>
                  <a:cubicBezTo>
                    <a:pt x="2769599" y="1583690"/>
                    <a:pt x="2828705" y="1408430"/>
                    <a:pt x="2900814" y="1273810"/>
                  </a:cubicBezTo>
                  <a:cubicBezTo>
                    <a:pt x="2930367" y="1182370"/>
                    <a:pt x="2982380" y="1102360"/>
                    <a:pt x="3053307" y="1042670"/>
                  </a:cubicBezTo>
                  <a:cubicBezTo>
                    <a:pt x="3309827" y="830580"/>
                    <a:pt x="3760214" y="961390"/>
                    <a:pt x="4209418" y="1330960"/>
                  </a:cubicBezTo>
                  <a:cubicBezTo>
                    <a:pt x="4340633" y="760730"/>
                    <a:pt x="4605428" y="370840"/>
                    <a:pt x="4921053" y="359410"/>
                  </a:cubicBezTo>
                  <a:cubicBezTo>
                    <a:pt x="5395082" y="341630"/>
                    <a:pt x="5806459" y="1178560"/>
                    <a:pt x="5839558" y="2226310"/>
                  </a:cubicBezTo>
                  <a:cubicBezTo>
                    <a:pt x="5875030" y="3274060"/>
                    <a:pt x="5515658" y="4138930"/>
                    <a:pt x="5041629" y="4155440"/>
                  </a:cubicBezTo>
                  <a:cubicBezTo>
                    <a:pt x="5017986" y="4156710"/>
                    <a:pt x="4994344" y="4155440"/>
                    <a:pt x="4971884" y="4151630"/>
                  </a:cubicBezTo>
                  <a:cubicBezTo>
                    <a:pt x="4821755" y="4169410"/>
                    <a:pt x="4644437" y="4126230"/>
                    <a:pt x="4456481" y="4033520"/>
                  </a:cubicBezTo>
                  <a:cubicBezTo>
                    <a:pt x="4507312" y="5163820"/>
                    <a:pt x="4276799" y="6042660"/>
                    <a:pt x="3877243" y="6101080"/>
                  </a:cubicBezTo>
                  <a:cubicBezTo>
                    <a:pt x="3863058" y="6103620"/>
                    <a:pt x="3847690" y="6104890"/>
                    <a:pt x="3832323" y="6103620"/>
                  </a:cubicBezTo>
                  <a:cubicBezTo>
                    <a:pt x="3826412" y="6103620"/>
                    <a:pt x="3821684" y="6103620"/>
                    <a:pt x="3815773" y="6103620"/>
                  </a:cubicBezTo>
                  <a:cubicBezTo>
                    <a:pt x="3699925" y="6097270"/>
                    <a:pt x="3581714" y="6022340"/>
                    <a:pt x="3467049" y="5892800"/>
                  </a:cubicBezTo>
                  <a:cubicBezTo>
                    <a:pt x="3269635" y="5703570"/>
                    <a:pt x="3037940" y="5397500"/>
                    <a:pt x="2793242" y="5005070"/>
                  </a:cubicBezTo>
                  <a:cubicBezTo>
                    <a:pt x="2784967" y="5568950"/>
                    <a:pt x="2688033" y="5938520"/>
                    <a:pt x="2504805" y="5984240"/>
                  </a:cubicBezTo>
                  <a:cubicBezTo>
                    <a:pt x="2487073" y="5988050"/>
                    <a:pt x="2469341" y="5989320"/>
                    <a:pt x="2452792" y="5988050"/>
                  </a:cubicBezTo>
                  <a:cubicBezTo>
                    <a:pt x="2251832" y="6003290"/>
                    <a:pt x="1957485" y="5730240"/>
                    <a:pt x="1645406" y="5270500"/>
                  </a:cubicBezTo>
                  <a:cubicBezTo>
                    <a:pt x="1604032" y="5904230"/>
                    <a:pt x="1465724" y="6327140"/>
                    <a:pt x="1251761" y="6360160"/>
                  </a:cubicBezTo>
                  <a:cubicBezTo>
                    <a:pt x="877029" y="6418580"/>
                    <a:pt x="410093" y="5261610"/>
                    <a:pt x="209133" y="3778250"/>
                  </a:cubicBezTo>
                  <a:cubicBezTo>
                    <a:pt x="0" y="2294890"/>
                    <a:pt x="151209" y="1043940"/>
                    <a:pt x="525940" y="985520"/>
                  </a:cubicBezTo>
                  <a:cubicBezTo>
                    <a:pt x="536580" y="984250"/>
                    <a:pt x="546036" y="982980"/>
                    <a:pt x="556676" y="982980"/>
                  </a:cubicBezTo>
                  <a:cubicBezTo>
                    <a:pt x="667795" y="981710"/>
                    <a:pt x="806102" y="1062990"/>
                    <a:pt x="958595" y="1214120"/>
                  </a:cubicBezTo>
                  <a:cubicBezTo>
                    <a:pt x="943228" y="529590"/>
                    <a:pt x="1040162" y="67310"/>
                    <a:pt x="1245850" y="17780"/>
                  </a:cubicBezTo>
                  <a:cubicBezTo>
                    <a:pt x="1261217" y="13970"/>
                    <a:pt x="1276585" y="11430"/>
                    <a:pt x="1291953" y="12700"/>
                  </a:cubicBezTo>
                  <a:close/>
                </a:path>
              </a:pathLst>
            </a:custGeom>
            <a:blipFill>
              <a:blip r:embed="rId4"/>
              <a:stretch>
                <a:fillRect l="-3918" t="-5" r="-62502" b="-5"/>
              </a:stretch>
            </a:blipFill>
          </p:spPr>
          <p:txBody>
            <a:bodyPr/>
            <a:lstStyle/>
            <a:p>
              <a:endParaRPr lang="en-US"/>
            </a:p>
          </p:txBody>
        </p:sp>
      </p:grpSp>
      <p:sp>
        <p:nvSpPr>
          <p:cNvPr id="8" name="TextBox 8"/>
          <p:cNvSpPr txBox="1"/>
          <p:nvPr/>
        </p:nvSpPr>
        <p:spPr>
          <a:xfrm>
            <a:off x="1392354" y="3942495"/>
            <a:ext cx="9422265" cy="3639820"/>
          </a:xfrm>
          <a:prstGeom prst="rect">
            <a:avLst/>
          </a:prstGeom>
        </p:spPr>
        <p:txBody>
          <a:bodyPr lIns="0" tIns="0" rIns="0" bIns="0" rtlCol="0" anchor="t">
            <a:spAutoFit/>
          </a:bodyPr>
          <a:lstStyle/>
          <a:p>
            <a:pPr marL="539749" lvl="1" indent="-269875" algn="l">
              <a:lnSpc>
                <a:spcPts val="3499"/>
              </a:lnSpc>
              <a:buAutoNum type="arabicPeriod"/>
            </a:pPr>
            <a:r>
              <a:rPr lang="en-US" sz="2499" b="1">
                <a:solidFill>
                  <a:srgbClr val="000000"/>
                </a:solidFill>
                <a:latin typeface="Canva Sans Bold"/>
                <a:ea typeface="Canva Sans Bold"/>
                <a:cs typeface="Canva Sans Bold"/>
                <a:sym typeface="Canva Sans Bold"/>
              </a:rPr>
              <a:t>Inspiration and Motivation: </a:t>
            </a:r>
            <a:r>
              <a:rPr lang="en-US" sz="2499">
                <a:solidFill>
                  <a:srgbClr val="000000"/>
                </a:solidFill>
                <a:latin typeface="Canva Sans"/>
                <a:ea typeface="Canva Sans"/>
                <a:cs typeface="Canva Sans"/>
                <a:sym typeface="Canva Sans"/>
              </a:rPr>
              <a:t>Influencers can inspire you to try new hobbies and many share messages about self-confidence, kindness, or overcoming challenges.</a:t>
            </a:r>
          </a:p>
          <a:p>
            <a:pPr marL="539749" lvl="1" indent="-269875" algn="l">
              <a:lnSpc>
                <a:spcPts val="3499"/>
              </a:lnSpc>
              <a:buAutoNum type="arabicPeriod"/>
            </a:pPr>
            <a:r>
              <a:rPr lang="en-US" sz="2499" b="1">
                <a:solidFill>
                  <a:srgbClr val="000000"/>
                </a:solidFill>
                <a:latin typeface="Canva Sans Bold"/>
                <a:ea typeface="Canva Sans Bold"/>
                <a:cs typeface="Canva Sans Bold"/>
                <a:sym typeface="Canva Sans Bold"/>
              </a:rPr>
              <a:t>Learning Opportunities: </a:t>
            </a:r>
            <a:r>
              <a:rPr lang="en-US" sz="2499">
                <a:solidFill>
                  <a:srgbClr val="000000"/>
                </a:solidFill>
                <a:latin typeface="Canva Sans"/>
                <a:ea typeface="Canva Sans"/>
                <a:cs typeface="Canva Sans"/>
                <a:sym typeface="Canva Sans"/>
              </a:rPr>
              <a:t>Share tips and knowledge about topics and introduce you to new cultures, ideas, or perspectives.</a:t>
            </a:r>
          </a:p>
          <a:p>
            <a:pPr marL="539749" lvl="1" indent="-269875" algn="l">
              <a:lnSpc>
                <a:spcPts val="3499"/>
              </a:lnSpc>
              <a:buAutoNum type="arabicPeriod"/>
            </a:pPr>
            <a:r>
              <a:rPr lang="en-US" sz="2499" b="1">
                <a:solidFill>
                  <a:srgbClr val="000000"/>
                </a:solidFill>
                <a:latin typeface="Canva Sans Bold"/>
                <a:ea typeface="Canva Sans Bold"/>
                <a:cs typeface="Canva Sans Bold"/>
                <a:sym typeface="Canva Sans Bold"/>
              </a:rPr>
              <a:t>Entertainment:</a:t>
            </a:r>
            <a:r>
              <a:rPr lang="en-US" sz="2499">
                <a:solidFill>
                  <a:srgbClr val="000000"/>
                </a:solidFill>
                <a:latin typeface="Canva Sans"/>
                <a:ea typeface="Canva Sans"/>
                <a:cs typeface="Canva Sans"/>
                <a:sym typeface="Canva Sans"/>
              </a:rPr>
              <a:t> Provide fun, uplifting content.</a:t>
            </a:r>
          </a:p>
          <a:p>
            <a:pPr algn="l">
              <a:lnSpc>
                <a:spcPts val="4759"/>
              </a:lnSpc>
            </a:pPr>
            <a:endParaRPr lang="en-US" sz="2499">
              <a:solidFill>
                <a:srgbClr val="000000"/>
              </a:solidFill>
              <a:latin typeface="Canva Sans"/>
              <a:ea typeface="Canva Sans"/>
              <a:cs typeface="Canva Sans"/>
              <a:sym typeface="Canva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1028700" y="2129411"/>
            <a:ext cx="10746552" cy="3692842"/>
          </a:xfrm>
          <a:prstGeom prst="rect">
            <a:avLst/>
          </a:prstGeom>
        </p:spPr>
        <p:txBody>
          <a:bodyPr lIns="0" tIns="0" rIns="0" bIns="0" rtlCol="0" anchor="t">
            <a:spAutoFit/>
          </a:bodyPr>
          <a:lstStyle/>
          <a:p>
            <a:pPr algn="l">
              <a:lnSpc>
                <a:spcPts val="4000"/>
              </a:lnSpc>
            </a:pPr>
            <a:r>
              <a:rPr lang="en-US" sz="3200" b="1">
                <a:solidFill>
                  <a:srgbClr val="000001"/>
                </a:solidFill>
                <a:latin typeface="DM Sans Bold"/>
                <a:ea typeface="DM Sans Bold"/>
                <a:cs typeface="DM Sans Bold"/>
                <a:sym typeface="DM Sans Bold"/>
              </a:rPr>
              <a:t>Let’s Brainstorm:</a:t>
            </a:r>
          </a:p>
          <a:p>
            <a:pPr algn="l">
              <a:lnSpc>
                <a:spcPts val="4000"/>
              </a:lnSpc>
            </a:pPr>
            <a:endParaRPr lang="en-US" sz="3200" b="1">
              <a:solidFill>
                <a:srgbClr val="000001"/>
              </a:solidFill>
              <a:latin typeface="DM Sans Bold"/>
              <a:ea typeface="DM Sans Bold"/>
              <a:cs typeface="DM Sans Bold"/>
              <a:sym typeface="DM Sans Bold"/>
            </a:endParaRPr>
          </a:p>
          <a:p>
            <a:pPr algn="l">
              <a:lnSpc>
                <a:spcPts val="4000"/>
              </a:lnSpc>
            </a:pPr>
            <a:endParaRPr lang="en-US" sz="3200" b="1">
              <a:solidFill>
                <a:srgbClr val="000001"/>
              </a:solidFill>
              <a:latin typeface="DM Sans Bold"/>
              <a:ea typeface="DM Sans Bold"/>
              <a:cs typeface="DM Sans Bold"/>
              <a:sym typeface="DM Sans Bold"/>
            </a:endParaRPr>
          </a:p>
          <a:p>
            <a:pPr algn="l">
              <a:lnSpc>
                <a:spcPts val="4000"/>
              </a:lnSpc>
            </a:pPr>
            <a:endParaRPr lang="en-US" sz="3200" b="1">
              <a:solidFill>
                <a:srgbClr val="000001"/>
              </a:solidFill>
              <a:latin typeface="DM Sans Bold"/>
              <a:ea typeface="DM Sans Bold"/>
              <a:cs typeface="DM Sans Bold"/>
              <a:sym typeface="DM Sans Bold"/>
            </a:endParaRPr>
          </a:p>
          <a:p>
            <a:pPr algn="l">
              <a:lnSpc>
                <a:spcPts val="4000"/>
              </a:lnSpc>
            </a:pPr>
            <a:endParaRPr lang="en-US" sz="3200" b="1">
              <a:solidFill>
                <a:srgbClr val="000001"/>
              </a:solidFill>
              <a:latin typeface="DM Sans Bold"/>
              <a:ea typeface="DM Sans Bold"/>
              <a:cs typeface="DM Sans Bold"/>
              <a:sym typeface="DM Sans Bold"/>
            </a:endParaRPr>
          </a:p>
          <a:p>
            <a:pPr algn="l">
              <a:lnSpc>
                <a:spcPts val="4625"/>
              </a:lnSpc>
            </a:pPr>
            <a:endParaRPr lang="en-US" sz="3200" b="1">
              <a:solidFill>
                <a:srgbClr val="000001"/>
              </a:solidFill>
              <a:latin typeface="DM Sans Bold"/>
              <a:ea typeface="DM Sans Bold"/>
              <a:cs typeface="DM Sans Bold"/>
              <a:sym typeface="DM Sans Bold"/>
            </a:endParaRPr>
          </a:p>
          <a:p>
            <a:pPr algn="l">
              <a:lnSpc>
                <a:spcPts val="4625"/>
              </a:lnSpc>
            </a:pPr>
            <a:endParaRPr lang="en-US" sz="3200" b="1">
              <a:solidFill>
                <a:srgbClr val="000001"/>
              </a:solidFill>
              <a:latin typeface="DM Sans Bold"/>
              <a:ea typeface="DM Sans Bold"/>
              <a:cs typeface="DM Sans Bold"/>
              <a:sym typeface="DM Sans Bold"/>
            </a:endParaRPr>
          </a:p>
        </p:txBody>
      </p:sp>
      <p:sp>
        <p:nvSpPr>
          <p:cNvPr id="4" name="TextBox 4"/>
          <p:cNvSpPr txBox="1"/>
          <p:nvPr/>
        </p:nvSpPr>
        <p:spPr>
          <a:xfrm>
            <a:off x="6346490" y="706187"/>
            <a:ext cx="11425611" cy="727075"/>
          </a:xfrm>
          <a:prstGeom prst="rect">
            <a:avLst/>
          </a:prstGeom>
        </p:spPr>
        <p:txBody>
          <a:bodyPr lIns="0" tIns="0" rIns="0" bIns="0" rtlCol="0" anchor="t">
            <a:spAutoFit/>
          </a:bodyPr>
          <a:lstStyle/>
          <a:p>
            <a:pPr algn="r">
              <a:lnSpc>
                <a:spcPts val="5600"/>
              </a:lnSpc>
            </a:pPr>
            <a:r>
              <a:rPr lang="en-US" sz="5000" b="1">
                <a:solidFill>
                  <a:srgbClr val="000001"/>
                </a:solidFill>
                <a:latin typeface="DM Sans Bold"/>
                <a:ea typeface="DM Sans Bold"/>
                <a:cs typeface="DM Sans Bold"/>
                <a:sym typeface="DM Sans Bold"/>
              </a:rPr>
              <a:t>The Impact of Influencers</a:t>
            </a:r>
          </a:p>
        </p:txBody>
      </p:sp>
      <p:sp>
        <p:nvSpPr>
          <p:cNvPr id="5" name="TextBox 5"/>
          <p:cNvSpPr txBox="1"/>
          <p:nvPr/>
        </p:nvSpPr>
        <p:spPr>
          <a:xfrm>
            <a:off x="-531880" y="2991209"/>
            <a:ext cx="6048000" cy="336422"/>
          </a:xfrm>
          <a:prstGeom prst="rect">
            <a:avLst/>
          </a:prstGeom>
        </p:spPr>
        <p:txBody>
          <a:bodyPr lIns="0" tIns="0" rIns="0" bIns="0" rtlCol="0" anchor="t">
            <a:spAutoFit/>
          </a:bodyPr>
          <a:lstStyle/>
          <a:p>
            <a:pPr algn="ctr">
              <a:lnSpc>
                <a:spcPts val="2435"/>
              </a:lnSpc>
            </a:pPr>
            <a:r>
              <a:rPr lang="en-US" sz="2799">
                <a:solidFill>
                  <a:srgbClr val="ED2E24"/>
                </a:solidFill>
                <a:latin typeface="League Spartan"/>
                <a:ea typeface="League Spartan"/>
                <a:cs typeface="League Spartan"/>
                <a:sym typeface="League Spartan"/>
              </a:rPr>
              <a:t>Potential Risks</a:t>
            </a:r>
          </a:p>
        </p:txBody>
      </p:sp>
      <p:grpSp>
        <p:nvGrpSpPr>
          <p:cNvPr id="6" name="Group 6"/>
          <p:cNvGrpSpPr/>
          <p:nvPr/>
        </p:nvGrpSpPr>
        <p:grpSpPr>
          <a:xfrm>
            <a:off x="12059295" y="2512054"/>
            <a:ext cx="5297830" cy="6193812"/>
            <a:chOff x="0" y="0"/>
            <a:chExt cx="5431424" cy="6350000"/>
          </a:xfrm>
        </p:grpSpPr>
        <p:sp>
          <p:nvSpPr>
            <p:cNvPr id="7" name="Freeform 7"/>
            <p:cNvSpPr/>
            <p:nvPr/>
          </p:nvSpPr>
          <p:spPr>
            <a:xfrm>
              <a:off x="-118110" y="-12700"/>
              <a:ext cx="5583824" cy="6418580"/>
            </a:xfrm>
            <a:custGeom>
              <a:avLst/>
              <a:gdLst/>
              <a:ahLst/>
              <a:cxnLst/>
              <a:rect l="l" t="t" r="r" b="b"/>
              <a:pathLst>
                <a:path w="5583824" h="6418580">
                  <a:moveTo>
                    <a:pt x="1232220" y="12700"/>
                  </a:moveTo>
                  <a:cubicBezTo>
                    <a:pt x="1514954" y="0"/>
                    <a:pt x="2055741" y="720090"/>
                    <a:pt x="2594283" y="1793240"/>
                  </a:cubicBezTo>
                  <a:cubicBezTo>
                    <a:pt x="2634674" y="1583690"/>
                    <a:pt x="2690772" y="1408430"/>
                    <a:pt x="2759212" y="1273810"/>
                  </a:cubicBezTo>
                  <a:cubicBezTo>
                    <a:pt x="2787261" y="1182370"/>
                    <a:pt x="2836627" y="1102360"/>
                    <a:pt x="2903945" y="1042670"/>
                  </a:cubicBezTo>
                  <a:cubicBezTo>
                    <a:pt x="3147411" y="830580"/>
                    <a:pt x="3574879" y="961390"/>
                    <a:pt x="4001225" y="1330960"/>
                  </a:cubicBezTo>
                  <a:cubicBezTo>
                    <a:pt x="4125763" y="760730"/>
                    <a:pt x="4377083" y="370840"/>
                    <a:pt x="4676647" y="359410"/>
                  </a:cubicBezTo>
                  <a:cubicBezTo>
                    <a:pt x="5126554" y="341630"/>
                    <a:pt x="5516998" y="1178560"/>
                    <a:pt x="5548413" y="2226310"/>
                  </a:cubicBezTo>
                  <a:cubicBezTo>
                    <a:pt x="5583824" y="3274060"/>
                    <a:pt x="5240995" y="4138930"/>
                    <a:pt x="4791087" y="4155440"/>
                  </a:cubicBezTo>
                  <a:cubicBezTo>
                    <a:pt x="4768648" y="4156710"/>
                    <a:pt x="4746209" y="4155440"/>
                    <a:pt x="4724892" y="4151630"/>
                  </a:cubicBezTo>
                  <a:cubicBezTo>
                    <a:pt x="4582402" y="4169410"/>
                    <a:pt x="4414107" y="4126230"/>
                    <a:pt x="4235715" y="4033520"/>
                  </a:cubicBezTo>
                  <a:cubicBezTo>
                    <a:pt x="4283960" y="5163820"/>
                    <a:pt x="4065177" y="6042660"/>
                    <a:pt x="3685953" y="6101080"/>
                  </a:cubicBezTo>
                  <a:cubicBezTo>
                    <a:pt x="3672490" y="6103620"/>
                    <a:pt x="3657904" y="6104890"/>
                    <a:pt x="3643319" y="6103620"/>
                  </a:cubicBezTo>
                  <a:cubicBezTo>
                    <a:pt x="3637709" y="6103620"/>
                    <a:pt x="3633221" y="6103620"/>
                    <a:pt x="3627612" y="6103620"/>
                  </a:cubicBezTo>
                  <a:cubicBezTo>
                    <a:pt x="3517659" y="6097270"/>
                    <a:pt x="3405462" y="6022340"/>
                    <a:pt x="3296632" y="5892800"/>
                  </a:cubicBezTo>
                  <a:cubicBezTo>
                    <a:pt x="3109264" y="5703570"/>
                    <a:pt x="2889360" y="5397500"/>
                    <a:pt x="2657113" y="5005070"/>
                  </a:cubicBezTo>
                  <a:cubicBezTo>
                    <a:pt x="2649259" y="5568950"/>
                    <a:pt x="2557258" y="5938520"/>
                    <a:pt x="2383354" y="5984240"/>
                  </a:cubicBezTo>
                  <a:cubicBezTo>
                    <a:pt x="2366525" y="5988050"/>
                    <a:pt x="2349695" y="5989320"/>
                    <a:pt x="2333988" y="5988050"/>
                  </a:cubicBezTo>
                  <a:cubicBezTo>
                    <a:pt x="2143254" y="6003290"/>
                    <a:pt x="1863885" y="5730240"/>
                    <a:pt x="1567687" y="5270500"/>
                  </a:cubicBezTo>
                  <a:cubicBezTo>
                    <a:pt x="1528418" y="5904230"/>
                    <a:pt x="1397148" y="6327140"/>
                    <a:pt x="1194073" y="6360160"/>
                  </a:cubicBezTo>
                  <a:cubicBezTo>
                    <a:pt x="838411" y="6418580"/>
                    <a:pt x="395235" y="5261610"/>
                    <a:pt x="204501" y="3778250"/>
                  </a:cubicBezTo>
                  <a:cubicBezTo>
                    <a:pt x="0" y="2294890"/>
                    <a:pt x="149525" y="1043940"/>
                    <a:pt x="505187" y="985520"/>
                  </a:cubicBezTo>
                  <a:cubicBezTo>
                    <a:pt x="515285" y="984250"/>
                    <a:pt x="524261" y="982980"/>
                    <a:pt x="534358" y="982980"/>
                  </a:cubicBezTo>
                  <a:cubicBezTo>
                    <a:pt x="639823" y="981710"/>
                    <a:pt x="771093" y="1062990"/>
                    <a:pt x="915826" y="1214120"/>
                  </a:cubicBezTo>
                  <a:cubicBezTo>
                    <a:pt x="901240" y="529590"/>
                    <a:pt x="993241" y="67310"/>
                    <a:pt x="1188463" y="17780"/>
                  </a:cubicBezTo>
                  <a:cubicBezTo>
                    <a:pt x="1203049" y="13970"/>
                    <a:pt x="1217634" y="11430"/>
                    <a:pt x="1232220" y="12700"/>
                  </a:cubicBezTo>
                  <a:close/>
                </a:path>
              </a:pathLst>
            </a:custGeom>
            <a:blipFill>
              <a:blip r:embed="rId4"/>
              <a:stretch>
                <a:fillRect l="-6758" t="-5" r="-68492" b="-5"/>
              </a:stretch>
            </a:blipFill>
          </p:spPr>
          <p:txBody>
            <a:bodyPr/>
            <a:lstStyle/>
            <a:p>
              <a:endParaRPr lang="en-US"/>
            </a:p>
          </p:txBody>
        </p:sp>
      </p:grpSp>
      <p:sp>
        <p:nvSpPr>
          <p:cNvPr id="8" name="TextBox 8"/>
          <p:cNvSpPr txBox="1"/>
          <p:nvPr/>
        </p:nvSpPr>
        <p:spPr>
          <a:xfrm>
            <a:off x="1028700" y="3625504"/>
            <a:ext cx="10746552" cy="6706870"/>
          </a:xfrm>
          <a:prstGeom prst="rect">
            <a:avLst/>
          </a:prstGeom>
        </p:spPr>
        <p:txBody>
          <a:bodyPr lIns="0" tIns="0" rIns="0" bIns="0" rtlCol="0" anchor="t">
            <a:spAutoFit/>
          </a:bodyPr>
          <a:lstStyle/>
          <a:p>
            <a:pPr marL="539749" lvl="1" indent="-269875" algn="l">
              <a:lnSpc>
                <a:spcPts val="3499"/>
              </a:lnSpc>
              <a:buAutoNum type="arabicPeriod"/>
            </a:pPr>
            <a:r>
              <a:rPr lang="en-US" sz="2499" b="1">
                <a:solidFill>
                  <a:srgbClr val="000000"/>
                </a:solidFill>
                <a:latin typeface="Canva Sans Bold"/>
                <a:ea typeface="Canva Sans Bold"/>
                <a:cs typeface="Canva Sans Bold"/>
                <a:sym typeface="Canva Sans Bold"/>
              </a:rPr>
              <a:t>Unrealistic Standards</a:t>
            </a:r>
            <a:r>
              <a:rPr lang="en-US" sz="2499">
                <a:solidFill>
                  <a:srgbClr val="000000"/>
                </a:solidFill>
                <a:latin typeface="Canva Sans"/>
                <a:ea typeface="Canva Sans"/>
                <a:cs typeface="Canva Sans"/>
                <a:sym typeface="Canva Sans"/>
              </a:rPr>
              <a:t>: Influencers show only their best moments.</a:t>
            </a:r>
          </a:p>
          <a:p>
            <a:pPr marL="539749" lvl="1" indent="-269875" algn="l">
              <a:lnSpc>
                <a:spcPts val="3499"/>
              </a:lnSpc>
              <a:buAutoNum type="arabicPeriod"/>
            </a:pPr>
            <a:r>
              <a:rPr lang="en-US" sz="2499" b="1">
                <a:solidFill>
                  <a:srgbClr val="000000"/>
                </a:solidFill>
                <a:latin typeface="Canva Sans Bold"/>
                <a:ea typeface="Canva Sans Bold"/>
                <a:cs typeface="Canva Sans Bold"/>
                <a:sym typeface="Canva Sans Bold"/>
              </a:rPr>
              <a:t>Hidden Advertising: </a:t>
            </a:r>
            <a:r>
              <a:rPr lang="en-US" sz="2499">
                <a:solidFill>
                  <a:srgbClr val="000000"/>
                </a:solidFill>
                <a:latin typeface="Canva Sans"/>
                <a:ea typeface="Canva Sans"/>
                <a:cs typeface="Canva Sans"/>
                <a:sym typeface="Canva Sans"/>
              </a:rPr>
              <a:t>Some influencers promote products they’re paid to advertise without making it clear. You might feel pressured to buy things you don’t need.</a:t>
            </a:r>
          </a:p>
          <a:p>
            <a:pPr marL="539749" lvl="1" indent="-269875" algn="l">
              <a:lnSpc>
                <a:spcPts val="3499"/>
              </a:lnSpc>
              <a:buAutoNum type="arabicPeriod"/>
            </a:pPr>
            <a:r>
              <a:rPr lang="en-US" sz="2499" b="1">
                <a:solidFill>
                  <a:srgbClr val="000000"/>
                </a:solidFill>
                <a:latin typeface="Canva Sans Bold"/>
                <a:ea typeface="Canva Sans Bold"/>
                <a:cs typeface="Canva Sans Bold"/>
                <a:sym typeface="Canva Sans Bold"/>
              </a:rPr>
              <a:t>False Information:</a:t>
            </a:r>
          </a:p>
          <a:p>
            <a:pPr marL="1079499" lvl="2" indent="-359833" algn="l">
              <a:lnSpc>
                <a:spcPts val="3499"/>
              </a:lnSpc>
              <a:buAutoNum type="alphaLcPeriod"/>
            </a:pPr>
            <a:r>
              <a:rPr lang="en-US" sz="2499" b="1">
                <a:solidFill>
                  <a:srgbClr val="000000"/>
                </a:solidFill>
                <a:latin typeface="Canva Sans Bold"/>
                <a:ea typeface="Canva Sans Bold"/>
                <a:cs typeface="Canva Sans Bold"/>
                <a:sym typeface="Canva Sans Bold"/>
              </a:rPr>
              <a:t>Misinformation</a:t>
            </a:r>
            <a:r>
              <a:rPr lang="en-US" sz="2499">
                <a:solidFill>
                  <a:srgbClr val="000000"/>
                </a:solidFill>
                <a:latin typeface="Canva Sans"/>
                <a:ea typeface="Canva Sans"/>
                <a:cs typeface="Canva Sans"/>
                <a:sym typeface="Canva Sans"/>
              </a:rPr>
              <a:t> (accidental): When influencers accidentally share something false, like a fake health tip.</a:t>
            </a:r>
          </a:p>
          <a:p>
            <a:pPr marL="1079499" lvl="2" indent="-359833" algn="l">
              <a:lnSpc>
                <a:spcPts val="3499"/>
              </a:lnSpc>
              <a:buAutoNum type="alphaLcPeriod"/>
            </a:pPr>
            <a:r>
              <a:rPr lang="en-US" sz="2499" b="1">
                <a:solidFill>
                  <a:srgbClr val="000000"/>
                </a:solidFill>
                <a:latin typeface="Canva Sans Bold"/>
                <a:ea typeface="Canva Sans Bold"/>
                <a:cs typeface="Canva Sans Bold"/>
                <a:sym typeface="Canva Sans Bold"/>
              </a:rPr>
              <a:t>Disinformation</a:t>
            </a:r>
            <a:r>
              <a:rPr lang="en-US" sz="2499">
                <a:solidFill>
                  <a:srgbClr val="000000"/>
                </a:solidFill>
                <a:latin typeface="Canva Sans"/>
                <a:ea typeface="Canva Sans"/>
                <a:cs typeface="Canva Sans"/>
                <a:sym typeface="Canva Sans"/>
              </a:rPr>
              <a:t> (on purpose): When they knowingly share false information, like a hoax or conspiracy, to gain views or attention.</a:t>
            </a:r>
          </a:p>
          <a:p>
            <a:pPr marL="539749" lvl="1" indent="-269875" algn="l">
              <a:lnSpc>
                <a:spcPts val="3499"/>
              </a:lnSpc>
              <a:buAutoNum type="arabicPeriod"/>
            </a:pPr>
            <a:r>
              <a:rPr lang="en-US" sz="2499" b="1">
                <a:solidFill>
                  <a:srgbClr val="000000"/>
                </a:solidFill>
                <a:latin typeface="Canva Sans Bold"/>
                <a:ea typeface="Canva Sans Bold"/>
                <a:cs typeface="Canva Sans Bold"/>
                <a:sym typeface="Canva Sans Bold"/>
              </a:rPr>
              <a:t>Over-Influence</a:t>
            </a:r>
            <a:r>
              <a:rPr lang="en-US" sz="2499">
                <a:solidFill>
                  <a:srgbClr val="000000"/>
                </a:solidFill>
                <a:latin typeface="Canva Sans"/>
                <a:ea typeface="Canva Sans"/>
                <a:cs typeface="Canva Sans"/>
                <a:sym typeface="Canva Sans"/>
              </a:rPr>
              <a:t>: Influencers may shape your opinions too strongly, making you agree with them without thinking critically.</a:t>
            </a:r>
          </a:p>
          <a:p>
            <a:pPr algn="l">
              <a:lnSpc>
                <a:spcPts val="3499"/>
              </a:lnSpc>
            </a:pPr>
            <a:endParaRPr lang="en-US" sz="2499">
              <a:solidFill>
                <a:srgbClr val="000000"/>
              </a:solidFill>
              <a:latin typeface="Canva Sans"/>
              <a:ea typeface="Canva Sans"/>
              <a:cs typeface="Canva Sans"/>
              <a:sym typeface="Canva Sans"/>
            </a:endParaRPr>
          </a:p>
          <a:p>
            <a:pPr algn="l">
              <a:lnSpc>
                <a:spcPts val="3499"/>
              </a:lnSpc>
            </a:pPr>
            <a:endParaRPr lang="en-US" sz="2499">
              <a:solidFill>
                <a:srgbClr val="000000"/>
              </a:solidFill>
              <a:latin typeface="Canva Sans"/>
              <a:ea typeface="Canva Sans"/>
              <a:cs typeface="Canva Sans"/>
              <a:sym typeface="Canva Sans"/>
            </a:endParaRPr>
          </a:p>
          <a:p>
            <a:pPr algn="l">
              <a:lnSpc>
                <a:spcPts val="4759"/>
              </a:lnSpc>
            </a:pPr>
            <a:endParaRPr lang="en-US" sz="2499">
              <a:solidFill>
                <a:srgbClr val="000000"/>
              </a:solidFill>
              <a:latin typeface="Canva Sans"/>
              <a:ea typeface="Canva Sans"/>
              <a:cs typeface="Canva Sans"/>
              <a:sym typeface="Canva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2728997" y="2512054"/>
            <a:ext cx="4628129" cy="6193812"/>
            <a:chOff x="0" y="0"/>
            <a:chExt cx="4744835" cy="6350000"/>
          </a:xfrm>
        </p:grpSpPr>
        <p:sp>
          <p:nvSpPr>
            <p:cNvPr id="4" name="Freeform 4"/>
            <p:cNvSpPr/>
            <p:nvPr/>
          </p:nvSpPr>
          <p:spPr>
            <a:xfrm>
              <a:off x="-118110" y="-12700"/>
              <a:ext cx="4897235" cy="6418580"/>
            </a:xfrm>
            <a:custGeom>
              <a:avLst/>
              <a:gdLst/>
              <a:ahLst/>
              <a:cxnLst/>
              <a:rect l="l" t="t" r="r" b="b"/>
              <a:pathLst>
                <a:path w="4897235" h="6418580">
                  <a:moveTo>
                    <a:pt x="1091384" y="12700"/>
                  </a:moveTo>
                  <a:cubicBezTo>
                    <a:pt x="1338379" y="0"/>
                    <a:pt x="1810804" y="720090"/>
                    <a:pt x="2281269" y="1793240"/>
                  </a:cubicBezTo>
                  <a:cubicBezTo>
                    <a:pt x="2316554" y="1583690"/>
                    <a:pt x="2365560" y="1408430"/>
                    <a:pt x="2425349" y="1273810"/>
                  </a:cubicBezTo>
                  <a:cubicBezTo>
                    <a:pt x="2449852" y="1182370"/>
                    <a:pt x="2492978" y="1102360"/>
                    <a:pt x="2551786" y="1042670"/>
                  </a:cubicBezTo>
                  <a:cubicBezTo>
                    <a:pt x="2764476" y="830580"/>
                    <a:pt x="3137907" y="961390"/>
                    <a:pt x="3510359" y="1330960"/>
                  </a:cubicBezTo>
                  <a:cubicBezTo>
                    <a:pt x="3619154" y="760730"/>
                    <a:pt x="3838704" y="370840"/>
                    <a:pt x="4100400" y="359410"/>
                  </a:cubicBezTo>
                  <a:cubicBezTo>
                    <a:pt x="4493434" y="341630"/>
                    <a:pt x="4834522" y="1178560"/>
                    <a:pt x="4861965" y="2226310"/>
                  </a:cubicBezTo>
                  <a:cubicBezTo>
                    <a:pt x="4897235" y="3274060"/>
                    <a:pt x="4593408" y="4138930"/>
                    <a:pt x="4200374" y="4155440"/>
                  </a:cubicBezTo>
                  <a:cubicBezTo>
                    <a:pt x="4180771" y="4156710"/>
                    <a:pt x="4161168" y="4155440"/>
                    <a:pt x="4142546" y="4151630"/>
                  </a:cubicBezTo>
                  <a:cubicBezTo>
                    <a:pt x="4018068" y="4169410"/>
                    <a:pt x="3871048" y="4126230"/>
                    <a:pt x="3715207" y="4033520"/>
                  </a:cubicBezTo>
                  <a:cubicBezTo>
                    <a:pt x="3757353" y="5163820"/>
                    <a:pt x="3566226" y="6042660"/>
                    <a:pt x="3234940" y="6101080"/>
                  </a:cubicBezTo>
                  <a:cubicBezTo>
                    <a:pt x="3223179" y="6103620"/>
                    <a:pt x="3210437" y="6104890"/>
                    <a:pt x="3197695" y="6103620"/>
                  </a:cubicBezTo>
                  <a:cubicBezTo>
                    <a:pt x="3192795" y="6103620"/>
                    <a:pt x="3188874" y="6103620"/>
                    <a:pt x="3183974" y="6103620"/>
                  </a:cubicBezTo>
                  <a:cubicBezTo>
                    <a:pt x="3087920" y="6097270"/>
                    <a:pt x="2989907" y="6022340"/>
                    <a:pt x="2894834" y="5892800"/>
                  </a:cubicBezTo>
                  <a:cubicBezTo>
                    <a:pt x="2731151" y="5703570"/>
                    <a:pt x="2539045" y="5397500"/>
                    <a:pt x="2336156" y="5005070"/>
                  </a:cubicBezTo>
                  <a:cubicBezTo>
                    <a:pt x="2329295" y="5568950"/>
                    <a:pt x="2248924" y="5938520"/>
                    <a:pt x="2097003" y="5984240"/>
                  </a:cubicBezTo>
                  <a:cubicBezTo>
                    <a:pt x="2082301" y="5988050"/>
                    <a:pt x="2067599" y="5989320"/>
                    <a:pt x="2053877" y="5988050"/>
                  </a:cubicBezTo>
                  <a:cubicBezTo>
                    <a:pt x="1887254" y="6003290"/>
                    <a:pt x="1643201" y="5730240"/>
                    <a:pt x="1384445" y="5270500"/>
                  </a:cubicBezTo>
                  <a:cubicBezTo>
                    <a:pt x="1350140" y="5904230"/>
                    <a:pt x="1235464" y="6327140"/>
                    <a:pt x="1058060" y="6360160"/>
                  </a:cubicBezTo>
                  <a:cubicBezTo>
                    <a:pt x="747357" y="6418580"/>
                    <a:pt x="360204" y="5261610"/>
                    <a:pt x="193580" y="3778250"/>
                  </a:cubicBezTo>
                  <a:cubicBezTo>
                    <a:pt x="0" y="2294890"/>
                    <a:pt x="145554" y="1043940"/>
                    <a:pt x="456257" y="985520"/>
                  </a:cubicBezTo>
                  <a:cubicBezTo>
                    <a:pt x="465078" y="984250"/>
                    <a:pt x="472919" y="982980"/>
                    <a:pt x="481740" y="982980"/>
                  </a:cubicBezTo>
                  <a:cubicBezTo>
                    <a:pt x="573873" y="981710"/>
                    <a:pt x="688549" y="1062990"/>
                    <a:pt x="814986" y="1214120"/>
                  </a:cubicBezTo>
                  <a:cubicBezTo>
                    <a:pt x="802245" y="529590"/>
                    <a:pt x="882616" y="67310"/>
                    <a:pt x="1053159" y="17780"/>
                  </a:cubicBezTo>
                  <a:cubicBezTo>
                    <a:pt x="1065901" y="13970"/>
                    <a:pt x="1078643" y="11430"/>
                    <a:pt x="1091384" y="12700"/>
                  </a:cubicBezTo>
                  <a:close/>
                </a:path>
              </a:pathLst>
            </a:custGeom>
            <a:blipFill>
              <a:blip r:embed="rId4"/>
              <a:stretch>
                <a:fillRect l="-45314" r="-45314"/>
              </a:stretch>
            </a:blipFill>
          </p:spPr>
          <p:txBody>
            <a:bodyPr/>
            <a:lstStyle/>
            <a:p>
              <a:endParaRPr lang="en-US"/>
            </a:p>
          </p:txBody>
        </p:sp>
      </p:grpSp>
      <p:sp>
        <p:nvSpPr>
          <p:cNvPr id="5" name="TextBox 5"/>
          <p:cNvSpPr txBox="1"/>
          <p:nvPr/>
        </p:nvSpPr>
        <p:spPr>
          <a:xfrm>
            <a:off x="1028700" y="1827530"/>
            <a:ext cx="11235048" cy="7583170"/>
          </a:xfrm>
          <a:prstGeom prst="rect">
            <a:avLst/>
          </a:prstGeom>
        </p:spPr>
        <p:txBody>
          <a:bodyPr lIns="0" tIns="0" rIns="0" bIns="0" rtlCol="0" anchor="t">
            <a:spAutoFit/>
          </a:bodyPr>
          <a:lstStyle/>
          <a:p>
            <a:pPr algn="l">
              <a:lnSpc>
                <a:spcPts val="3499"/>
              </a:lnSpc>
            </a:pPr>
            <a:r>
              <a:rPr lang="en-US" sz="2499">
                <a:solidFill>
                  <a:srgbClr val="000000"/>
                </a:solidFill>
                <a:latin typeface="Canva Sans"/>
                <a:ea typeface="Canva Sans"/>
                <a:cs typeface="Canva Sans"/>
                <a:sym typeface="Canva Sans"/>
              </a:rPr>
              <a:t>Here are some tips to help you verify information online:  </a:t>
            </a:r>
          </a:p>
          <a:p>
            <a:pPr marL="539749" lvl="1" indent="-269875" algn="l">
              <a:lnSpc>
                <a:spcPts val="3499"/>
              </a:lnSpc>
              <a:buFont typeface="Arial"/>
              <a:buChar char="•"/>
            </a:pPr>
            <a:r>
              <a:rPr lang="en-US" sz="2499">
                <a:solidFill>
                  <a:srgbClr val="000000"/>
                </a:solidFill>
                <a:latin typeface="Canva Sans"/>
                <a:ea typeface="Canva Sans"/>
                <a:cs typeface="Canva Sans"/>
                <a:sym typeface="Canva Sans"/>
              </a:rPr>
              <a:t>Check where the information is coming from –</a:t>
            </a:r>
            <a:r>
              <a:rPr lang="en-US" sz="2499" b="1">
                <a:solidFill>
                  <a:srgbClr val="000000"/>
                </a:solidFill>
                <a:latin typeface="Canva Sans Bold"/>
                <a:ea typeface="Canva Sans Bold"/>
                <a:cs typeface="Canva Sans Bold"/>
                <a:sym typeface="Canva Sans Bold"/>
              </a:rPr>
              <a:t> is it a trusted source? </a:t>
            </a:r>
          </a:p>
          <a:p>
            <a:pPr marL="539749" lvl="1" indent="-269875" algn="l">
              <a:lnSpc>
                <a:spcPts val="3499"/>
              </a:lnSpc>
              <a:buFont typeface="Arial"/>
              <a:buChar char="•"/>
            </a:pPr>
            <a:r>
              <a:rPr lang="en-US" sz="2499" b="1">
                <a:solidFill>
                  <a:srgbClr val="000000"/>
                </a:solidFill>
                <a:latin typeface="Canva Sans Bold"/>
                <a:ea typeface="Canva Sans Bold"/>
                <a:cs typeface="Canva Sans Bold"/>
                <a:sym typeface="Canva Sans Bold"/>
              </a:rPr>
              <a:t>Look for other trusted websites </a:t>
            </a:r>
            <a:r>
              <a:rPr lang="en-US" sz="2499">
                <a:solidFill>
                  <a:srgbClr val="000000"/>
                </a:solidFill>
                <a:latin typeface="Canva Sans"/>
                <a:ea typeface="Canva Sans"/>
                <a:cs typeface="Canva Sans"/>
                <a:sym typeface="Canva Sans"/>
              </a:rPr>
              <a:t>or news sources to see if they say the same thing. </a:t>
            </a:r>
          </a:p>
          <a:p>
            <a:pPr marL="539749" lvl="1" indent="-269875" algn="l">
              <a:lnSpc>
                <a:spcPts val="3499"/>
              </a:lnSpc>
              <a:buFont typeface="Arial"/>
              <a:buChar char="•"/>
            </a:pPr>
            <a:r>
              <a:rPr lang="en-US" sz="2499" b="1">
                <a:solidFill>
                  <a:srgbClr val="000000"/>
                </a:solidFill>
                <a:latin typeface="Canva Sans Bold"/>
                <a:ea typeface="Canva Sans Bold"/>
                <a:cs typeface="Canva Sans Bold"/>
                <a:sym typeface="Canva Sans Bold"/>
              </a:rPr>
              <a:t>Look beyond the headline...</a:t>
            </a:r>
            <a:r>
              <a:rPr lang="en-US" sz="2499">
                <a:solidFill>
                  <a:srgbClr val="000000"/>
                </a:solidFill>
                <a:latin typeface="Canva Sans"/>
                <a:ea typeface="Canva Sans"/>
                <a:cs typeface="Canva Sans"/>
                <a:sym typeface="Canva Sans"/>
              </a:rPr>
              <a:t> Headlines can be sensationalised or misleading to grab attention. Always read the full article to understand the context.  </a:t>
            </a:r>
          </a:p>
          <a:p>
            <a:pPr marL="539749" lvl="1" indent="-269875" algn="l">
              <a:lnSpc>
                <a:spcPts val="3499"/>
              </a:lnSpc>
              <a:buFont typeface="Arial"/>
              <a:buChar char="•"/>
            </a:pPr>
            <a:r>
              <a:rPr lang="en-US" sz="2499">
                <a:solidFill>
                  <a:srgbClr val="000000"/>
                </a:solidFill>
                <a:latin typeface="Canva Sans"/>
                <a:ea typeface="Canva Sans"/>
                <a:cs typeface="Canva Sans"/>
                <a:sym typeface="Canva Sans"/>
              </a:rPr>
              <a:t>If you’re not sure about something...</a:t>
            </a:r>
            <a:r>
              <a:rPr lang="en-US" sz="2499" b="1">
                <a:solidFill>
                  <a:srgbClr val="000000"/>
                </a:solidFill>
                <a:latin typeface="Canva Sans Bold"/>
                <a:ea typeface="Canva Sans Bold"/>
                <a:cs typeface="Canva Sans Bold"/>
                <a:sym typeface="Canva Sans Bold"/>
              </a:rPr>
              <a:t>Don’t share it! </a:t>
            </a:r>
          </a:p>
          <a:p>
            <a:pPr marL="539749" lvl="1" indent="-269875" algn="l">
              <a:lnSpc>
                <a:spcPts val="3499"/>
              </a:lnSpc>
              <a:buFont typeface="Arial"/>
              <a:buChar char="•"/>
            </a:pPr>
            <a:r>
              <a:rPr lang="en-US" sz="2499" b="1">
                <a:solidFill>
                  <a:srgbClr val="000000"/>
                </a:solidFill>
                <a:latin typeface="Canva Sans Bold"/>
                <a:ea typeface="Canva Sans Bold"/>
                <a:cs typeface="Canva Sans Bold"/>
                <a:sym typeface="Canva Sans Bold"/>
              </a:rPr>
              <a:t>Is it a joke?  </a:t>
            </a:r>
          </a:p>
          <a:p>
            <a:pPr marL="539749" lvl="1" indent="-269875" algn="l">
              <a:lnSpc>
                <a:spcPts val="3499"/>
              </a:lnSpc>
              <a:buFont typeface="Arial"/>
              <a:buChar char="•"/>
            </a:pPr>
            <a:r>
              <a:rPr lang="en-US" sz="2499" b="1">
                <a:solidFill>
                  <a:srgbClr val="000000"/>
                </a:solidFill>
                <a:latin typeface="Canva Sans Bold"/>
                <a:ea typeface="Canva Sans Bold"/>
                <a:cs typeface="Canva Sans Bold"/>
                <a:sym typeface="Canva Sans Bold"/>
              </a:rPr>
              <a:t>Just because information is going viral or</a:t>
            </a:r>
            <a:r>
              <a:rPr lang="en-US" sz="2499">
                <a:solidFill>
                  <a:srgbClr val="000000"/>
                </a:solidFill>
                <a:latin typeface="Canva Sans"/>
                <a:ea typeface="Canva Sans"/>
                <a:cs typeface="Canva Sans"/>
                <a:sym typeface="Canva Sans"/>
              </a:rPr>
              <a:t> being shared by someone you know doesn’t mean it's true. </a:t>
            </a:r>
          </a:p>
          <a:p>
            <a:pPr marL="539749" lvl="1" indent="-269875" algn="l">
              <a:lnSpc>
                <a:spcPts val="3499"/>
              </a:lnSpc>
              <a:buFont typeface="Arial"/>
              <a:buChar char="•"/>
            </a:pPr>
            <a:r>
              <a:rPr lang="en-US" sz="2499">
                <a:solidFill>
                  <a:srgbClr val="000000"/>
                </a:solidFill>
                <a:latin typeface="Canva Sans"/>
                <a:ea typeface="Canva Sans"/>
                <a:cs typeface="Canva Sans"/>
                <a:sym typeface="Canva Sans"/>
              </a:rPr>
              <a:t>Not sure about an image? </a:t>
            </a:r>
            <a:r>
              <a:rPr lang="en-US" sz="2499" b="1">
                <a:solidFill>
                  <a:srgbClr val="000000"/>
                </a:solidFill>
                <a:latin typeface="Canva Sans Bold"/>
                <a:ea typeface="Canva Sans Bold"/>
                <a:cs typeface="Canva Sans Bold"/>
                <a:sym typeface="Canva Sans Bold"/>
              </a:rPr>
              <a:t>You can also use tools like Google’s reverse image search or TinEye </a:t>
            </a:r>
            <a:r>
              <a:rPr lang="en-US" sz="2499">
                <a:solidFill>
                  <a:srgbClr val="000000"/>
                </a:solidFill>
                <a:latin typeface="Canva Sans"/>
                <a:ea typeface="Canva Sans"/>
                <a:cs typeface="Canva Sans"/>
                <a:sym typeface="Canva Sans"/>
              </a:rPr>
              <a:t>to find out where it originally came from.</a:t>
            </a:r>
          </a:p>
          <a:p>
            <a:pPr marL="539749" lvl="1" indent="-269875" algn="l">
              <a:lnSpc>
                <a:spcPts val="3499"/>
              </a:lnSpc>
              <a:buFont typeface="Arial"/>
              <a:buChar char="•"/>
            </a:pPr>
            <a:r>
              <a:rPr lang="en-US" sz="2499" b="1">
                <a:solidFill>
                  <a:srgbClr val="000000"/>
                </a:solidFill>
                <a:latin typeface="Canva Sans Bold"/>
                <a:ea typeface="Canva Sans Bold"/>
                <a:cs typeface="Canva Sans Bold"/>
                <a:sym typeface="Canva Sans Bold"/>
              </a:rPr>
              <a:t>Talk to someone about it,</a:t>
            </a:r>
            <a:r>
              <a:rPr lang="en-US" sz="2499">
                <a:solidFill>
                  <a:srgbClr val="000000"/>
                </a:solidFill>
                <a:latin typeface="Canva Sans"/>
                <a:ea typeface="Canva Sans"/>
                <a:cs typeface="Canva Sans"/>
                <a:sym typeface="Canva Sans"/>
              </a:rPr>
              <a:t> like a parent or a teacher, so they can help you figure out what’s true. </a:t>
            </a:r>
          </a:p>
          <a:p>
            <a:pPr algn="ctr">
              <a:lnSpc>
                <a:spcPts val="3499"/>
              </a:lnSpc>
            </a:pPr>
            <a:r>
              <a:rPr lang="en-US" sz="2499">
                <a:solidFill>
                  <a:srgbClr val="000000"/>
                </a:solidFill>
                <a:latin typeface="Canva Sans"/>
                <a:ea typeface="Canva Sans"/>
                <a:cs typeface="Canva Sans"/>
                <a:sym typeface="Canva Sans"/>
              </a:rPr>
              <a:t> </a:t>
            </a:r>
          </a:p>
          <a:p>
            <a:pPr algn="ctr">
              <a:lnSpc>
                <a:spcPts val="4759"/>
              </a:lnSpc>
            </a:pPr>
            <a:endParaRPr lang="en-US" sz="2499">
              <a:solidFill>
                <a:srgbClr val="000000"/>
              </a:solidFill>
              <a:latin typeface="Canva Sans"/>
              <a:ea typeface="Canva Sans"/>
              <a:cs typeface="Canva Sans"/>
              <a:sym typeface="Canva Sans"/>
            </a:endParaRPr>
          </a:p>
        </p:txBody>
      </p:sp>
      <p:sp>
        <p:nvSpPr>
          <p:cNvPr id="6" name="TextBox 6"/>
          <p:cNvSpPr txBox="1"/>
          <p:nvPr/>
        </p:nvSpPr>
        <p:spPr>
          <a:xfrm>
            <a:off x="6346490" y="706187"/>
            <a:ext cx="11425611" cy="727075"/>
          </a:xfrm>
          <a:prstGeom prst="rect">
            <a:avLst/>
          </a:prstGeom>
        </p:spPr>
        <p:txBody>
          <a:bodyPr lIns="0" tIns="0" rIns="0" bIns="0" rtlCol="0" anchor="t">
            <a:spAutoFit/>
          </a:bodyPr>
          <a:lstStyle/>
          <a:p>
            <a:pPr algn="r">
              <a:lnSpc>
                <a:spcPts val="5600"/>
              </a:lnSpc>
            </a:pPr>
            <a:r>
              <a:rPr lang="en-US" sz="5000" b="1">
                <a:solidFill>
                  <a:srgbClr val="000001"/>
                </a:solidFill>
                <a:latin typeface="DM Sans Bold"/>
                <a:ea typeface="DM Sans Bold"/>
                <a:cs typeface="DM Sans Bold"/>
                <a:sym typeface="DM Sans Bold"/>
              </a:rPr>
              <a:t>Stop.Think.Check</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1028700" y="2757024"/>
            <a:ext cx="7005220" cy="11770042"/>
          </a:xfrm>
          <a:prstGeom prst="rect">
            <a:avLst/>
          </a:prstGeom>
        </p:spPr>
        <p:txBody>
          <a:bodyPr lIns="0" tIns="0" rIns="0" bIns="0" rtlCol="0" anchor="t">
            <a:spAutoFit/>
          </a:bodyPr>
          <a:lstStyle/>
          <a:p>
            <a:pPr algn="l">
              <a:lnSpc>
                <a:spcPts val="4000"/>
              </a:lnSpc>
            </a:pPr>
            <a:r>
              <a:rPr lang="en-US" sz="3200" b="1">
                <a:solidFill>
                  <a:srgbClr val="000001"/>
                </a:solidFill>
                <a:latin typeface="DM Sans Bold"/>
                <a:ea typeface="DM Sans Bold"/>
                <a:cs typeface="DM Sans Bold"/>
                <a:sym typeface="DM Sans Bold"/>
              </a:rPr>
              <a:t>Let’s Watch:</a:t>
            </a:r>
          </a:p>
          <a:p>
            <a:pPr algn="l">
              <a:lnSpc>
                <a:spcPts val="4000"/>
              </a:lnSpc>
            </a:pPr>
            <a:endParaRPr lang="en-US" sz="3200" b="1">
              <a:solidFill>
                <a:srgbClr val="000001"/>
              </a:solidFill>
              <a:latin typeface="DM Sans Bold"/>
              <a:ea typeface="DM Sans Bold"/>
              <a:cs typeface="DM Sans Bold"/>
              <a:sym typeface="DM Sans Bold"/>
            </a:endParaRPr>
          </a:p>
          <a:p>
            <a:pPr algn="l">
              <a:lnSpc>
                <a:spcPts val="4000"/>
              </a:lnSpc>
            </a:pPr>
            <a:r>
              <a:rPr lang="en-US" sz="3200" b="1">
                <a:solidFill>
                  <a:srgbClr val="000001"/>
                </a:solidFill>
                <a:latin typeface="DM Sans Bold"/>
                <a:ea typeface="DM Sans Bold"/>
                <a:cs typeface="DM Sans Bold"/>
                <a:sym typeface="DM Sans Bold"/>
              </a:rPr>
              <a:t>This helpful explainer ‘Social media algorithms explained’ from CBC Kids News</a:t>
            </a:r>
          </a:p>
          <a:p>
            <a:pPr algn="l">
              <a:lnSpc>
                <a:spcPts val="4000"/>
              </a:lnSpc>
            </a:pPr>
            <a:endParaRPr lang="en-US" sz="3200" b="1">
              <a:solidFill>
                <a:srgbClr val="000001"/>
              </a:solidFill>
              <a:latin typeface="DM Sans Bold"/>
              <a:ea typeface="DM Sans Bold"/>
              <a:cs typeface="DM Sans Bold"/>
              <a:sym typeface="DM Sans Bold"/>
            </a:endParaRPr>
          </a:p>
          <a:p>
            <a:pPr marL="690890" lvl="1" indent="-345445" algn="l">
              <a:lnSpc>
                <a:spcPts val="4000"/>
              </a:lnSpc>
              <a:buFont typeface="Arial"/>
              <a:buChar char="•"/>
            </a:pPr>
            <a:r>
              <a:rPr lang="en-US" sz="3200">
                <a:solidFill>
                  <a:srgbClr val="000001"/>
                </a:solidFill>
                <a:latin typeface="DM Sans"/>
                <a:ea typeface="DM Sans"/>
                <a:cs typeface="DM Sans"/>
                <a:sym typeface="DM Sans"/>
              </a:rPr>
              <a:t>How do algorithms influence what you see online?</a:t>
            </a:r>
          </a:p>
          <a:p>
            <a:pPr algn="l">
              <a:lnSpc>
                <a:spcPts val="4000"/>
              </a:lnSpc>
            </a:pPr>
            <a:endParaRPr lang="en-US" sz="3200">
              <a:solidFill>
                <a:srgbClr val="000001"/>
              </a:solidFill>
              <a:latin typeface="DM Sans"/>
              <a:ea typeface="DM Sans"/>
              <a:cs typeface="DM Sans"/>
              <a:sym typeface="DM Sans"/>
            </a:endParaRPr>
          </a:p>
          <a:p>
            <a:pPr algn="l">
              <a:lnSpc>
                <a:spcPts val="4000"/>
              </a:lnSpc>
            </a:pPr>
            <a:r>
              <a:rPr lang="en-US" sz="3200" b="1">
                <a:solidFill>
                  <a:srgbClr val="000001"/>
                </a:solidFill>
                <a:latin typeface="DM Sans Bold"/>
                <a:ea typeface="DM Sans Bold"/>
                <a:cs typeface="DM Sans Bold"/>
                <a:sym typeface="DM Sans Bold"/>
              </a:rPr>
              <a:t>IMPORTANT: </a:t>
            </a:r>
            <a:r>
              <a:rPr lang="en-US" sz="3200">
                <a:solidFill>
                  <a:srgbClr val="000001"/>
                </a:solidFill>
                <a:latin typeface="DM Sans"/>
                <a:ea typeface="DM Sans"/>
                <a:cs typeface="DM Sans"/>
                <a:sym typeface="DM Sans"/>
              </a:rPr>
              <a:t>Algorithms can play a big role in the type of content you see online including influencers.</a:t>
            </a:r>
          </a:p>
          <a:p>
            <a:pPr algn="l">
              <a:lnSpc>
                <a:spcPts val="4000"/>
              </a:lnSpc>
            </a:pPr>
            <a:endParaRPr lang="en-US" sz="3200">
              <a:solidFill>
                <a:srgbClr val="000001"/>
              </a:solidFill>
              <a:latin typeface="DM Sans"/>
              <a:ea typeface="DM Sans"/>
              <a:cs typeface="DM Sans"/>
              <a:sym typeface="DM Sans"/>
            </a:endParaRPr>
          </a:p>
          <a:p>
            <a:pPr algn="l">
              <a:lnSpc>
                <a:spcPts val="4000"/>
              </a:lnSpc>
            </a:pPr>
            <a:endParaRPr lang="en-US" sz="3200">
              <a:solidFill>
                <a:srgbClr val="000001"/>
              </a:solidFill>
              <a:latin typeface="DM Sans"/>
              <a:ea typeface="DM Sans"/>
              <a:cs typeface="DM Sans"/>
              <a:sym typeface="DM Sans"/>
            </a:endParaRPr>
          </a:p>
          <a:p>
            <a:pPr algn="l">
              <a:lnSpc>
                <a:spcPts val="4000"/>
              </a:lnSpc>
            </a:pPr>
            <a:endParaRPr lang="en-US" sz="3200">
              <a:solidFill>
                <a:srgbClr val="000001"/>
              </a:solidFill>
              <a:latin typeface="DM Sans"/>
              <a:ea typeface="DM Sans"/>
              <a:cs typeface="DM Sans"/>
              <a:sym typeface="DM Sans"/>
            </a:endParaRPr>
          </a:p>
          <a:p>
            <a:pPr algn="l">
              <a:lnSpc>
                <a:spcPts val="4000"/>
              </a:lnSpc>
            </a:pPr>
            <a:endParaRPr lang="en-US" sz="3200">
              <a:solidFill>
                <a:srgbClr val="000001"/>
              </a:solidFill>
              <a:latin typeface="DM Sans"/>
              <a:ea typeface="DM Sans"/>
              <a:cs typeface="DM Sans"/>
              <a:sym typeface="DM Sans"/>
            </a:endParaRPr>
          </a:p>
          <a:p>
            <a:pPr algn="l">
              <a:lnSpc>
                <a:spcPts val="4000"/>
              </a:lnSpc>
            </a:pPr>
            <a:endParaRPr lang="en-US" sz="3200">
              <a:solidFill>
                <a:srgbClr val="000001"/>
              </a:solidFill>
              <a:latin typeface="DM Sans"/>
              <a:ea typeface="DM Sans"/>
              <a:cs typeface="DM Sans"/>
              <a:sym typeface="DM Sans"/>
            </a:endParaRPr>
          </a:p>
          <a:p>
            <a:pPr algn="l">
              <a:lnSpc>
                <a:spcPts val="4000"/>
              </a:lnSpc>
            </a:pPr>
            <a:endParaRPr lang="en-US" sz="3200">
              <a:solidFill>
                <a:srgbClr val="000001"/>
              </a:solidFill>
              <a:latin typeface="DM Sans"/>
              <a:ea typeface="DM Sans"/>
              <a:cs typeface="DM Sans"/>
              <a:sym typeface="DM Sans"/>
            </a:endParaRPr>
          </a:p>
          <a:p>
            <a:pPr algn="l">
              <a:lnSpc>
                <a:spcPts val="4000"/>
              </a:lnSpc>
            </a:pPr>
            <a:endParaRPr lang="en-US" sz="3200">
              <a:solidFill>
                <a:srgbClr val="000001"/>
              </a:solidFill>
              <a:latin typeface="DM Sans"/>
              <a:ea typeface="DM Sans"/>
              <a:cs typeface="DM Sans"/>
              <a:sym typeface="DM Sans"/>
            </a:endParaRPr>
          </a:p>
          <a:p>
            <a:pPr algn="l">
              <a:lnSpc>
                <a:spcPts val="4000"/>
              </a:lnSpc>
            </a:pPr>
            <a:endParaRPr lang="en-US" sz="3200">
              <a:solidFill>
                <a:srgbClr val="000001"/>
              </a:solidFill>
              <a:latin typeface="DM Sans"/>
              <a:ea typeface="DM Sans"/>
              <a:cs typeface="DM Sans"/>
              <a:sym typeface="DM Sans"/>
            </a:endParaRPr>
          </a:p>
          <a:p>
            <a:pPr algn="l">
              <a:lnSpc>
                <a:spcPts val="4000"/>
              </a:lnSpc>
            </a:pPr>
            <a:endParaRPr lang="en-US" sz="3200">
              <a:solidFill>
                <a:srgbClr val="000001"/>
              </a:solidFill>
              <a:latin typeface="DM Sans"/>
              <a:ea typeface="DM Sans"/>
              <a:cs typeface="DM Sans"/>
              <a:sym typeface="DM Sans"/>
            </a:endParaRPr>
          </a:p>
          <a:p>
            <a:pPr algn="l">
              <a:lnSpc>
                <a:spcPts val="4625"/>
              </a:lnSpc>
            </a:pPr>
            <a:endParaRPr lang="en-US" sz="3200">
              <a:solidFill>
                <a:srgbClr val="000001"/>
              </a:solidFill>
              <a:latin typeface="DM Sans"/>
              <a:ea typeface="DM Sans"/>
              <a:cs typeface="DM Sans"/>
              <a:sym typeface="DM Sans"/>
            </a:endParaRPr>
          </a:p>
          <a:p>
            <a:pPr algn="l">
              <a:lnSpc>
                <a:spcPts val="4625"/>
              </a:lnSpc>
            </a:pPr>
            <a:endParaRPr lang="en-US" sz="3200">
              <a:solidFill>
                <a:srgbClr val="000001"/>
              </a:solidFill>
              <a:latin typeface="DM Sans"/>
              <a:ea typeface="DM Sans"/>
              <a:cs typeface="DM Sans"/>
              <a:sym typeface="DM Sans"/>
            </a:endParaRPr>
          </a:p>
        </p:txBody>
      </p:sp>
      <p:sp>
        <p:nvSpPr>
          <p:cNvPr id="4" name="Freeform 4">
            <a:hlinkClick r:id="rId4" tooltip="https://www.youtube.com/watch?v=F5tz887wXCY"/>
          </p:cNvPr>
          <p:cNvSpPr/>
          <p:nvPr/>
        </p:nvSpPr>
        <p:spPr>
          <a:xfrm>
            <a:off x="8033920" y="2785599"/>
            <a:ext cx="9587281" cy="5692448"/>
          </a:xfrm>
          <a:custGeom>
            <a:avLst/>
            <a:gdLst/>
            <a:ahLst/>
            <a:cxnLst/>
            <a:rect l="l" t="t" r="r" b="b"/>
            <a:pathLst>
              <a:path w="9587281" h="5692448">
                <a:moveTo>
                  <a:pt x="0" y="0"/>
                </a:moveTo>
                <a:lnTo>
                  <a:pt x="9587281" y="0"/>
                </a:lnTo>
                <a:lnTo>
                  <a:pt x="9587281" y="5692448"/>
                </a:lnTo>
                <a:lnTo>
                  <a:pt x="0" y="5692448"/>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6401976" y="706187"/>
            <a:ext cx="11219225" cy="727075"/>
          </a:xfrm>
          <a:prstGeom prst="rect">
            <a:avLst/>
          </a:prstGeom>
        </p:spPr>
        <p:txBody>
          <a:bodyPr lIns="0" tIns="0" rIns="0" bIns="0" rtlCol="0" anchor="t">
            <a:spAutoFit/>
          </a:bodyPr>
          <a:lstStyle/>
          <a:p>
            <a:pPr algn="r">
              <a:lnSpc>
                <a:spcPts val="5600"/>
              </a:lnSpc>
            </a:pPr>
            <a:r>
              <a:rPr lang="en-US" sz="5000" b="1">
                <a:solidFill>
                  <a:srgbClr val="000001"/>
                </a:solidFill>
                <a:latin typeface="DM Sans Bold"/>
                <a:ea typeface="DM Sans Bold"/>
                <a:cs typeface="DM Sans Bold"/>
                <a:sym typeface="DM Sans Bold"/>
              </a:rPr>
              <a:t>Social Media Feeds and Algorithms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1028700" y="2129411"/>
            <a:ext cx="10746552" cy="3692842"/>
          </a:xfrm>
          <a:prstGeom prst="rect">
            <a:avLst/>
          </a:prstGeom>
        </p:spPr>
        <p:txBody>
          <a:bodyPr lIns="0" tIns="0" rIns="0" bIns="0" rtlCol="0" anchor="t">
            <a:spAutoFit/>
          </a:bodyPr>
          <a:lstStyle/>
          <a:p>
            <a:pPr algn="l">
              <a:lnSpc>
                <a:spcPts val="4000"/>
              </a:lnSpc>
            </a:pPr>
            <a:r>
              <a:rPr lang="en-US" sz="3200" b="1">
                <a:solidFill>
                  <a:srgbClr val="000001"/>
                </a:solidFill>
                <a:latin typeface="DM Sans Bold"/>
                <a:ea typeface="DM Sans Bold"/>
                <a:cs typeface="DM Sans Bold"/>
                <a:sym typeface="DM Sans Bold"/>
              </a:rPr>
              <a:t>Let’s Brainstorm:</a:t>
            </a:r>
          </a:p>
          <a:p>
            <a:pPr algn="l">
              <a:lnSpc>
                <a:spcPts val="4000"/>
              </a:lnSpc>
            </a:pPr>
            <a:endParaRPr lang="en-US" sz="3200" b="1">
              <a:solidFill>
                <a:srgbClr val="000001"/>
              </a:solidFill>
              <a:latin typeface="DM Sans Bold"/>
              <a:ea typeface="DM Sans Bold"/>
              <a:cs typeface="DM Sans Bold"/>
              <a:sym typeface="DM Sans Bold"/>
            </a:endParaRPr>
          </a:p>
          <a:p>
            <a:pPr algn="l">
              <a:lnSpc>
                <a:spcPts val="4000"/>
              </a:lnSpc>
            </a:pPr>
            <a:endParaRPr lang="en-US" sz="3200" b="1">
              <a:solidFill>
                <a:srgbClr val="000001"/>
              </a:solidFill>
              <a:latin typeface="DM Sans Bold"/>
              <a:ea typeface="DM Sans Bold"/>
              <a:cs typeface="DM Sans Bold"/>
              <a:sym typeface="DM Sans Bold"/>
            </a:endParaRPr>
          </a:p>
          <a:p>
            <a:pPr algn="l">
              <a:lnSpc>
                <a:spcPts val="4000"/>
              </a:lnSpc>
            </a:pPr>
            <a:endParaRPr lang="en-US" sz="3200" b="1">
              <a:solidFill>
                <a:srgbClr val="000001"/>
              </a:solidFill>
              <a:latin typeface="DM Sans Bold"/>
              <a:ea typeface="DM Sans Bold"/>
              <a:cs typeface="DM Sans Bold"/>
              <a:sym typeface="DM Sans Bold"/>
            </a:endParaRPr>
          </a:p>
          <a:p>
            <a:pPr algn="l">
              <a:lnSpc>
                <a:spcPts val="4000"/>
              </a:lnSpc>
            </a:pPr>
            <a:endParaRPr lang="en-US" sz="3200" b="1">
              <a:solidFill>
                <a:srgbClr val="000001"/>
              </a:solidFill>
              <a:latin typeface="DM Sans Bold"/>
              <a:ea typeface="DM Sans Bold"/>
              <a:cs typeface="DM Sans Bold"/>
              <a:sym typeface="DM Sans Bold"/>
            </a:endParaRPr>
          </a:p>
          <a:p>
            <a:pPr algn="l">
              <a:lnSpc>
                <a:spcPts val="4625"/>
              </a:lnSpc>
            </a:pPr>
            <a:endParaRPr lang="en-US" sz="3200" b="1">
              <a:solidFill>
                <a:srgbClr val="000001"/>
              </a:solidFill>
              <a:latin typeface="DM Sans Bold"/>
              <a:ea typeface="DM Sans Bold"/>
              <a:cs typeface="DM Sans Bold"/>
              <a:sym typeface="DM Sans Bold"/>
            </a:endParaRPr>
          </a:p>
          <a:p>
            <a:pPr algn="l">
              <a:lnSpc>
                <a:spcPts val="4625"/>
              </a:lnSpc>
            </a:pPr>
            <a:endParaRPr lang="en-US" sz="3200" b="1">
              <a:solidFill>
                <a:srgbClr val="000001"/>
              </a:solidFill>
              <a:latin typeface="DM Sans Bold"/>
              <a:ea typeface="DM Sans Bold"/>
              <a:cs typeface="DM Sans Bold"/>
              <a:sym typeface="DM Sans Bold"/>
            </a:endParaRPr>
          </a:p>
        </p:txBody>
      </p:sp>
      <p:sp>
        <p:nvSpPr>
          <p:cNvPr id="4" name="Freeform 4"/>
          <p:cNvSpPr/>
          <p:nvPr/>
        </p:nvSpPr>
        <p:spPr>
          <a:xfrm>
            <a:off x="1252752" y="4639166"/>
            <a:ext cx="3435450" cy="861986"/>
          </a:xfrm>
          <a:custGeom>
            <a:avLst/>
            <a:gdLst/>
            <a:ahLst/>
            <a:cxnLst/>
            <a:rect l="l" t="t" r="r" b="b"/>
            <a:pathLst>
              <a:path w="3435450" h="861986">
                <a:moveTo>
                  <a:pt x="0" y="0"/>
                </a:moveTo>
                <a:lnTo>
                  <a:pt x="3435450" y="0"/>
                </a:lnTo>
                <a:lnTo>
                  <a:pt x="3435450" y="861986"/>
                </a:lnTo>
                <a:lnTo>
                  <a:pt x="0" y="8619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6892161" y="4639166"/>
            <a:ext cx="3435450" cy="861986"/>
          </a:xfrm>
          <a:custGeom>
            <a:avLst/>
            <a:gdLst/>
            <a:ahLst/>
            <a:cxnLst/>
            <a:rect l="l" t="t" r="r" b="b"/>
            <a:pathLst>
              <a:path w="3435450" h="861986">
                <a:moveTo>
                  <a:pt x="0" y="0"/>
                </a:moveTo>
                <a:lnTo>
                  <a:pt x="3435450" y="0"/>
                </a:lnTo>
                <a:lnTo>
                  <a:pt x="3435450" y="861986"/>
                </a:lnTo>
                <a:lnTo>
                  <a:pt x="0" y="8619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474525" y="3144792"/>
            <a:ext cx="4267200" cy="897682"/>
          </a:xfrm>
          <a:prstGeom prst="rect">
            <a:avLst/>
          </a:prstGeom>
        </p:spPr>
        <p:txBody>
          <a:bodyPr wrap="square" lIns="0" tIns="0" rIns="0" bIns="0" rtlCol="0" anchor="t">
            <a:spAutoFit/>
          </a:bodyPr>
          <a:lstStyle/>
          <a:p>
            <a:pPr algn="ctr">
              <a:lnSpc>
                <a:spcPts val="3499"/>
              </a:lnSpc>
            </a:pPr>
            <a:r>
              <a:rPr lang="en-US" sz="2799" dirty="0">
                <a:solidFill>
                  <a:srgbClr val="8C52FF"/>
                </a:solidFill>
                <a:latin typeface="League Spartan"/>
                <a:ea typeface="League Spartan"/>
                <a:cs typeface="League Spartan"/>
                <a:sym typeface="League Spartan"/>
              </a:rPr>
              <a:t>What are the benefits of algorithms?</a:t>
            </a:r>
          </a:p>
        </p:txBody>
      </p:sp>
      <p:sp>
        <p:nvSpPr>
          <p:cNvPr id="7" name="TextBox 7"/>
          <p:cNvSpPr txBox="1"/>
          <p:nvPr/>
        </p:nvSpPr>
        <p:spPr>
          <a:xfrm>
            <a:off x="6346490" y="3067673"/>
            <a:ext cx="5287396" cy="897682"/>
          </a:xfrm>
          <a:prstGeom prst="rect">
            <a:avLst/>
          </a:prstGeom>
        </p:spPr>
        <p:txBody>
          <a:bodyPr wrap="square" lIns="0" tIns="0" rIns="0" bIns="0" rtlCol="0" anchor="t">
            <a:spAutoFit/>
          </a:bodyPr>
          <a:lstStyle/>
          <a:p>
            <a:pPr algn="ctr">
              <a:lnSpc>
                <a:spcPts val="3499"/>
              </a:lnSpc>
            </a:pPr>
            <a:r>
              <a:rPr lang="en-US" sz="2799" dirty="0">
                <a:solidFill>
                  <a:srgbClr val="ED2E24"/>
                </a:solidFill>
                <a:latin typeface="League Spartan"/>
                <a:ea typeface="League Spartan"/>
                <a:cs typeface="League Spartan"/>
                <a:sym typeface="League Spartan"/>
              </a:rPr>
              <a:t>What are the challenges with algorithms?</a:t>
            </a:r>
          </a:p>
        </p:txBody>
      </p:sp>
      <p:sp>
        <p:nvSpPr>
          <p:cNvPr id="8" name="Freeform 8"/>
          <p:cNvSpPr/>
          <p:nvPr/>
        </p:nvSpPr>
        <p:spPr>
          <a:xfrm>
            <a:off x="1306275" y="6106502"/>
            <a:ext cx="3435450" cy="861986"/>
          </a:xfrm>
          <a:custGeom>
            <a:avLst/>
            <a:gdLst/>
            <a:ahLst/>
            <a:cxnLst/>
            <a:rect l="l" t="t" r="r" b="b"/>
            <a:pathLst>
              <a:path w="3435450" h="861986">
                <a:moveTo>
                  <a:pt x="0" y="0"/>
                </a:moveTo>
                <a:lnTo>
                  <a:pt x="3435450" y="0"/>
                </a:lnTo>
                <a:lnTo>
                  <a:pt x="3435450" y="861985"/>
                </a:lnTo>
                <a:lnTo>
                  <a:pt x="0" y="8619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306275" y="7736072"/>
            <a:ext cx="3435450" cy="861986"/>
          </a:xfrm>
          <a:custGeom>
            <a:avLst/>
            <a:gdLst/>
            <a:ahLst/>
            <a:cxnLst/>
            <a:rect l="l" t="t" r="r" b="b"/>
            <a:pathLst>
              <a:path w="3435450" h="861986">
                <a:moveTo>
                  <a:pt x="0" y="0"/>
                </a:moveTo>
                <a:lnTo>
                  <a:pt x="3435450" y="0"/>
                </a:lnTo>
                <a:lnTo>
                  <a:pt x="3435450" y="861986"/>
                </a:lnTo>
                <a:lnTo>
                  <a:pt x="0" y="8619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7044561" y="6106502"/>
            <a:ext cx="3435450" cy="861986"/>
          </a:xfrm>
          <a:custGeom>
            <a:avLst/>
            <a:gdLst/>
            <a:ahLst/>
            <a:cxnLst/>
            <a:rect l="l" t="t" r="r" b="b"/>
            <a:pathLst>
              <a:path w="3435450" h="861986">
                <a:moveTo>
                  <a:pt x="0" y="0"/>
                </a:moveTo>
                <a:lnTo>
                  <a:pt x="3435450" y="0"/>
                </a:lnTo>
                <a:lnTo>
                  <a:pt x="3435450" y="861985"/>
                </a:lnTo>
                <a:lnTo>
                  <a:pt x="0" y="8619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7044561" y="7578087"/>
            <a:ext cx="3435450" cy="861986"/>
          </a:xfrm>
          <a:custGeom>
            <a:avLst/>
            <a:gdLst/>
            <a:ahLst/>
            <a:cxnLst/>
            <a:rect l="l" t="t" r="r" b="b"/>
            <a:pathLst>
              <a:path w="3435450" h="861986">
                <a:moveTo>
                  <a:pt x="0" y="0"/>
                </a:moveTo>
                <a:lnTo>
                  <a:pt x="3435450" y="0"/>
                </a:lnTo>
                <a:lnTo>
                  <a:pt x="3435450" y="861986"/>
                </a:lnTo>
                <a:lnTo>
                  <a:pt x="0" y="8619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2" name="Group 12"/>
          <p:cNvGrpSpPr/>
          <p:nvPr/>
        </p:nvGrpSpPr>
        <p:grpSpPr>
          <a:xfrm>
            <a:off x="11360277" y="2512054"/>
            <a:ext cx="5996848" cy="6193812"/>
            <a:chOff x="0" y="0"/>
            <a:chExt cx="6148070" cy="6350000"/>
          </a:xfrm>
        </p:grpSpPr>
        <p:sp>
          <p:nvSpPr>
            <p:cNvPr id="13" name="Freeform 13"/>
            <p:cNvSpPr/>
            <p:nvPr/>
          </p:nvSpPr>
          <p:spPr>
            <a:xfrm>
              <a:off x="-118110" y="-12700"/>
              <a:ext cx="6300470" cy="6418580"/>
            </a:xfrm>
            <a:custGeom>
              <a:avLst/>
              <a:gdLst/>
              <a:ahLst/>
              <a:cxnLst/>
              <a:rect l="l" t="t" r="r" b="b"/>
              <a:pathLst>
                <a:path w="6300470" h="6418580">
                  <a:moveTo>
                    <a:pt x="1379220" y="12700"/>
                  </a:moveTo>
                  <a:cubicBezTo>
                    <a:pt x="1699260" y="0"/>
                    <a:pt x="2311400" y="720090"/>
                    <a:pt x="2921000" y="1793240"/>
                  </a:cubicBezTo>
                  <a:cubicBezTo>
                    <a:pt x="2966720" y="1583690"/>
                    <a:pt x="3030220" y="1408430"/>
                    <a:pt x="3107690" y="1273810"/>
                  </a:cubicBezTo>
                  <a:cubicBezTo>
                    <a:pt x="3139440" y="1182370"/>
                    <a:pt x="3195320" y="1102360"/>
                    <a:pt x="3271520" y="1042670"/>
                  </a:cubicBezTo>
                  <a:cubicBezTo>
                    <a:pt x="3547110" y="830580"/>
                    <a:pt x="4030980" y="961390"/>
                    <a:pt x="4513580" y="1330960"/>
                  </a:cubicBezTo>
                  <a:cubicBezTo>
                    <a:pt x="4654550" y="760730"/>
                    <a:pt x="4939030" y="370840"/>
                    <a:pt x="5278120" y="359410"/>
                  </a:cubicBezTo>
                  <a:cubicBezTo>
                    <a:pt x="5787390" y="341630"/>
                    <a:pt x="6229350" y="1178560"/>
                    <a:pt x="6264910" y="2226310"/>
                  </a:cubicBezTo>
                  <a:cubicBezTo>
                    <a:pt x="6300470" y="3274060"/>
                    <a:pt x="5916930" y="4138930"/>
                    <a:pt x="5407660" y="4155440"/>
                  </a:cubicBezTo>
                  <a:cubicBezTo>
                    <a:pt x="5382260" y="4156710"/>
                    <a:pt x="5356860" y="4155440"/>
                    <a:pt x="5332730" y="4151630"/>
                  </a:cubicBezTo>
                  <a:cubicBezTo>
                    <a:pt x="5171440" y="4169410"/>
                    <a:pt x="4980940" y="4126230"/>
                    <a:pt x="4779010" y="4033520"/>
                  </a:cubicBezTo>
                  <a:cubicBezTo>
                    <a:pt x="4833620" y="5163820"/>
                    <a:pt x="4585970" y="6042660"/>
                    <a:pt x="4156710" y="6101080"/>
                  </a:cubicBezTo>
                  <a:cubicBezTo>
                    <a:pt x="4141470" y="6103620"/>
                    <a:pt x="4124960" y="6104890"/>
                    <a:pt x="4108450" y="6103620"/>
                  </a:cubicBezTo>
                  <a:cubicBezTo>
                    <a:pt x="4102100" y="6103620"/>
                    <a:pt x="4097020" y="6103620"/>
                    <a:pt x="4090670" y="6103620"/>
                  </a:cubicBezTo>
                  <a:cubicBezTo>
                    <a:pt x="3966210" y="6097270"/>
                    <a:pt x="3839210" y="6022340"/>
                    <a:pt x="3716020" y="5892800"/>
                  </a:cubicBezTo>
                  <a:cubicBezTo>
                    <a:pt x="3503930" y="5703570"/>
                    <a:pt x="3255010" y="5397500"/>
                    <a:pt x="2992120" y="5005070"/>
                  </a:cubicBezTo>
                  <a:cubicBezTo>
                    <a:pt x="2983230" y="5568950"/>
                    <a:pt x="2879090" y="5938520"/>
                    <a:pt x="2682240" y="5984240"/>
                  </a:cubicBezTo>
                  <a:cubicBezTo>
                    <a:pt x="2663190" y="5988050"/>
                    <a:pt x="2644140" y="5989320"/>
                    <a:pt x="2626360" y="5988050"/>
                  </a:cubicBezTo>
                  <a:cubicBezTo>
                    <a:pt x="2410460" y="6003290"/>
                    <a:pt x="2094230" y="5730240"/>
                    <a:pt x="1758950" y="5270500"/>
                  </a:cubicBezTo>
                  <a:cubicBezTo>
                    <a:pt x="1714500" y="5904230"/>
                    <a:pt x="1565910" y="6327140"/>
                    <a:pt x="1336040" y="6360160"/>
                  </a:cubicBezTo>
                  <a:cubicBezTo>
                    <a:pt x="933450" y="6418580"/>
                    <a:pt x="431800" y="5261610"/>
                    <a:pt x="215900" y="3778250"/>
                  </a:cubicBezTo>
                  <a:cubicBezTo>
                    <a:pt x="0" y="2294890"/>
                    <a:pt x="153670" y="1043940"/>
                    <a:pt x="556260" y="985520"/>
                  </a:cubicBezTo>
                  <a:cubicBezTo>
                    <a:pt x="567690" y="984250"/>
                    <a:pt x="577850" y="982980"/>
                    <a:pt x="589280" y="982980"/>
                  </a:cubicBezTo>
                  <a:cubicBezTo>
                    <a:pt x="708660" y="981710"/>
                    <a:pt x="857250" y="1062990"/>
                    <a:pt x="1021080" y="1214120"/>
                  </a:cubicBezTo>
                  <a:cubicBezTo>
                    <a:pt x="1004570" y="529590"/>
                    <a:pt x="1108710" y="67310"/>
                    <a:pt x="1329690" y="17780"/>
                  </a:cubicBezTo>
                  <a:cubicBezTo>
                    <a:pt x="1346200" y="13970"/>
                    <a:pt x="1362710" y="11430"/>
                    <a:pt x="1379220" y="12700"/>
                  </a:cubicBezTo>
                  <a:close/>
                </a:path>
              </a:pathLst>
            </a:custGeom>
            <a:blipFill>
              <a:blip r:embed="rId8"/>
              <a:stretch>
                <a:fillRect l="-5935" r="-5935"/>
              </a:stretch>
            </a:blipFill>
          </p:spPr>
          <p:txBody>
            <a:bodyPr/>
            <a:lstStyle/>
            <a:p>
              <a:endParaRPr lang="en-US"/>
            </a:p>
          </p:txBody>
        </p:sp>
      </p:grpSp>
      <p:sp>
        <p:nvSpPr>
          <p:cNvPr id="14" name="TextBox 14"/>
          <p:cNvSpPr txBox="1"/>
          <p:nvPr/>
        </p:nvSpPr>
        <p:spPr>
          <a:xfrm>
            <a:off x="6346490" y="706187"/>
            <a:ext cx="11425611" cy="727075"/>
          </a:xfrm>
          <a:prstGeom prst="rect">
            <a:avLst/>
          </a:prstGeom>
        </p:spPr>
        <p:txBody>
          <a:bodyPr lIns="0" tIns="0" rIns="0" bIns="0" rtlCol="0" anchor="t">
            <a:spAutoFit/>
          </a:bodyPr>
          <a:lstStyle/>
          <a:p>
            <a:pPr algn="r">
              <a:lnSpc>
                <a:spcPts val="5600"/>
              </a:lnSpc>
            </a:pPr>
            <a:r>
              <a:rPr lang="en-US" sz="5000" b="1">
                <a:solidFill>
                  <a:srgbClr val="000001"/>
                </a:solidFill>
                <a:latin typeface="DM Sans Bold"/>
                <a:ea typeface="DM Sans Bold"/>
                <a:cs typeface="DM Sans Bold"/>
                <a:sym typeface="DM Sans Bold"/>
              </a:rPr>
              <a:t>Benefits &amp; Challenges of Algorithms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3027998" y="4240994"/>
            <a:ext cx="5005638" cy="5170046"/>
            <a:chOff x="0" y="0"/>
            <a:chExt cx="6148070" cy="6350000"/>
          </a:xfrm>
        </p:grpSpPr>
        <p:sp>
          <p:nvSpPr>
            <p:cNvPr id="4" name="Freeform 4"/>
            <p:cNvSpPr/>
            <p:nvPr/>
          </p:nvSpPr>
          <p:spPr>
            <a:xfrm>
              <a:off x="-118110" y="-12700"/>
              <a:ext cx="6300470" cy="6418580"/>
            </a:xfrm>
            <a:custGeom>
              <a:avLst/>
              <a:gdLst/>
              <a:ahLst/>
              <a:cxnLst/>
              <a:rect l="l" t="t" r="r" b="b"/>
              <a:pathLst>
                <a:path w="6300470" h="6418580">
                  <a:moveTo>
                    <a:pt x="1379220" y="12700"/>
                  </a:moveTo>
                  <a:cubicBezTo>
                    <a:pt x="1699260" y="0"/>
                    <a:pt x="2311400" y="720090"/>
                    <a:pt x="2921000" y="1793240"/>
                  </a:cubicBezTo>
                  <a:cubicBezTo>
                    <a:pt x="2966720" y="1583690"/>
                    <a:pt x="3030220" y="1408430"/>
                    <a:pt x="3107690" y="1273810"/>
                  </a:cubicBezTo>
                  <a:cubicBezTo>
                    <a:pt x="3139440" y="1182370"/>
                    <a:pt x="3195320" y="1102360"/>
                    <a:pt x="3271520" y="1042670"/>
                  </a:cubicBezTo>
                  <a:cubicBezTo>
                    <a:pt x="3547110" y="830580"/>
                    <a:pt x="4030980" y="961390"/>
                    <a:pt x="4513580" y="1330960"/>
                  </a:cubicBezTo>
                  <a:cubicBezTo>
                    <a:pt x="4654550" y="760730"/>
                    <a:pt x="4939030" y="370840"/>
                    <a:pt x="5278120" y="359410"/>
                  </a:cubicBezTo>
                  <a:cubicBezTo>
                    <a:pt x="5787390" y="341630"/>
                    <a:pt x="6229350" y="1178560"/>
                    <a:pt x="6264910" y="2226310"/>
                  </a:cubicBezTo>
                  <a:cubicBezTo>
                    <a:pt x="6300470" y="3274060"/>
                    <a:pt x="5916930" y="4138930"/>
                    <a:pt x="5407660" y="4155440"/>
                  </a:cubicBezTo>
                  <a:cubicBezTo>
                    <a:pt x="5382260" y="4156710"/>
                    <a:pt x="5356860" y="4155440"/>
                    <a:pt x="5332730" y="4151630"/>
                  </a:cubicBezTo>
                  <a:cubicBezTo>
                    <a:pt x="5171440" y="4169410"/>
                    <a:pt x="4980940" y="4126230"/>
                    <a:pt x="4779010" y="4033520"/>
                  </a:cubicBezTo>
                  <a:cubicBezTo>
                    <a:pt x="4833620" y="5163820"/>
                    <a:pt x="4585970" y="6042660"/>
                    <a:pt x="4156710" y="6101080"/>
                  </a:cubicBezTo>
                  <a:cubicBezTo>
                    <a:pt x="4141470" y="6103620"/>
                    <a:pt x="4124960" y="6104890"/>
                    <a:pt x="4108450" y="6103620"/>
                  </a:cubicBezTo>
                  <a:cubicBezTo>
                    <a:pt x="4102100" y="6103620"/>
                    <a:pt x="4097020" y="6103620"/>
                    <a:pt x="4090670" y="6103620"/>
                  </a:cubicBezTo>
                  <a:cubicBezTo>
                    <a:pt x="3966210" y="6097270"/>
                    <a:pt x="3839210" y="6022340"/>
                    <a:pt x="3716020" y="5892800"/>
                  </a:cubicBezTo>
                  <a:cubicBezTo>
                    <a:pt x="3503930" y="5703570"/>
                    <a:pt x="3255010" y="5397500"/>
                    <a:pt x="2992120" y="5005070"/>
                  </a:cubicBezTo>
                  <a:cubicBezTo>
                    <a:pt x="2983230" y="5568950"/>
                    <a:pt x="2879090" y="5938520"/>
                    <a:pt x="2682240" y="5984240"/>
                  </a:cubicBezTo>
                  <a:cubicBezTo>
                    <a:pt x="2663190" y="5988050"/>
                    <a:pt x="2644140" y="5989320"/>
                    <a:pt x="2626360" y="5988050"/>
                  </a:cubicBezTo>
                  <a:cubicBezTo>
                    <a:pt x="2410460" y="6003290"/>
                    <a:pt x="2094230" y="5730240"/>
                    <a:pt x="1758950" y="5270500"/>
                  </a:cubicBezTo>
                  <a:cubicBezTo>
                    <a:pt x="1714500" y="5904230"/>
                    <a:pt x="1565910" y="6327140"/>
                    <a:pt x="1336040" y="6360160"/>
                  </a:cubicBezTo>
                  <a:cubicBezTo>
                    <a:pt x="933450" y="6418580"/>
                    <a:pt x="431800" y="5261610"/>
                    <a:pt x="215900" y="3778250"/>
                  </a:cubicBezTo>
                  <a:cubicBezTo>
                    <a:pt x="0" y="2294890"/>
                    <a:pt x="153670" y="1043940"/>
                    <a:pt x="556260" y="985520"/>
                  </a:cubicBezTo>
                  <a:cubicBezTo>
                    <a:pt x="567690" y="984250"/>
                    <a:pt x="577850" y="982980"/>
                    <a:pt x="589280" y="982980"/>
                  </a:cubicBezTo>
                  <a:cubicBezTo>
                    <a:pt x="708660" y="981710"/>
                    <a:pt x="857250" y="1062990"/>
                    <a:pt x="1021080" y="1214120"/>
                  </a:cubicBezTo>
                  <a:cubicBezTo>
                    <a:pt x="1004570" y="529590"/>
                    <a:pt x="1108710" y="67310"/>
                    <a:pt x="1329690" y="17780"/>
                  </a:cubicBezTo>
                  <a:cubicBezTo>
                    <a:pt x="1346200" y="13970"/>
                    <a:pt x="1362710" y="11430"/>
                    <a:pt x="1379220" y="12700"/>
                  </a:cubicBezTo>
                  <a:close/>
                </a:path>
              </a:pathLst>
            </a:custGeom>
            <a:blipFill>
              <a:blip r:embed="rId4"/>
              <a:stretch>
                <a:fillRect l="-5935" r="-5935"/>
              </a:stretch>
            </a:blipFill>
          </p:spPr>
          <p:txBody>
            <a:bodyPr/>
            <a:lstStyle/>
            <a:p>
              <a:endParaRPr lang="en-US"/>
            </a:p>
          </p:txBody>
        </p:sp>
      </p:grpSp>
      <p:sp>
        <p:nvSpPr>
          <p:cNvPr id="5" name="TextBox 5"/>
          <p:cNvSpPr txBox="1"/>
          <p:nvPr/>
        </p:nvSpPr>
        <p:spPr>
          <a:xfrm>
            <a:off x="592808" y="2049701"/>
            <a:ext cx="10746552" cy="3692842"/>
          </a:xfrm>
          <a:prstGeom prst="rect">
            <a:avLst/>
          </a:prstGeom>
        </p:spPr>
        <p:txBody>
          <a:bodyPr lIns="0" tIns="0" rIns="0" bIns="0" rtlCol="0" anchor="t">
            <a:spAutoFit/>
          </a:bodyPr>
          <a:lstStyle/>
          <a:p>
            <a:pPr algn="l">
              <a:lnSpc>
                <a:spcPts val="4000"/>
              </a:lnSpc>
            </a:pPr>
            <a:r>
              <a:rPr lang="en-US" sz="3200" b="1">
                <a:solidFill>
                  <a:srgbClr val="000001"/>
                </a:solidFill>
                <a:latin typeface="DM Sans Bold"/>
                <a:ea typeface="DM Sans Bold"/>
                <a:cs typeface="DM Sans Bold"/>
                <a:sym typeface="DM Sans Bold"/>
              </a:rPr>
              <a:t>Let’s Brainstorm:</a:t>
            </a:r>
          </a:p>
          <a:p>
            <a:pPr algn="l">
              <a:lnSpc>
                <a:spcPts val="4000"/>
              </a:lnSpc>
            </a:pPr>
            <a:endParaRPr lang="en-US" sz="3200" b="1">
              <a:solidFill>
                <a:srgbClr val="000001"/>
              </a:solidFill>
              <a:latin typeface="DM Sans Bold"/>
              <a:ea typeface="DM Sans Bold"/>
              <a:cs typeface="DM Sans Bold"/>
              <a:sym typeface="DM Sans Bold"/>
            </a:endParaRPr>
          </a:p>
          <a:p>
            <a:pPr algn="l">
              <a:lnSpc>
                <a:spcPts val="4000"/>
              </a:lnSpc>
            </a:pPr>
            <a:endParaRPr lang="en-US" sz="3200" b="1">
              <a:solidFill>
                <a:srgbClr val="000001"/>
              </a:solidFill>
              <a:latin typeface="DM Sans Bold"/>
              <a:ea typeface="DM Sans Bold"/>
              <a:cs typeface="DM Sans Bold"/>
              <a:sym typeface="DM Sans Bold"/>
            </a:endParaRPr>
          </a:p>
          <a:p>
            <a:pPr algn="l">
              <a:lnSpc>
                <a:spcPts val="4000"/>
              </a:lnSpc>
            </a:pPr>
            <a:endParaRPr lang="en-US" sz="3200" b="1">
              <a:solidFill>
                <a:srgbClr val="000001"/>
              </a:solidFill>
              <a:latin typeface="DM Sans Bold"/>
              <a:ea typeface="DM Sans Bold"/>
              <a:cs typeface="DM Sans Bold"/>
              <a:sym typeface="DM Sans Bold"/>
            </a:endParaRPr>
          </a:p>
          <a:p>
            <a:pPr algn="l">
              <a:lnSpc>
                <a:spcPts val="4000"/>
              </a:lnSpc>
            </a:pPr>
            <a:endParaRPr lang="en-US" sz="3200" b="1">
              <a:solidFill>
                <a:srgbClr val="000001"/>
              </a:solidFill>
              <a:latin typeface="DM Sans Bold"/>
              <a:ea typeface="DM Sans Bold"/>
              <a:cs typeface="DM Sans Bold"/>
              <a:sym typeface="DM Sans Bold"/>
            </a:endParaRPr>
          </a:p>
          <a:p>
            <a:pPr algn="l">
              <a:lnSpc>
                <a:spcPts val="4625"/>
              </a:lnSpc>
            </a:pPr>
            <a:endParaRPr lang="en-US" sz="3200" b="1">
              <a:solidFill>
                <a:srgbClr val="000001"/>
              </a:solidFill>
              <a:latin typeface="DM Sans Bold"/>
              <a:ea typeface="DM Sans Bold"/>
              <a:cs typeface="DM Sans Bold"/>
              <a:sym typeface="DM Sans Bold"/>
            </a:endParaRPr>
          </a:p>
          <a:p>
            <a:pPr algn="l">
              <a:lnSpc>
                <a:spcPts val="4625"/>
              </a:lnSpc>
            </a:pPr>
            <a:endParaRPr lang="en-US" sz="3200" b="1">
              <a:solidFill>
                <a:srgbClr val="000001"/>
              </a:solidFill>
              <a:latin typeface="DM Sans Bold"/>
              <a:ea typeface="DM Sans Bold"/>
              <a:cs typeface="DM Sans Bold"/>
              <a:sym typeface="DM Sans Bold"/>
            </a:endParaRPr>
          </a:p>
        </p:txBody>
      </p:sp>
      <p:sp>
        <p:nvSpPr>
          <p:cNvPr id="6" name="TextBox 6"/>
          <p:cNvSpPr txBox="1"/>
          <p:nvPr/>
        </p:nvSpPr>
        <p:spPr>
          <a:xfrm>
            <a:off x="359799" y="2782193"/>
            <a:ext cx="4328403" cy="897682"/>
          </a:xfrm>
          <a:prstGeom prst="rect">
            <a:avLst/>
          </a:prstGeom>
        </p:spPr>
        <p:txBody>
          <a:bodyPr wrap="square" lIns="0" tIns="0" rIns="0" bIns="0" rtlCol="0" anchor="t">
            <a:spAutoFit/>
          </a:bodyPr>
          <a:lstStyle/>
          <a:p>
            <a:pPr algn="ctr">
              <a:lnSpc>
                <a:spcPts val="3499"/>
              </a:lnSpc>
            </a:pPr>
            <a:r>
              <a:rPr lang="en-US" sz="2799" dirty="0">
                <a:solidFill>
                  <a:srgbClr val="8C52FF"/>
                </a:solidFill>
                <a:latin typeface="League Spartan"/>
                <a:ea typeface="League Spartan"/>
                <a:cs typeface="League Spartan"/>
                <a:sym typeface="League Spartan"/>
              </a:rPr>
              <a:t>What are the benefits of algorithms?</a:t>
            </a:r>
          </a:p>
        </p:txBody>
      </p:sp>
      <p:sp>
        <p:nvSpPr>
          <p:cNvPr id="7" name="TextBox 7"/>
          <p:cNvSpPr txBox="1"/>
          <p:nvPr/>
        </p:nvSpPr>
        <p:spPr>
          <a:xfrm>
            <a:off x="6513374" y="2770386"/>
            <a:ext cx="5261249" cy="897682"/>
          </a:xfrm>
          <a:prstGeom prst="rect">
            <a:avLst/>
          </a:prstGeom>
        </p:spPr>
        <p:txBody>
          <a:bodyPr wrap="square" lIns="0" tIns="0" rIns="0" bIns="0" rtlCol="0" anchor="t">
            <a:spAutoFit/>
          </a:bodyPr>
          <a:lstStyle/>
          <a:p>
            <a:pPr algn="ctr">
              <a:lnSpc>
                <a:spcPts val="3499"/>
              </a:lnSpc>
            </a:pPr>
            <a:r>
              <a:rPr lang="en-US" sz="2799" dirty="0">
                <a:solidFill>
                  <a:srgbClr val="ED2E24"/>
                </a:solidFill>
                <a:latin typeface="League Spartan"/>
                <a:ea typeface="League Spartan"/>
                <a:cs typeface="League Spartan"/>
                <a:sym typeface="League Spartan"/>
              </a:rPr>
              <a:t>What are the challenges with algorithms?</a:t>
            </a:r>
          </a:p>
        </p:txBody>
      </p:sp>
      <p:sp>
        <p:nvSpPr>
          <p:cNvPr id="8" name="TextBox 8"/>
          <p:cNvSpPr txBox="1"/>
          <p:nvPr/>
        </p:nvSpPr>
        <p:spPr>
          <a:xfrm>
            <a:off x="6346490" y="706187"/>
            <a:ext cx="11425611" cy="727075"/>
          </a:xfrm>
          <a:prstGeom prst="rect">
            <a:avLst/>
          </a:prstGeom>
        </p:spPr>
        <p:txBody>
          <a:bodyPr lIns="0" tIns="0" rIns="0" bIns="0" rtlCol="0" anchor="t">
            <a:spAutoFit/>
          </a:bodyPr>
          <a:lstStyle/>
          <a:p>
            <a:pPr algn="r">
              <a:lnSpc>
                <a:spcPts val="5600"/>
              </a:lnSpc>
            </a:pPr>
            <a:r>
              <a:rPr lang="en-US" sz="5000" b="1">
                <a:solidFill>
                  <a:srgbClr val="000001"/>
                </a:solidFill>
                <a:latin typeface="DM Sans Bold"/>
                <a:ea typeface="DM Sans Bold"/>
                <a:cs typeface="DM Sans Bold"/>
                <a:sym typeface="DM Sans Bold"/>
              </a:rPr>
              <a:t>Benefits &amp; Challenges of Algorithms</a:t>
            </a:r>
          </a:p>
        </p:txBody>
      </p:sp>
      <p:sp>
        <p:nvSpPr>
          <p:cNvPr id="9" name="TextBox 9"/>
          <p:cNvSpPr txBox="1"/>
          <p:nvPr/>
        </p:nvSpPr>
        <p:spPr>
          <a:xfrm>
            <a:off x="377043" y="3872309"/>
            <a:ext cx="4755288" cy="4336415"/>
          </a:xfrm>
          <a:prstGeom prst="rect">
            <a:avLst/>
          </a:prstGeom>
        </p:spPr>
        <p:txBody>
          <a:bodyPr lIns="0" tIns="0" rIns="0" bIns="0" rtlCol="0" anchor="t">
            <a:spAutoFit/>
          </a:bodyPr>
          <a:lstStyle/>
          <a:p>
            <a:pPr marL="518160" lvl="1" indent="-259080" algn="l">
              <a:lnSpc>
                <a:spcPts val="3359"/>
              </a:lnSpc>
              <a:buFont typeface="Arial"/>
              <a:buChar char="•"/>
            </a:pPr>
            <a:r>
              <a:rPr lang="en-US" sz="2400" b="1">
                <a:solidFill>
                  <a:srgbClr val="000000"/>
                </a:solidFill>
                <a:latin typeface="Canva Sans Bold"/>
                <a:ea typeface="Canva Sans Bold"/>
                <a:cs typeface="Canva Sans Bold"/>
                <a:sym typeface="Canva Sans Bold"/>
              </a:rPr>
              <a:t>Find What You Like: </a:t>
            </a:r>
            <a:r>
              <a:rPr lang="en-US" sz="2400">
                <a:solidFill>
                  <a:srgbClr val="000000"/>
                </a:solidFill>
                <a:latin typeface="Canva Sans"/>
                <a:ea typeface="Canva Sans"/>
                <a:cs typeface="Canva Sans"/>
                <a:sym typeface="Canva Sans"/>
              </a:rPr>
              <a:t>Can</a:t>
            </a:r>
            <a:r>
              <a:rPr lang="en-US" sz="2400" b="1">
                <a:solidFill>
                  <a:srgbClr val="000000"/>
                </a:solidFill>
                <a:latin typeface="Canva Sans Bold"/>
                <a:ea typeface="Canva Sans Bold"/>
                <a:cs typeface="Canva Sans Bold"/>
                <a:sym typeface="Canva Sans Bold"/>
              </a:rPr>
              <a:t> </a:t>
            </a:r>
            <a:r>
              <a:rPr lang="en-US" sz="2400">
                <a:solidFill>
                  <a:srgbClr val="000000"/>
                </a:solidFill>
                <a:latin typeface="Canva Sans"/>
                <a:ea typeface="Canva Sans"/>
                <a:cs typeface="Canva Sans"/>
                <a:sym typeface="Canva Sans"/>
              </a:rPr>
              <a:t>help you find things you’re interested in faster.</a:t>
            </a:r>
          </a:p>
          <a:p>
            <a:pPr marL="518160" lvl="1" indent="-259080" algn="l">
              <a:lnSpc>
                <a:spcPts val="3359"/>
              </a:lnSpc>
              <a:buFont typeface="Arial"/>
              <a:buChar char="•"/>
            </a:pPr>
            <a:r>
              <a:rPr lang="en-US" sz="2400" b="1">
                <a:solidFill>
                  <a:srgbClr val="000000"/>
                </a:solidFill>
                <a:latin typeface="Canva Sans Bold"/>
                <a:ea typeface="Canva Sans Bold"/>
                <a:cs typeface="Canva Sans Bold"/>
                <a:sym typeface="Canva Sans Bold"/>
              </a:rPr>
              <a:t>Discover New Interests</a:t>
            </a:r>
            <a:r>
              <a:rPr lang="en-US" sz="2400">
                <a:solidFill>
                  <a:srgbClr val="000000"/>
                </a:solidFill>
                <a:latin typeface="Canva Sans"/>
                <a:ea typeface="Canva Sans"/>
                <a:cs typeface="Canva Sans"/>
                <a:sym typeface="Canva Sans"/>
              </a:rPr>
              <a:t>: Can suggest new hobbies, music or ideas you might enjoy.</a:t>
            </a:r>
          </a:p>
          <a:p>
            <a:pPr marL="518160" lvl="1" indent="-259080" algn="l">
              <a:lnSpc>
                <a:spcPts val="3359"/>
              </a:lnSpc>
              <a:buFont typeface="Arial"/>
              <a:buChar char="•"/>
            </a:pPr>
            <a:r>
              <a:rPr lang="en-US" sz="2400" b="1">
                <a:solidFill>
                  <a:srgbClr val="000000"/>
                </a:solidFill>
                <a:latin typeface="Canva Sans Bold"/>
                <a:ea typeface="Canva Sans Bold"/>
                <a:cs typeface="Canva Sans Bold"/>
                <a:sym typeface="Canva Sans Bold"/>
              </a:rPr>
              <a:t>See Reliable Sources</a:t>
            </a:r>
            <a:r>
              <a:rPr lang="en-US" sz="2400">
                <a:solidFill>
                  <a:srgbClr val="000000"/>
                </a:solidFill>
                <a:latin typeface="Canva Sans"/>
                <a:ea typeface="Canva Sans"/>
                <a:cs typeface="Canva Sans"/>
                <a:sym typeface="Canva Sans"/>
              </a:rPr>
              <a:t>: Boost posts from trusted accounts if you follow them.</a:t>
            </a:r>
          </a:p>
          <a:p>
            <a:pPr algn="ctr">
              <a:lnSpc>
                <a:spcPts val="4759"/>
              </a:lnSpc>
            </a:pPr>
            <a:endParaRPr lang="en-US" sz="2400">
              <a:solidFill>
                <a:srgbClr val="000000"/>
              </a:solidFill>
              <a:latin typeface="Canva Sans"/>
              <a:ea typeface="Canva Sans"/>
              <a:cs typeface="Canva Sans"/>
              <a:sym typeface="Canva Sans"/>
            </a:endParaRPr>
          </a:p>
        </p:txBody>
      </p:sp>
      <p:sp>
        <p:nvSpPr>
          <p:cNvPr id="10" name="TextBox 10"/>
          <p:cNvSpPr txBox="1"/>
          <p:nvPr/>
        </p:nvSpPr>
        <p:spPr>
          <a:xfrm>
            <a:off x="5385449" y="3872309"/>
            <a:ext cx="7517101" cy="6870065"/>
          </a:xfrm>
          <a:prstGeom prst="rect">
            <a:avLst/>
          </a:prstGeom>
        </p:spPr>
        <p:txBody>
          <a:bodyPr lIns="0" tIns="0" rIns="0" bIns="0" rtlCol="0" anchor="t">
            <a:spAutoFit/>
          </a:bodyPr>
          <a:lstStyle/>
          <a:p>
            <a:pPr marL="518160" lvl="1" indent="-259080" algn="l">
              <a:lnSpc>
                <a:spcPts val="3359"/>
              </a:lnSpc>
              <a:buFont typeface="Arial"/>
              <a:buChar char="•"/>
            </a:pPr>
            <a:r>
              <a:rPr lang="en-US" sz="2400" b="1">
                <a:solidFill>
                  <a:srgbClr val="000000"/>
                </a:solidFill>
                <a:latin typeface="Canva Sans Bold"/>
                <a:ea typeface="Canva Sans Bold"/>
                <a:cs typeface="Canva Sans Bold"/>
                <a:sym typeface="Canva Sans Bold"/>
              </a:rPr>
              <a:t>Amplify False Information:</a:t>
            </a:r>
            <a:r>
              <a:rPr lang="en-US" sz="2400">
                <a:solidFill>
                  <a:srgbClr val="000000"/>
                </a:solidFill>
                <a:latin typeface="Canva Sans"/>
                <a:ea typeface="Canva Sans"/>
                <a:cs typeface="Canva Sans"/>
                <a:sym typeface="Canva Sans"/>
              </a:rPr>
              <a:t> Algorithms highlight content that gets lots of likes and views even if it is not true or accurate.</a:t>
            </a:r>
          </a:p>
          <a:p>
            <a:pPr marL="518160" lvl="1" indent="-259080" algn="l">
              <a:lnSpc>
                <a:spcPts val="3359"/>
              </a:lnSpc>
              <a:buFont typeface="Arial"/>
              <a:buChar char="•"/>
            </a:pPr>
            <a:r>
              <a:rPr lang="en-US" sz="2400" b="1">
                <a:solidFill>
                  <a:srgbClr val="000000"/>
                </a:solidFill>
                <a:latin typeface="Canva Sans Bold"/>
                <a:ea typeface="Canva Sans Bold"/>
                <a:cs typeface="Canva Sans Bold"/>
                <a:sym typeface="Canva Sans Bold"/>
              </a:rPr>
              <a:t>Create Filter Bubbles</a:t>
            </a:r>
            <a:r>
              <a:rPr lang="en-US" sz="2400">
                <a:solidFill>
                  <a:srgbClr val="000000"/>
                </a:solidFill>
                <a:latin typeface="Canva Sans"/>
                <a:ea typeface="Canva Sans"/>
                <a:cs typeface="Canva Sans"/>
                <a:sym typeface="Canva Sans"/>
              </a:rPr>
              <a:t>: Algorithms tend to show more of the same type of content which can mean you miss out on other views or perspectives.</a:t>
            </a:r>
          </a:p>
          <a:p>
            <a:pPr marL="518160" lvl="1" indent="-259080" algn="l">
              <a:lnSpc>
                <a:spcPts val="3359"/>
              </a:lnSpc>
              <a:buFont typeface="Arial"/>
              <a:buChar char="•"/>
            </a:pPr>
            <a:r>
              <a:rPr lang="en-US" sz="2400" b="1">
                <a:solidFill>
                  <a:srgbClr val="000000"/>
                </a:solidFill>
                <a:latin typeface="Canva Sans Bold"/>
                <a:ea typeface="Canva Sans Bold"/>
                <a:cs typeface="Canva Sans Bold"/>
                <a:sym typeface="Canva Sans Bold"/>
              </a:rPr>
              <a:t>Time Trap</a:t>
            </a:r>
            <a:r>
              <a:rPr lang="en-US" sz="2400">
                <a:solidFill>
                  <a:srgbClr val="000000"/>
                </a:solidFill>
                <a:latin typeface="Canva Sans"/>
                <a:ea typeface="Canva Sans"/>
                <a:cs typeface="Canva Sans"/>
                <a:sym typeface="Canva Sans"/>
              </a:rPr>
              <a:t>: Algortims are designed to keep us on platforms for longer by using tricks like auto-play and showing you more content you might like.</a:t>
            </a:r>
          </a:p>
          <a:p>
            <a:pPr marL="518160" lvl="1" indent="-259080" algn="l">
              <a:lnSpc>
                <a:spcPts val="3359"/>
              </a:lnSpc>
              <a:buFont typeface="Arial"/>
              <a:buChar char="•"/>
            </a:pPr>
            <a:r>
              <a:rPr lang="en-US" sz="2400" b="1">
                <a:solidFill>
                  <a:srgbClr val="000000"/>
                </a:solidFill>
                <a:latin typeface="Canva Sans Bold"/>
                <a:ea typeface="Canva Sans Bold"/>
                <a:cs typeface="Canva Sans Bold"/>
                <a:sym typeface="Canva Sans Bold"/>
              </a:rPr>
              <a:t>Personal Information:</a:t>
            </a:r>
            <a:r>
              <a:rPr lang="en-US" sz="2400">
                <a:solidFill>
                  <a:srgbClr val="000000"/>
                </a:solidFill>
                <a:latin typeface="Canva Sans"/>
                <a:ea typeface="Canva Sans"/>
                <a:cs typeface="Canva Sans"/>
                <a:sym typeface="Canva Sans"/>
              </a:rPr>
              <a:t> Algorithms are building a picture of you based on your activity online (your likes, searches, views, clicks and shares).</a:t>
            </a:r>
          </a:p>
          <a:p>
            <a:pPr algn="l">
              <a:lnSpc>
                <a:spcPts val="3499"/>
              </a:lnSpc>
            </a:pPr>
            <a:endParaRPr lang="en-US" sz="2400">
              <a:solidFill>
                <a:srgbClr val="000000"/>
              </a:solidFill>
              <a:latin typeface="Canva Sans"/>
              <a:ea typeface="Canva Sans"/>
              <a:cs typeface="Canva Sans"/>
              <a:sym typeface="Canva Sans"/>
            </a:endParaRPr>
          </a:p>
          <a:p>
            <a:pPr algn="ctr">
              <a:lnSpc>
                <a:spcPts val="4759"/>
              </a:lnSpc>
            </a:pPr>
            <a:endParaRPr lang="en-US" sz="2400">
              <a:solidFill>
                <a:srgbClr val="000000"/>
              </a:solidFill>
              <a:latin typeface="Canva Sans"/>
              <a:ea typeface="Canva Sans"/>
              <a:cs typeface="Canva Sans"/>
              <a:sym typeface="Canva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1028700" y="2172275"/>
            <a:ext cx="10750545" cy="10456862"/>
          </a:xfrm>
          <a:prstGeom prst="rect">
            <a:avLst/>
          </a:prstGeom>
        </p:spPr>
        <p:txBody>
          <a:bodyPr lIns="0" tIns="0" rIns="0" bIns="0" rtlCol="0" anchor="t">
            <a:spAutoFit/>
          </a:bodyPr>
          <a:lstStyle/>
          <a:p>
            <a:pPr algn="l">
              <a:lnSpc>
                <a:spcPts val="3499"/>
              </a:lnSpc>
            </a:pPr>
            <a:r>
              <a:rPr lang="en-US" sz="2799" b="1">
                <a:solidFill>
                  <a:srgbClr val="000001"/>
                </a:solidFill>
                <a:latin typeface="DM Sans Bold"/>
                <a:ea typeface="DM Sans Bold"/>
                <a:cs typeface="DM Sans Bold"/>
                <a:sym typeface="DM Sans Bold"/>
              </a:rPr>
              <a:t>What can we do to make the most of the content we explore online? </a:t>
            </a:r>
          </a:p>
          <a:p>
            <a:pPr marL="604519" lvl="1" indent="-302260" algn="l">
              <a:lnSpc>
                <a:spcPts val="3499"/>
              </a:lnSpc>
              <a:buFont typeface="Arial"/>
              <a:buChar char="•"/>
            </a:pPr>
            <a:r>
              <a:rPr lang="en-US" sz="2799" b="1">
                <a:solidFill>
                  <a:srgbClr val="000001"/>
                </a:solidFill>
                <a:latin typeface="DM Sans Bold"/>
                <a:ea typeface="DM Sans Bold"/>
                <a:cs typeface="DM Sans Bold"/>
                <a:sym typeface="DM Sans Bold"/>
              </a:rPr>
              <a:t>Understand Influencers:</a:t>
            </a:r>
            <a:r>
              <a:rPr lang="en-US" sz="2799">
                <a:solidFill>
                  <a:srgbClr val="000001"/>
                </a:solidFill>
                <a:latin typeface="DM Sans"/>
                <a:ea typeface="DM Sans"/>
                <a:cs typeface="DM Sans"/>
                <a:sym typeface="DM Sans"/>
              </a:rPr>
              <a:t> Some influencers promote products because they’re paid. Look for #ad or #gifted to spot these posts.</a:t>
            </a:r>
          </a:p>
          <a:p>
            <a:pPr marL="604519" lvl="1" indent="-302260" algn="l">
              <a:lnSpc>
                <a:spcPts val="3499"/>
              </a:lnSpc>
              <a:buFont typeface="Arial"/>
              <a:buChar char="•"/>
            </a:pPr>
            <a:r>
              <a:rPr lang="en-US" sz="2799" b="1">
                <a:solidFill>
                  <a:srgbClr val="000001"/>
                </a:solidFill>
                <a:latin typeface="DM Sans Bold"/>
                <a:ea typeface="DM Sans Bold"/>
                <a:cs typeface="DM Sans Bold"/>
                <a:sym typeface="DM Sans Bold"/>
              </a:rPr>
              <a:t>Question Content and Think Before You Share:</a:t>
            </a:r>
          </a:p>
          <a:p>
            <a:pPr marL="1209039" lvl="2" indent="-403013" algn="l">
              <a:lnSpc>
                <a:spcPts val="3499"/>
              </a:lnSpc>
              <a:buFont typeface="Arial"/>
              <a:buChar char="⚬"/>
            </a:pPr>
            <a:r>
              <a:rPr lang="en-US" sz="2799">
                <a:solidFill>
                  <a:srgbClr val="000001"/>
                </a:solidFill>
                <a:latin typeface="DM Sans"/>
                <a:ea typeface="DM Sans"/>
                <a:cs typeface="DM Sans"/>
                <a:sym typeface="DM Sans"/>
              </a:rPr>
              <a:t>Who posted this? </a:t>
            </a:r>
          </a:p>
          <a:p>
            <a:pPr marL="1209039" lvl="2" indent="-403013" algn="l">
              <a:lnSpc>
                <a:spcPts val="3499"/>
              </a:lnSpc>
              <a:buFont typeface="Arial"/>
              <a:buChar char="⚬"/>
            </a:pPr>
            <a:r>
              <a:rPr lang="en-US" sz="2799">
                <a:solidFill>
                  <a:srgbClr val="000001"/>
                </a:solidFill>
                <a:latin typeface="DM Sans"/>
                <a:ea typeface="DM Sans"/>
                <a:cs typeface="DM Sans"/>
                <a:sym typeface="DM Sans"/>
              </a:rPr>
              <a:t>Why? (Is it an ad, a joke, or a real story?)</a:t>
            </a:r>
          </a:p>
          <a:p>
            <a:pPr marL="1209039" lvl="2" indent="-403013" algn="l">
              <a:lnSpc>
                <a:spcPts val="3499"/>
              </a:lnSpc>
              <a:buFont typeface="Arial"/>
              <a:buChar char="⚬"/>
            </a:pPr>
            <a:r>
              <a:rPr lang="en-US" sz="2799">
                <a:solidFill>
                  <a:srgbClr val="000001"/>
                </a:solidFill>
                <a:latin typeface="DM Sans"/>
                <a:ea typeface="DM Sans"/>
                <a:cs typeface="DM Sans"/>
                <a:sym typeface="DM Sans"/>
              </a:rPr>
              <a:t>Is it true?</a:t>
            </a:r>
          </a:p>
          <a:p>
            <a:pPr marL="1209039" lvl="2" indent="-403013" algn="l">
              <a:lnSpc>
                <a:spcPts val="3499"/>
              </a:lnSpc>
              <a:buFont typeface="Arial"/>
              <a:buChar char="⚬"/>
            </a:pPr>
            <a:r>
              <a:rPr lang="en-US" sz="2799">
                <a:solidFill>
                  <a:srgbClr val="000001"/>
                </a:solidFill>
                <a:latin typeface="DM Sans"/>
                <a:ea typeface="DM Sans"/>
                <a:cs typeface="DM Sans"/>
                <a:sym typeface="DM Sans"/>
              </a:rPr>
              <a:t>Watch out for dramatic headlines or strange links.</a:t>
            </a:r>
          </a:p>
          <a:p>
            <a:pPr marL="604519" lvl="1" indent="-302260" algn="l">
              <a:lnSpc>
                <a:spcPts val="3499"/>
              </a:lnSpc>
              <a:buFont typeface="Arial"/>
              <a:buChar char="•"/>
            </a:pPr>
            <a:r>
              <a:rPr lang="en-US" sz="2799" b="1">
                <a:solidFill>
                  <a:srgbClr val="000001"/>
                </a:solidFill>
                <a:latin typeface="DM Sans Bold"/>
                <a:ea typeface="DM Sans Bold"/>
                <a:cs typeface="DM Sans Bold"/>
                <a:sym typeface="DM Sans Bold"/>
              </a:rPr>
              <a:t>Follow Wisely:</a:t>
            </a:r>
            <a:r>
              <a:rPr lang="en-US" sz="2799">
                <a:solidFill>
                  <a:srgbClr val="000001"/>
                </a:solidFill>
                <a:latin typeface="DM Sans"/>
                <a:ea typeface="DM Sans"/>
                <a:cs typeface="DM Sans"/>
                <a:sym typeface="DM Sans"/>
              </a:rPr>
              <a:t> Choose accounts that make you feel positive and inspired. Unfollow ones that upset or pressure you.</a:t>
            </a:r>
          </a:p>
          <a:p>
            <a:pPr marL="604519" lvl="1" indent="-302260" algn="l">
              <a:lnSpc>
                <a:spcPts val="3499"/>
              </a:lnSpc>
              <a:buFont typeface="Arial"/>
              <a:buChar char="•"/>
            </a:pPr>
            <a:r>
              <a:rPr lang="en-US" sz="2799" b="1">
                <a:solidFill>
                  <a:srgbClr val="000001"/>
                </a:solidFill>
                <a:latin typeface="DM Sans Bold"/>
                <a:ea typeface="DM Sans Bold"/>
                <a:cs typeface="DM Sans Bold"/>
                <a:sym typeface="DM Sans Bold"/>
              </a:rPr>
              <a:t>Don’t Compare Yourself: </a:t>
            </a:r>
            <a:r>
              <a:rPr lang="en-US" sz="2799">
                <a:solidFill>
                  <a:srgbClr val="000001"/>
                </a:solidFill>
                <a:latin typeface="DM Sans"/>
                <a:ea typeface="DM Sans"/>
                <a:cs typeface="DM Sans"/>
                <a:sym typeface="DM Sans"/>
              </a:rPr>
              <a:t>Remember, most photos and videos are edited or only show the best moments.</a:t>
            </a:r>
          </a:p>
          <a:p>
            <a:pPr marL="604519" lvl="1" indent="-302260" algn="l">
              <a:lnSpc>
                <a:spcPts val="3499"/>
              </a:lnSpc>
              <a:buFont typeface="Arial"/>
              <a:buChar char="•"/>
            </a:pPr>
            <a:r>
              <a:rPr lang="en-US" sz="2799" b="1">
                <a:solidFill>
                  <a:srgbClr val="000001"/>
                </a:solidFill>
                <a:latin typeface="DM Sans Bold"/>
                <a:ea typeface="DM Sans Bold"/>
                <a:cs typeface="DM Sans Bold"/>
                <a:sym typeface="DM Sans Bold"/>
              </a:rPr>
              <a:t>Stay in Control: </a:t>
            </a:r>
            <a:r>
              <a:rPr lang="en-US" sz="2799">
                <a:solidFill>
                  <a:srgbClr val="000001"/>
                </a:solidFill>
                <a:latin typeface="DM Sans"/>
                <a:ea typeface="DM Sans"/>
                <a:cs typeface="DM Sans"/>
                <a:sym typeface="DM Sans"/>
              </a:rPr>
              <a:t>Keep personal info private, explore new interests, set time limits, and be kind online.</a:t>
            </a:r>
          </a:p>
          <a:p>
            <a:pPr algn="l">
              <a:lnSpc>
                <a:spcPts val="3124"/>
              </a:lnSpc>
            </a:pPr>
            <a:endParaRPr lang="en-US" sz="2799">
              <a:solidFill>
                <a:srgbClr val="000001"/>
              </a:solidFill>
              <a:latin typeface="DM Sans"/>
              <a:ea typeface="DM Sans"/>
              <a:cs typeface="DM Sans"/>
              <a:sym typeface="DM Sans"/>
            </a:endParaRPr>
          </a:p>
          <a:p>
            <a:pPr algn="l">
              <a:lnSpc>
                <a:spcPts val="3124"/>
              </a:lnSpc>
            </a:pPr>
            <a:endParaRPr lang="en-US" sz="2799">
              <a:solidFill>
                <a:srgbClr val="000001"/>
              </a:solidFill>
              <a:latin typeface="DM Sans"/>
              <a:ea typeface="DM Sans"/>
              <a:cs typeface="DM Sans"/>
              <a:sym typeface="DM Sans"/>
            </a:endParaRPr>
          </a:p>
          <a:p>
            <a:pPr algn="l">
              <a:lnSpc>
                <a:spcPts val="4000"/>
              </a:lnSpc>
            </a:pPr>
            <a:endParaRPr lang="en-US" sz="2799">
              <a:solidFill>
                <a:srgbClr val="000001"/>
              </a:solidFill>
              <a:latin typeface="DM Sans"/>
              <a:ea typeface="DM Sans"/>
              <a:cs typeface="DM Sans"/>
              <a:sym typeface="DM Sans"/>
            </a:endParaRPr>
          </a:p>
          <a:p>
            <a:pPr algn="l">
              <a:lnSpc>
                <a:spcPts val="4000"/>
              </a:lnSpc>
            </a:pPr>
            <a:endParaRPr lang="en-US" sz="2799">
              <a:solidFill>
                <a:srgbClr val="000001"/>
              </a:solidFill>
              <a:latin typeface="DM Sans"/>
              <a:ea typeface="DM Sans"/>
              <a:cs typeface="DM Sans"/>
              <a:sym typeface="DM Sans"/>
            </a:endParaRPr>
          </a:p>
          <a:p>
            <a:pPr algn="l">
              <a:lnSpc>
                <a:spcPts val="4000"/>
              </a:lnSpc>
            </a:pPr>
            <a:endParaRPr lang="en-US" sz="2799">
              <a:solidFill>
                <a:srgbClr val="000001"/>
              </a:solidFill>
              <a:latin typeface="DM Sans"/>
              <a:ea typeface="DM Sans"/>
              <a:cs typeface="DM Sans"/>
              <a:sym typeface="DM Sans"/>
            </a:endParaRPr>
          </a:p>
          <a:p>
            <a:pPr algn="l">
              <a:lnSpc>
                <a:spcPts val="4625"/>
              </a:lnSpc>
            </a:pPr>
            <a:endParaRPr lang="en-US" sz="2799">
              <a:solidFill>
                <a:srgbClr val="000001"/>
              </a:solidFill>
              <a:latin typeface="DM Sans"/>
              <a:ea typeface="DM Sans"/>
              <a:cs typeface="DM Sans"/>
              <a:sym typeface="DM Sans"/>
            </a:endParaRPr>
          </a:p>
          <a:p>
            <a:pPr algn="l">
              <a:lnSpc>
                <a:spcPts val="4625"/>
              </a:lnSpc>
            </a:pPr>
            <a:endParaRPr lang="en-US" sz="2799">
              <a:solidFill>
                <a:srgbClr val="000001"/>
              </a:solidFill>
              <a:latin typeface="DM Sans"/>
              <a:ea typeface="DM Sans"/>
              <a:cs typeface="DM Sans"/>
              <a:sym typeface="DM Sans"/>
            </a:endParaRPr>
          </a:p>
        </p:txBody>
      </p:sp>
      <p:grpSp>
        <p:nvGrpSpPr>
          <p:cNvPr id="4" name="Group 4"/>
          <p:cNvGrpSpPr/>
          <p:nvPr/>
        </p:nvGrpSpPr>
        <p:grpSpPr>
          <a:xfrm>
            <a:off x="11338578" y="2830352"/>
            <a:ext cx="6425827" cy="6282687"/>
            <a:chOff x="0" y="0"/>
            <a:chExt cx="6328410" cy="6187440"/>
          </a:xfrm>
        </p:grpSpPr>
        <p:sp>
          <p:nvSpPr>
            <p:cNvPr id="5" name="Freeform 5"/>
            <p:cNvSpPr/>
            <p:nvPr/>
          </p:nvSpPr>
          <p:spPr>
            <a:xfrm>
              <a:off x="0" y="-111760"/>
              <a:ext cx="6329680" cy="6441440"/>
            </a:xfrm>
            <a:custGeom>
              <a:avLst/>
              <a:gdLst/>
              <a:ahLst/>
              <a:cxnLst/>
              <a:rect l="l" t="t" r="r" b="b"/>
              <a:pathLst>
                <a:path w="6329680" h="6441440">
                  <a:moveTo>
                    <a:pt x="2310130" y="1536700"/>
                  </a:moveTo>
                  <a:cubicBezTo>
                    <a:pt x="1192530" y="1214120"/>
                    <a:pt x="416560" y="767080"/>
                    <a:pt x="483870" y="445770"/>
                  </a:cubicBezTo>
                  <a:cubicBezTo>
                    <a:pt x="565150" y="58420"/>
                    <a:pt x="1838960" y="0"/>
                    <a:pt x="3326130" y="313690"/>
                  </a:cubicBezTo>
                  <a:cubicBezTo>
                    <a:pt x="4455160" y="552450"/>
                    <a:pt x="5384800" y="937260"/>
                    <a:pt x="5730240" y="1278890"/>
                  </a:cubicBezTo>
                  <a:cubicBezTo>
                    <a:pt x="5824220" y="1347470"/>
                    <a:pt x="5876290" y="1433830"/>
                    <a:pt x="5876290" y="1536700"/>
                  </a:cubicBezTo>
                  <a:lnTo>
                    <a:pt x="5876290" y="1540510"/>
                  </a:lnTo>
                  <a:cubicBezTo>
                    <a:pt x="5876290" y="1550670"/>
                    <a:pt x="5876290" y="1560830"/>
                    <a:pt x="5875020" y="1569720"/>
                  </a:cubicBezTo>
                  <a:cubicBezTo>
                    <a:pt x="5843270" y="1870710"/>
                    <a:pt x="5398770" y="2246630"/>
                    <a:pt x="4721860" y="2589530"/>
                  </a:cubicBezTo>
                  <a:cubicBezTo>
                    <a:pt x="4951730" y="2730500"/>
                    <a:pt x="5083810" y="2896870"/>
                    <a:pt x="5083810" y="3073400"/>
                  </a:cubicBezTo>
                  <a:cubicBezTo>
                    <a:pt x="5083810" y="3112770"/>
                    <a:pt x="5077460" y="3152140"/>
                    <a:pt x="5064760" y="3188970"/>
                  </a:cubicBezTo>
                  <a:cubicBezTo>
                    <a:pt x="5760720" y="3343910"/>
                    <a:pt x="6234430" y="3586480"/>
                    <a:pt x="6316980" y="3862070"/>
                  </a:cubicBezTo>
                  <a:cubicBezTo>
                    <a:pt x="6325870" y="3890010"/>
                    <a:pt x="6329680" y="3917950"/>
                    <a:pt x="6329680" y="3947160"/>
                  </a:cubicBezTo>
                  <a:cubicBezTo>
                    <a:pt x="6329680" y="4466590"/>
                    <a:pt x="5077460" y="5330190"/>
                    <a:pt x="3534410" y="5875020"/>
                  </a:cubicBezTo>
                  <a:cubicBezTo>
                    <a:pt x="1991360" y="6419850"/>
                    <a:pt x="739140" y="6441440"/>
                    <a:pt x="739140" y="5922010"/>
                  </a:cubicBezTo>
                  <a:cubicBezTo>
                    <a:pt x="739140" y="5617210"/>
                    <a:pt x="1169670" y="5194300"/>
                    <a:pt x="1837690" y="4786630"/>
                  </a:cubicBezTo>
                  <a:cubicBezTo>
                    <a:pt x="830580" y="4632960"/>
                    <a:pt x="140970" y="4315460"/>
                    <a:pt x="140970" y="3948430"/>
                  </a:cubicBezTo>
                  <a:cubicBezTo>
                    <a:pt x="140970" y="3816350"/>
                    <a:pt x="231140" y="3690620"/>
                    <a:pt x="392430" y="3576320"/>
                  </a:cubicBezTo>
                  <a:cubicBezTo>
                    <a:pt x="143510" y="3431540"/>
                    <a:pt x="0" y="3258820"/>
                    <a:pt x="0" y="3074670"/>
                  </a:cubicBezTo>
                  <a:lnTo>
                    <a:pt x="0" y="3064510"/>
                  </a:lnTo>
                  <a:cubicBezTo>
                    <a:pt x="0" y="2611120"/>
                    <a:pt x="989330" y="1972310"/>
                    <a:pt x="2310130" y="1536700"/>
                  </a:cubicBezTo>
                  <a:close/>
                </a:path>
              </a:pathLst>
            </a:custGeom>
            <a:blipFill>
              <a:blip r:embed="rId4"/>
              <a:stretch>
                <a:fillRect l="-5443" r="-5443"/>
              </a:stretch>
            </a:blipFill>
          </p:spPr>
          <p:txBody>
            <a:bodyPr/>
            <a:lstStyle/>
            <a:p>
              <a:endParaRPr lang="en-US"/>
            </a:p>
          </p:txBody>
        </p:sp>
      </p:grpSp>
      <p:sp>
        <p:nvSpPr>
          <p:cNvPr id="6" name="TextBox 6"/>
          <p:cNvSpPr txBox="1"/>
          <p:nvPr/>
        </p:nvSpPr>
        <p:spPr>
          <a:xfrm>
            <a:off x="6934547" y="567693"/>
            <a:ext cx="10510262" cy="727075"/>
          </a:xfrm>
          <a:prstGeom prst="rect">
            <a:avLst/>
          </a:prstGeom>
        </p:spPr>
        <p:txBody>
          <a:bodyPr lIns="0" tIns="0" rIns="0" bIns="0" rtlCol="0" anchor="t">
            <a:spAutoFit/>
          </a:bodyPr>
          <a:lstStyle/>
          <a:p>
            <a:pPr algn="r">
              <a:lnSpc>
                <a:spcPts val="5600"/>
              </a:lnSpc>
            </a:pPr>
            <a:r>
              <a:rPr lang="en-US" sz="5000" b="1">
                <a:solidFill>
                  <a:srgbClr val="000001"/>
                </a:solidFill>
                <a:latin typeface="DM Sans Bold"/>
                <a:ea typeface="DM Sans Bold"/>
                <a:cs typeface="DM Sans Bold"/>
                <a:sym typeface="DM Sans Bold"/>
              </a:rPr>
              <a:t>Managing Our Experience Online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1028700" y="981075"/>
            <a:ext cx="15955500" cy="6370129"/>
          </a:xfrm>
          <a:prstGeom prst="rect">
            <a:avLst/>
          </a:prstGeom>
        </p:spPr>
        <p:txBody>
          <a:bodyPr lIns="0" tIns="0" rIns="0" bIns="0" rtlCol="0" anchor="t">
            <a:spAutoFit/>
          </a:bodyPr>
          <a:lstStyle/>
          <a:p>
            <a:pPr algn="l">
              <a:lnSpc>
                <a:spcPts val="4287"/>
              </a:lnSpc>
            </a:pPr>
            <a:endParaRPr/>
          </a:p>
          <a:p>
            <a:pPr algn="l">
              <a:lnSpc>
                <a:spcPts val="4287"/>
              </a:lnSpc>
            </a:pPr>
            <a:r>
              <a:rPr lang="en-US" sz="3199" b="1">
                <a:solidFill>
                  <a:srgbClr val="000001"/>
                </a:solidFill>
                <a:latin typeface="DM Sans Bold"/>
                <a:ea typeface="DM Sans Bold"/>
                <a:cs typeface="DM Sans Bold"/>
                <a:sym typeface="DM Sans Bold"/>
              </a:rPr>
              <a:t>Navigating Influence Online:</a:t>
            </a:r>
          </a:p>
          <a:p>
            <a:pPr algn="l">
              <a:lnSpc>
                <a:spcPts val="4287"/>
              </a:lnSpc>
            </a:pPr>
            <a:r>
              <a:rPr lang="en-US" sz="3199">
                <a:solidFill>
                  <a:srgbClr val="000001"/>
                </a:solidFill>
                <a:latin typeface="DM Sans"/>
                <a:ea typeface="DM Sans"/>
                <a:cs typeface="DM Sans"/>
                <a:sym typeface="DM Sans"/>
              </a:rPr>
              <a:t>Review the posts below and use the tips in this lesson to decide if each post below is a genuine post, an advertisement, or a sensational story:</a:t>
            </a:r>
          </a:p>
          <a:p>
            <a:pPr algn="l">
              <a:lnSpc>
                <a:spcPts val="4000"/>
              </a:lnSpc>
            </a:pPr>
            <a:endParaRPr lang="en-US" sz="3199">
              <a:solidFill>
                <a:srgbClr val="000001"/>
              </a:solidFill>
              <a:latin typeface="DM Sans"/>
              <a:ea typeface="DM Sans"/>
              <a:cs typeface="DM Sans"/>
              <a:sym typeface="DM Sans"/>
            </a:endParaRPr>
          </a:p>
          <a:p>
            <a:pPr algn="l">
              <a:lnSpc>
                <a:spcPts val="4000"/>
              </a:lnSpc>
            </a:pPr>
            <a:endParaRPr lang="en-US" sz="3199">
              <a:solidFill>
                <a:srgbClr val="000001"/>
              </a:solidFill>
              <a:latin typeface="DM Sans"/>
              <a:ea typeface="DM Sans"/>
              <a:cs typeface="DM Sans"/>
              <a:sym typeface="DM Sans"/>
            </a:endParaRPr>
          </a:p>
          <a:p>
            <a:pPr algn="l">
              <a:lnSpc>
                <a:spcPts val="4000"/>
              </a:lnSpc>
            </a:pPr>
            <a:endParaRPr lang="en-US" sz="3199">
              <a:solidFill>
                <a:srgbClr val="000001"/>
              </a:solidFill>
              <a:latin typeface="DM Sans"/>
              <a:ea typeface="DM Sans"/>
              <a:cs typeface="DM Sans"/>
              <a:sym typeface="DM Sans"/>
            </a:endParaRPr>
          </a:p>
          <a:p>
            <a:pPr algn="l">
              <a:lnSpc>
                <a:spcPts val="4000"/>
              </a:lnSpc>
            </a:pPr>
            <a:endParaRPr lang="en-US" sz="3199">
              <a:solidFill>
                <a:srgbClr val="000001"/>
              </a:solidFill>
              <a:latin typeface="DM Sans"/>
              <a:ea typeface="DM Sans"/>
              <a:cs typeface="DM Sans"/>
              <a:sym typeface="DM Sans"/>
            </a:endParaRPr>
          </a:p>
          <a:p>
            <a:pPr algn="l">
              <a:lnSpc>
                <a:spcPts val="4000"/>
              </a:lnSpc>
            </a:pPr>
            <a:endParaRPr lang="en-US" sz="3199">
              <a:solidFill>
                <a:srgbClr val="000001"/>
              </a:solidFill>
              <a:latin typeface="DM Sans"/>
              <a:ea typeface="DM Sans"/>
              <a:cs typeface="DM Sans"/>
              <a:sym typeface="DM Sans"/>
            </a:endParaRPr>
          </a:p>
          <a:p>
            <a:pPr algn="l">
              <a:lnSpc>
                <a:spcPts val="4000"/>
              </a:lnSpc>
            </a:pPr>
            <a:endParaRPr lang="en-US" sz="3199">
              <a:solidFill>
                <a:srgbClr val="000001"/>
              </a:solidFill>
              <a:latin typeface="DM Sans"/>
              <a:ea typeface="DM Sans"/>
              <a:cs typeface="DM Sans"/>
              <a:sym typeface="DM Sans"/>
            </a:endParaRPr>
          </a:p>
          <a:p>
            <a:pPr algn="l">
              <a:lnSpc>
                <a:spcPts val="4625"/>
              </a:lnSpc>
            </a:pPr>
            <a:endParaRPr lang="en-US" sz="3199">
              <a:solidFill>
                <a:srgbClr val="000001"/>
              </a:solidFill>
              <a:latin typeface="DM Sans"/>
              <a:ea typeface="DM Sans"/>
              <a:cs typeface="DM Sans"/>
              <a:sym typeface="DM Sans"/>
            </a:endParaRPr>
          </a:p>
          <a:p>
            <a:pPr algn="l">
              <a:lnSpc>
                <a:spcPts val="4625"/>
              </a:lnSpc>
            </a:pPr>
            <a:endParaRPr lang="en-US" sz="3199">
              <a:solidFill>
                <a:srgbClr val="000001"/>
              </a:solidFill>
              <a:latin typeface="DM Sans"/>
              <a:ea typeface="DM Sans"/>
              <a:cs typeface="DM Sans"/>
              <a:sym typeface="DM Sans"/>
            </a:endParaRPr>
          </a:p>
        </p:txBody>
      </p:sp>
      <p:grpSp>
        <p:nvGrpSpPr>
          <p:cNvPr id="4" name="Group 4"/>
          <p:cNvGrpSpPr>
            <a:grpSpLocks noChangeAspect="1"/>
          </p:cNvGrpSpPr>
          <p:nvPr/>
        </p:nvGrpSpPr>
        <p:grpSpPr>
          <a:xfrm>
            <a:off x="1500909" y="3474947"/>
            <a:ext cx="3423146" cy="6525198"/>
            <a:chOff x="0" y="0"/>
            <a:chExt cx="8624570" cy="16440150"/>
          </a:xfrm>
        </p:grpSpPr>
        <p:sp>
          <p:nvSpPr>
            <p:cNvPr id="5" name="Freeform 5"/>
            <p:cNvSpPr/>
            <p:nvPr/>
          </p:nvSpPr>
          <p:spPr>
            <a:xfrm>
              <a:off x="410210" y="2449830"/>
              <a:ext cx="7754620" cy="9692640"/>
            </a:xfrm>
            <a:custGeom>
              <a:avLst/>
              <a:gdLst/>
              <a:ahLst/>
              <a:cxnLst/>
              <a:rect l="l" t="t" r="r" b="b"/>
              <a:pathLst>
                <a:path w="7754620" h="9692640">
                  <a:moveTo>
                    <a:pt x="0" y="0"/>
                  </a:moveTo>
                  <a:lnTo>
                    <a:pt x="7754620" y="0"/>
                  </a:lnTo>
                  <a:lnTo>
                    <a:pt x="7754620" y="9692640"/>
                  </a:lnTo>
                  <a:lnTo>
                    <a:pt x="0" y="9692640"/>
                  </a:lnTo>
                  <a:close/>
                </a:path>
              </a:pathLst>
            </a:custGeom>
            <a:blipFill>
              <a:blip r:embed="rId4"/>
              <a:stretch>
                <a:fillRect l="-12495" r="-12495"/>
              </a:stretch>
            </a:blipFill>
          </p:spPr>
          <p:txBody>
            <a:bodyPr/>
            <a:lstStyle/>
            <a:p>
              <a:endParaRPr lang="en-US"/>
            </a:p>
          </p:txBody>
        </p:sp>
        <p:sp>
          <p:nvSpPr>
            <p:cNvPr id="6" name="Freeform 6"/>
            <p:cNvSpPr/>
            <p:nvPr/>
          </p:nvSpPr>
          <p:spPr>
            <a:xfrm>
              <a:off x="0" y="0"/>
              <a:ext cx="8636000" cy="16446500"/>
            </a:xfrm>
            <a:custGeom>
              <a:avLst/>
              <a:gdLst/>
              <a:ahLst/>
              <a:cxnLst/>
              <a:rect l="l" t="t" r="r" b="b"/>
              <a:pathLst>
                <a:path w="8636000" h="16446500">
                  <a:moveTo>
                    <a:pt x="0" y="0"/>
                  </a:moveTo>
                  <a:lnTo>
                    <a:pt x="8636000" y="0"/>
                  </a:lnTo>
                  <a:lnTo>
                    <a:pt x="8636000" y="16446500"/>
                  </a:lnTo>
                  <a:lnTo>
                    <a:pt x="0" y="16446500"/>
                  </a:lnTo>
                  <a:close/>
                </a:path>
              </a:pathLst>
            </a:custGeom>
          </p:spPr>
          <p:txBody>
            <a:bodyPr/>
            <a:lstStyle/>
            <a:p>
              <a:endParaRPr lang="en-US"/>
            </a:p>
          </p:txBody>
        </p:sp>
      </p:grpSp>
      <p:grpSp>
        <p:nvGrpSpPr>
          <p:cNvPr id="7" name="Group 7"/>
          <p:cNvGrpSpPr>
            <a:grpSpLocks noChangeAspect="1"/>
          </p:cNvGrpSpPr>
          <p:nvPr/>
        </p:nvGrpSpPr>
        <p:grpSpPr>
          <a:xfrm>
            <a:off x="6734341" y="3474947"/>
            <a:ext cx="3423146" cy="6525198"/>
            <a:chOff x="0" y="0"/>
            <a:chExt cx="8624570" cy="16440150"/>
          </a:xfrm>
        </p:grpSpPr>
        <p:sp>
          <p:nvSpPr>
            <p:cNvPr id="8" name="Freeform 8"/>
            <p:cNvSpPr/>
            <p:nvPr/>
          </p:nvSpPr>
          <p:spPr>
            <a:xfrm>
              <a:off x="410210" y="2449830"/>
              <a:ext cx="7754620" cy="9692640"/>
            </a:xfrm>
            <a:custGeom>
              <a:avLst/>
              <a:gdLst/>
              <a:ahLst/>
              <a:cxnLst/>
              <a:rect l="l" t="t" r="r" b="b"/>
              <a:pathLst>
                <a:path w="7754620" h="9692640">
                  <a:moveTo>
                    <a:pt x="0" y="0"/>
                  </a:moveTo>
                  <a:lnTo>
                    <a:pt x="7754620" y="0"/>
                  </a:lnTo>
                  <a:lnTo>
                    <a:pt x="7754620" y="9692640"/>
                  </a:lnTo>
                  <a:lnTo>
                    <a:pt x="0" y="9692640"/>
                  </a:lnTo>
                  <a:close/>
                </a:path>
              </a:pathLst>
            </a:custGeom>
            <a:blipFill>
              <a:blip r:embed="rId5"/>
              <a:stretch>
                <a:fillRect l="-18301" r="-18301"/>
              </a:stretch>
            </a:blipFill>
          </p:spPr>
          <p:txBody>
            <a:bodyPr/>
            <a:lstStyle/>
            <a:p>
              <a:endParaRPr lang="en-US"/>
            </a:p>
          </p:txBody>
        </p:sp>
        <p:sp>
          <p:nvSpPr>
            <p:cNvPr id="9" name="Freeform 9"/>
            <p:cNvSpPr/>
            <p:nvPr/>
          </p:nvSpPr>
          <p:spPr>
            <a:xfrm>
              <a:off x="0" y="0"/>
              <a:ext cx="8636000" cy="16446500"/>
            </a:xfrm>
            <a:custGeom>
              <a:avLst/>
              <a:gdLst/>
              <a:ahLst/>
              <a:cxnLst/>
              <a:rect l="l" t="t" r="r" b="b"/>
              <a:pathLst>
                <a:path w="8636000" h="16446500">
                  <a:moveTo>
                    <a:pt x="0" y="0"/>
                  </a:moveTo>
                  <a:lnTo>
                    <a:pt x="8636000" y="0"/>
                  </a:lnTo>
                  <a:lnTo>
                    <a:pt x="8636000" y="16446500"/>
                  </a:lnTo>
                  <a:lnTo>
                    <a:pt x="0" y="16446500"/>
                  </a:lnTo>
                  <a:close/>
                </a:path>
              </a:pathLst>
            </a:custGeom>
          </p:spPr>
          <p:txBody>
            <a:bodyPr/>
            <a:lstStyle/>
            <a:p>
              <a:endParaRPr lang="en-US"/>
            </a:p>
          </p:txBody>
        </p:sp>
      </p:grpSp>
      <p:grpSp>
        <p:nvGrpSpPr>
          <p:cNvPr id="10" name="Group 10"/>
          <p:cNvGrpSpPr>
            <a:grpSpLocks noChangeAspect="1"/>
          </p:cNvGrpSpPr>
          <p:nvPr/>
        </p:nvGrpSpPr>
        <p:grpSpPr>
          <a:xfrm>
            <a:off x="11963937" y="3474947"/>
            <a:ext cx="3423146" cy="6525198"/>
            <a:chOff x="0" y="0"/>
            <a:chExt cx="8624570" cy="16440150"/>
          </a:xfrm>
        </p:grpSpPr>
        <p:sp>
          <p:nvSpPr>
            <p:cNvPr id="11" name="Freeform 11"/>
            <p:cNvSpPr/>
            <p:nvPr/>
          </p:nvSpPr>
          <p:spPr>
            <a:xfrm>
              <a:off x="410210" y="2449830"/>
              <a:ext cx="7754620" cy="9692640"/>
            </a:xfrm>
            <a:custGeom>
              <a:avLst/>
              <a:gdLst/>
              <a:ahLst/>
              <a:cxnLst/>
              <a:rect l="l" t="t" r="r" b="b"/>
              <a:pathLst>
                <a:path w="7754620" h="9692640">
                  <a:moveTo>
                    <a:pt x="0" y="0"/>
                  </a:moveTo>
                  <a:lnTo>
                    <a:pt x="7754620" y="0"/>
                  </a:lnTo>
                  <a:lnTo>
                    <a:pt x="7754620" y="9692640"/>
                  </a:lnTo>
                  <a:lnTo>
                    <a:pt x="0" y="9692640"/>
                  </a:lnTo>
                  <a:close/>
                </a:path>
              </a:pathLst>
            </a:custGeom>
            <a:blipFill>
              <a:blip r:embed="rId6"/>
              <a:stretch>
                <a:fillRect l="-12574" r="-12574"/>
              </a:stretch>
            </a:blipFill>
          </p:spPr>
          <p:txBody>
            <a:bodyPr/>
            <a:lstStyle/>
            <a:p>
              <a:endParaRPr lang="en-US"/>
            </a:p>
          </p:txBody>
        </p:sp>
        <p:sp>
          <p:nvSpPr>
            <p:cNvPr id="12" name="Freeform 12"/>
            <p:cNvSpPr/>
            <p:nvPr/>
          </p:nvSpPr>
          <p:spPr>
            <a:xfrm>
              <a:off x="0" y="0"/>
              <a:ext cx="8636000" cy="16446500"/>
            </a:xfrm>
            <a:custGeom>
              <a:avLst/>
              <a:gdLst/>
              <a:ahLst/>
              <a:cxnLst/>
              <a:rect l="l" t="t" r="r" b="b"/>
              <a:pathLst>
                <a:path w="8636000" h="16446500">
                  <a:moveTo>
                    <a:pt x="0" y="0"/>
                  </a:moveTo>
                  <a:lnTo>
                    <a:pt x="8636000" y="0"/>
                  </a:lnTo>
                  <a:lnTo>
                    <a:pt x="8636000" y="16446500"/>
                  </a:lnTo>
                  <a:lnTo>
                    <a:pt x="0" y="16446500"/>
                  </a:lnTo>
                  <a:close/>
                </a:path>
              </a:pathLst>
            </a:custGeom>
          </p:spPr>
          <p:txBody>
            <a:bodyPr/>
            <a:lstStyle/>
            <a:p>
              <a:endParaRPr lang="en-US"/>
            </a:p>
          </p:txBody>
        </p:sp>
      </p:grpSp>
      <p:sp>
        <p:nvSpPr>
          <p:cNvPr id="13" name="TextBox 13"/>
          <p:cNvSpPr txBox="1"/>
          <p:nvPr/>
        </p:nvSpPr>
        <p:spPr>
          <a:xfrm>
            <a:off x="7307409" y="567693"/>
            <a:ext cx="10137400" cy="1431925"/>
          </a:xfrm>
          <a:prstGeom prst="rect">
            <a:avLst/>
          </a:prstGeom>
        </p:spPr>
        <p:txBody>
          <a:bodyPr lIns="0" tIns="0" rIns="0" bIns="0" rtlCol="0" anchor="t">
            <a:spAutoFit/>
          </a:bodyPr>
          <a:lstStyle/>
          <a:p>
            <a:pPr algn="r">
              <a:lnSpc>
                <a:spcPts val="5600"/>
              </a:lnSpc>
            </a:pPr>
            <a:r>
              <a:rPr lang="en-US" sz="5000" b="1">
                <a:solidFill>
                  <a:srgbClr val="000001"/>
                </a:solidFill>
                <a:latin typeface="DM Sans Bold"/>
                <a:ea typeface="DM Sans Bold"/>
                <a:cs typeface="DM Sans Bold"/>
                <a:sym typeface="DM Sans Bold"/>
              </a:rPr>
              <a:t>Managing Our Experience Online</a:t>
            </a:r>
          </a:p>
          <a:p>
            <a:pPr algn="r">
              <a:lnSpc>
                <a:spcPts val="5600"/>
              </a:lnSpc>
            </a:pPr>
            <a:endParaRPr lang="en-US" sz="5000" b="1">
              <a:solidFill>
                <a:srgbClr val="000001"/>
              </a:solidFill>
              <a:latin typeface="DM Sans Bold"/>
              <a:ea typeface="DM Sans Bold"/>
              <a:cs typeface="DM Sans Bold"/>
              <a:sym typeface="DM Sans Bold"/>
            </a:endParaRPr>
          </a:p>
        </p:txBody>
      </p:sp>
      <p:sp>
        <p:nvSpPr>
          <p:cNvPr id="14" name="TextBox 14"/>
          <p:cNvSpPr txBox="1"/>
          <p:nvPr/>
        </p:nvSpPr>
        <p:spPr>
          <a:xfrm>
            <a:off x="7057760" y="9158476"/>
            <a:ext cx="2772471" cy="462279"/>
          </a:xfrm>
          <a:prstGeom prst="rect">
            <a:avLst/>
          </a:prstGeom>
        </p:spPr>
        <p:txBody>
          <a:bodyPr lIns="0" tIns="0" rIns="0" bIns="0" rtlCol="0" anchor="t">
            <a:spAutoFit/>
          </a:bodyPr>
          <a:lstStyle/>
          <a:p>
            <a:pPr algn="ctr">
              <a:lnSpc>
                <a:spcPts val="1820"/>
              </a:lnSpc>
            </a:pPr>
            <a:r>
              <a:rPr lang="en-US" sz="1300" b="1">
                <a:solidFill>
                  <a:srgbClr val="000000"/>
                </a:solidFill>
                <a:latin typeface="Canva Sans Bold"/>
                <a:ea typeface="Canva Sans Bold"/>
                <a:cs typeface="Canva Sans Bold"/>
                <a:sym typeface="Canva Sans Bold"/>
              </a:rPr>
              <a:t>#Dogmom life. Love spending time with the best girl!!!</a:t>
            </a:r>
          </a:p>
        </p:txBody>
      </p:sp>
      <p:sp>
        <p:nvSpPr>
          <p:cNvPr id="15" name="TextBox 15"/>
          <p:cNvSpPr txBox="1"/>
          <p:nvPr/>
        </p:nvSpPr>
        <p:spPr>
          <a:xfrm>
            <a:off x="1758487" y="9021316"/>
            <a:ext cx="2813680" cy="826769"/>
          </a:xfrm>
          <a:prstGeom prst="rect">
            <a:avLst/>
          </a:prstGeom>
        </p:spPr>
        <p:txBody>
          <a:bodyPr lIns="0" tIns="0" rIns="0" bIns="0" rtlCol="0" anchor="t">
            <a:spAutoFit/>
          </a:bodyPr>
          <a:lstStyle/>
          <a:p>
            <a:pPr algn="ctr">
              <a:lnSpc>
                <a:spcPts val="1680"/>
              </a:lnSpc>
            </a:pPr>
            <a:r>
              <a:rPr lang="en-US" sz="1200" b="1">
                <a:solidFill>
                  <a:srgbClr val="000000"/>
                </a:solidFill>
                <a:latin typeface="Canva Sans Bold"/>
                <a:ea typeface="Canva Sans Bold"/>
                <a:cs typeface="Canva Sans Bold"/>
                <a:sym typeface="Canva Sans Bold"/>
              </a:rPr>
              <a:t>#Viral You won’t believe what I just discovered... watch my video to find out what they’re not telling you about chewing gum.</a:t>
            </a:r>
          </a:p>
        </p:txBody>
      </p:sp>
      <p:sp>
        <p:nvSpPr>
          <p:cNvPr id="16" name="TextBox 16"/>
          <p:cNvSpPr txBox="1"/>
          <p:nvPr/>
        </p:nvSpPr>
        <p:spPr>
          <a:xfrm>
            <a:off x="1758487" y="8262782"/>
            <a:ext cx="3639752" cy="233679"/>
          </a:xfrm>
          <a:prstGeom prst="rect">
            <a:avLst/>
          </a:prstGeom>
        </p:spPr>
        <p:txBody>
          <a:bodyPr lIns="0" tIns="0" rIns="0" bIns="0" rtlCol="0" anchor="t">
            <a:spAutoFit/>
          </a:bodyPr>
          <a:lstStyle/>
          <a:p>
            <a:pPr algn="ctr">
              <a:lnSpc>
                <a:spcPts val="1820"/>
              </a:lnSpc>
            </a:pPr>
            <a:r>
              <a:rPr lang="en-US" sz="1300" b="1">
                <a:solidFill>
                  <a:srgbClr val="000000"/>
                </a:solidFill>
                <a:latin typeface="Canva Sans Bold"/>
                <a:ea typeface="Canva Sans Bold"/>
                <a:cs typeface="Canva Sans Bold"/>
                <a:sym typeface="Canva Sans Bold"/>
              </a:rPr>
              <a:t>8,000,000 views</a:t>
            </a:r>
          </a:p>
        </p:txBody>
      </p:sp>
      <p:sp>
        <p:nvSpPr>
          <p:cNvPr id="17" name="TextBox 17"/>
          <p:cNvSpPr txBox="1"/>
          <p:nvPr/>
        </p:nvSpPr>
        <p:spPr>
          <a:xfrm>
            <a:off x="12156349" y="9126091"/>
            <a:ext cx="3038321" cy="617219"/>
          </a:xfrm>
          <a:prstGeom prst="rect">
            <a:avLst/>
          </a:prstGeom>
        </p:spPr>
        <p:txBody>
          <a:bodyPr lIns="0" tIns="0" rIns="0" bIns="0" rtlCol="0" anchor="t">
            <a:spAutoFit/>
          </a:bodyPr>
          <a:lstStyle/>
          <a:p>
            <a:pPr algn="ctr">
              <a:lnSpc>
                <a:spcPts val="1680"/>
              </a:lnSpc>
            </a:pPr>
            <a:r>
              <a:rPr lang="en-US" sz="1200" b="1">
                <a:solidFill>
                  <a:srgbClr val="000001"/>
                </a:solidFill>
                <a:latin typeface="Canva Sans Bold"/>
                <a:ea typeface="Canva Sans Bold"/>
                <a:cs typeface="Canva Sans Bold"/>
                <a:sym typeface="Canva Sans Bold"/>
              </a:rPr>
              <a:t>#Gifted My FitWatch is the best fitness tracker I’ve ever used. Use the code SAM20 to get a discount now.    </a:t>
            </a:r>
          </a:p>
        </p:txBody>
      </p:sp>
      <p:pic>
        <p:nvPicPr>
          <p:cNvPr id="19" name="Picture 18" descr="A screenshot of a group of cell phones&#10;&#10;Description automatically generated">
            <a:extLst>
              <a:ext uri="{FF2B5EF4-FFF2-40B4-BE49-F238E27FC236}">
                <a16:creationId xmlns:a16="http://schemas.microsoft.com/office/drawing/2014/main" id="{4F5C434D-2CD4-5DC9-E49C-5FFE4AC4DA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563" y="149353"/>
            <a:ext cx="17795837" cy="1000795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sp>
        <p:nvSpPr>
          <p:cNvPr id="3" name="Freeform 3"/>
          <p:cNvSpPr/>
          <p:nvPr/>
        </p:nvSpPr>
        <p:spPr>
          <a:xfrm>
            <a:off x="11347478" y="2756084"/>
            <a:ext cx="4402194" cy="6356958"/>
          </a:xfrm>
          <a:custGeom>
            <a:avLst/>
            <a:gdLst/>
            <a:ahLst/>
            <a:cxnLst/>
            <a:rect l="l" t="t" r="r" b="b"/>
            <a:pathLst>
              <a:path w="4402194" h="6356958">
                <a:moveTo>
                  <a:pt x="0" y="0"/>
                </a:moveTo>
                <a:lnTo>
                  <a:pt x="4402193" y="0"/>
                </a:lnTo>
                <a:lnTo>
                  <a:pt x="4402193" y="6356958"/>
                </a:lnTo>
                <a:lnTo>
                  <a:pt x="0" y="6356958"/>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1028700" y="3272118"/>
            <a:ext cx="8115300" cy="7226617"/>
          </a:xfrm>
          <a:prstGeom prst="rect">
            <a:avLst/>
          </a:prstGeom>
        </p:spPr>
        <p:txBody>
          <a:bodyPr lIns="0" tIns="0" rIns="0" bIns="0" rtlCol="0" anchor="t">
            <a:spAutoFit/>
          </a:bodyPr>
          <a:lstStyle/>
          <a:p>
            <a:pPr algn="l">
              <a:lnSpc>
                <a:spcPts val="4000"/>
              </a:lnSpc>
            </a:pPr>
            <a:r>
              <a:rPr lang="en-US" sz="3200" b="1">
                <a:solidFill>
                  <a:srgbClr val="000001"/>
                </a:solidFill>
                <a:latin typeface="DM Sans Bold"/>
                <a:ea typeface="DM Sans Bold"/>
                <a:cs typeface="DM Sans Bold"/>
                <a:sym typeface="DM Sans Bold"/>
              </a:rPr>
              <a:t>Take Home Activity</a:t>
            </a:r>
          </a:p>
          <a:p>
            <a:pPr algn="l">
              <a:lnSpc>
                <a:spcPts val="4000"/>
              </a:lnSpc>
            </a:pPr>
            <a:endParaRPr lang="en-US" sz="3200" b="1">
              <a:solidFill>
                <a:srgbClr val="000001"/>
              </a:solidFill>
              <a:latin typeface="DM Sans Bold"/>
              <a:ea typeface="DM Sans Bold"/>
              <a:cs typeface="DM Sans Bold"/>
              <a:sym typeface="DM Sans Bold"/>
            </a:endParaRPr>
          </a:p>
          <a:p>
            <a:pPr marL="690890" lvl="1" indent="-345445" algn="l">
              <a:lnSpc>
                <a:spcPts val="4000"/>
              </a:lnSpc>
              <a:buFont typeface="Arial"/>
              <a:buChar char="•"/>
            </a:pPr>
            <a:r>
              <a:rPr lang="en-US" sz="3200">
                <a:solidFill>
                  <a:srgbClr val="000001"/>
                </a:solidFill>
                <a:latin typeface="DM Sans"/>
                <a:ea typeface="DM Sans"/>
                <a:cs typeface="DM Sans"/>
                <a:sym typeface="DM Sans"/>
              </a:rPr>
              <a:t>Read the scenario</a:t>
            </a:r>
          </a:p>
          <a:p>
            <a:pPr marL="690890" lvl="1" indent="-345445" algn="l">
              <a:lnSpc>
                <a:spcPts val="4000"/>
              </a:lnSpc>
              <a:buFont typeface="Arial"/>
              <a:buChar char="•"/>
            </a:pPr>
            <a:r>
              <a:rPr lang="en-US" sz="3200">
                <a:solidFill>
                  <a:srgbClr val="000001"/>
                </a:solidFill>
                <a:latin typeface="DM Sans"/>
                <a:ea typeface="DM Sans"/>
                <a:cs typeface="DM Sans"/>
                <a:sym typeface="DM Sans"/>
              </a:rPr>
              <a:t>Use the tips from today’s lesson to help you decide what to do next e.g. ask critical questions, check the facts, etc.</a:t>
            </a:r>
          </a:p>
          <a:p>
            <a:pPr algn="l">
              <a:lnSpc>
                <a:spcPts val="4000"/>
              </a:lnSpc>
            </a:pPr>
            <a:endParaRPr lang="en-US" sz="3200">
              <a:solidFill>
                <a:srgbClr val="000001"/>
              </a:solidFill>
              <a:latin typeface="DM Sans"/>
              <a:ea typeface="DM Sans"/>
              <a:cs typeface="DM Sans"/>
              <a:sym typeface="DM Sans"/>
            </a:endParaRPr>
          </a:p>
          <a:p>
            <a:pPr algn="l">
              <a:lnSpc>
                <a:spcPts val="4000"/>
              </a:lnSpc>
            </a:pPr>
            <a:endParaRPr lang="en-US" sz="3200">
              <a:solidFill>
                <a:srgbClr val="000001"/>
              </a:solidFill>
              <a:latin typeface="DM Sans"/>
              <a:ea typeface="DM Sans"/>
              <a:cs typeface="DM Sans"/>
              <a:sym typeface="DM Sans"/>
            </a:endParaRPr>
          </a:p>
          <a:p>
            <a:pPr algn="l">
              <a:lnSpc>
                <a:spcPts val="4000"/>
              </a:lnSpc>
            </a:pPr>
            <a:endParaRPr lang="en-US" sz="3200">
              <a:solidFill>
                <a:srgbClr val="000001"/>
              </a:solidFill>
              <a:latin typeface="DM Sans"/>
              <a:ea typeface="DM Sans"/>
              <a:cs typeface="DM Sans"/>
              <a:sym typeface="DM Sans"/>
            </a:endParaRPr>
          </a:p>
          <a:p>
            <a:pPr algn="l">
              <a:lnSpc>
                <a:spcPts val="4000"/>
              </a:lnSpc>
            </a:pPr>
            <a:endParaRPr lang="en-US" sz="3200">
              <a:solidFill>
                <a:srgbClr val="000001"/>
              </a:solidFill>
              <a:latin typeface="DM Sans"/>
              <a:ea typeface="DM Sans"/>
              <a:cs typeface="DM Sans"/>
              <a:sym typeface="DM Sans"/>
            </a:endParaRPr>
          </a:p>
          <a:p>
            <a:pPr algn="l">
              <a:lnSpc>
                <a:spcPts val="4000"/>
              </a:lnSpc>
            </a:pPr>
            <a:endParaRPr lang="en-US" sz="3200">
              <a:solidFill>
                <a:srgbClr val="000001"/>
              </a:solidFill>
              <a:latin typeface="DM Sans"/>
              <a:ea typeface="DM Sans"/>
              <a:cs typeface="DM Sans"/>
              <a:sym typeface="DM Sans"/>
            </a:endParaRPr>
          </a:p>
          <a:p>
            <a:pPr algn="l">
              <a:lnSpc>
                <a:spcPts val="4625"/>
              </a:lnSpc>
            </a:pPr>
            <a:endParaRPr lang="en-US" sz="3200">
              <a:solidFill>
                <a:srgbClr val="000001"/>
              </a:solidFill>
              <a:latin typeface="DM Sans"/>
              <a:ea typeface="DM Sans"/>
              <a:cs typeface="DM Sans"/>
              <a:sym typeface="DM Sans"/>
            </a:endParaRPr>
          </a:p>
          <a:p>
            <a:pPr algn="l">
              <a:lnSpc>
                <a:spcPts val="4625"/>
              </a:lnSpc>
            </a:pPr>
            <a:endParaRPr lang="en-US" sz="3200">
              <a:solidFill>
                <a:srgbClr val="000001"/>
              </a:solidFill>
              <a:latin typeface="DM Sans"/>
              <a:ea typeface="DM Sans"/>
              <a:cs typeface="DM Sans"/>
              <a:sym typeface="DM Sans"/>
            </a:endParaRPr>
          </a:p>
        </p:txBody>
      </p:sp>
      <p:sp>
        <p:nvSpPr>
          <p:cNvPr id="5" name="TextBox 5"/>
          <p:cNvSpPr txBox="1"/>
          <p:nvPr/>
        </p:nvSpPr>
        <p:spPr>
          <a:xfrm>
            <a:off x="6267361" y="348164"/>
            <a:ext cx="10768869" cy="2407920"/>
          </a:xfrm>
          <a:prstGeom prst="rect">
            <a:avLst/>
          </a:prstGeom>
        </p:spPr>
        <p:txBody>
          <a:bodyPr lIns="0" tIns="0" rIns="0" bIns="0" rtlCol="0" anchor="t">
            <a:spAutoFit/>
          </a:bodyPr>
          <a:lstStyle/>
          <a:p>
            <a:pPr algn="r">
              <a:lnSpc>
                <a:spcPts val="5600"/>
              </a:lnSpc>
            </a:pPr>
            <a:r>
              <a:rPr lang="en-US" sz="5000" b="1">
                <a:solidFill>
                  <a:srgbClr val="000001"/>
                </a:solidFill>
                <a:latin typeface="DM Sans Bold"/>
                <a:ea typeface="DM Sans Bold"/>
                <a:cs typeface="DM Sans Bold"/>
                <a:sym typeface="DM Sans Bold"/>
              </a:rPr>
              <a:t>Safer Internet Day 2025</a:t>
            </a:r>
          </a:p>
          <a:p>
            <a:pPr algn="r">
              <a:lnSpc>
                <a:spcPts val="4480"/>
              </a:lnSpc>
            </a:pPr>
            <a:r>
              <a:rPr lang="en-US" sz="4000" b="1">
                <a:solidFill>
                  <a:srgbClr val="38B6FF"/>
                </a:solidFill>
                <a:latin typeface="DM Sans Bold"/>
                <a:ea typeface="DM Sans Bold"/>
                <a:cs typeface="DM Sans Bold"/>
                <a:sym typeface="DM Sans Bold"/>
              </a:rPr>
              <a:t>Prepare </a:t>
            </a:r>
            <a:r>
              <a:rPr lang="en-US" sz="4000" b="1">
                <a:solidFill>
                  <a:srgbClr val="FF66C4"/>
                </a:solidFill>
                <a:latin typeface="DM Sans Bold"/>
                <a:ea typeface="DM Sans Bold"/>
                <a:cs typeface="DM Sans Bold"/>
                <a:sym typeface="DM Sans Bold"/>
              </a:rPr>
              <a:t>/</a:t>
            </a:r>
            <a:r>
              <a:rPr lang="en-US" sz="4000" b="1">
                <a:solidFill>
                  <a:srgbClr val="38B6FF"/>
                </a:solidFill>
                <a:latin typeface="DM Sans Bold"/>
                <a:ea typeface="DM Sans Bold"/>
                <a:cs typeface="DM Sans Bold"/>
                <a:sym typeface="DM Sans Bold"/>
              </a:rPr>
              <a:t> Protect </a:t>
            </a:r>
            <a:r>
              <a:rPr lang="en-US" sz="4000" b="1">
                <a:solidFill>
                  <a:srgbClr val="FF66C4"/>
                </a:solidFill>
                <a:latin typeface="DM Sans Bold"/>
                <a:ea typeface="DM Sans Bold"/>
                <a:cs typeface="DM Sans Bold"/>
                <a:sym typeface="DM Sans Bold"/>
              </a:rPr>
              <a:t>/</a:t>
            </a:r>
            <a:r>
              <a:rPr lang="en-US" sz="4000" b="1">
                <a:solidFill>
                  <a:srgbClr val="38B6FF"/>
                </a:solidFill>
                <a:latin typeface="DM Sans Bold"/>
                <a:ea typeface="DM Sans Bold"/>
                <a:cs typeface="DM Sans Bold"/>
                <a:sym typeface="DM Sans Bold"/>
              </a:rPr>
              <a:t> Thrive</a:t>
            </a:r>
          </a:p>
          <a:p>
            <a:pPr algn="r">
              <a:lnSpc>
                <a:spcPts val="4480"/>
              </a:lnSpc>
            </a:pPr>
            <a:r>
              <a:rPr lang="en-US" sz="4000">
                <a:solidFill>
                  <a:srgbClr val="38B6FF"/>
                </a:solidFill>
                <a:latin typeface="DM Sans"/>
                <a:ea typeface="DM Sans"/>
                <a:cs typeface="DM Sans"/>
                <a:sym typeface="DM Sans"/>
              </a:rPr>
              <a:t>Navigating algorithms and influencers</a:t>
            </a:r>
          </a:p>
          <a:p>
            <a:pPr algn="ctr">
              <a:lnSpc>
                <a:spcPts val="4480"/>
              </a:lnSpc>
            </a:pPr>
            <a:endParaRPr lang="en-US" sz="4000">
              <a:solidFill>
                <a:srgbClr val="38B6FF"/>
              </a:solidFill>
              <a:latin typeface="DM Sans"/>
              <a:ea typeface="DM Sans"/>
              <a:cs typeface="DM Sans"/>
              <a:sym typeface="DM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368207"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3666375" y="643188"/>
            <a:ext cx="13592925" cy="1289685"/>
          </a:xfrm>
          <a:prstGeom prst="rect">
            <a:avLst/>
          </a:prstGeom>
        </p:spPr>
        <p:txBody>
          <a:bodyPr lIns="0" tIns="0" rIns="0" bIns="0" rtlCol="0" anchor="t">
            <a:spAutoFit/>
          </a:bodyPr>
          <a:lstStyle/>
          <a:p>
            <a:pPr algn="r">
              <a:lnSpc>
                <a:spcPts val="5050"/>
              </a:lnSpc>
            </a:pPr>
            <a:r>
              <a:rPr lang="en-US" sz="5000" b="1">
                <a:solidFill>
                  <a:srgbClr val="000001"/>
                </a:solidFill>
                <a:latin typeface="DM Sans Bold"/>
                <a:ea typeface="DM Sans Bold"/>
                <a:cs typeface="DM Sans Bold"/>
                <a:sym typeface="DM Sans Bold"/>
              </a:rPr>
              <a:t>What is Safer Internet Day?</a:t>
            </a:r>
          </a:p>
          <a:p>
            <a:pPr algn="r">
              <a:lnSpc>
                <a:spcPts val="1009"/>
              </a:lnSpc>
            </a:pPr>
            <a:endParaRPr lang="en-US" sz="5000" b="1">
              <a:solidFill>
                <a:srgbClr val="000001"/>
              </a:solidFill>
              <a:latin typeface="DM Sans Bold"/>
              <a:ea typeface="DM Sans Bold"/>
              <a:cs typeface="DM Sans Bold"/>
              <a:sym typeface="DM Sans Bold"/>
            </a:endParaRPr>
          </a:p>
          <a:p>
            <a:pPr algn="r">
              <a:lnSpc>
                <a:spcPts val="4040"/>
              </a:lnSpc>
            </a:pPr>
            <a:r>
              <a:rPr lang="en-US" sz="4000" b="1">
                <a:solidFill>
                  <a:srgbClr val="38B6FF"/>
                </a:solidFill>
                <a:latin typeface="DM Sans Bold"/>
                <a:ea typeface="DM Sans Bold"/>
                <a:cs typeface="DM Sans Bold"/>
                <a:sym typeface="DM Sans Bold"/>
              </a:rPr>
              <a:t>webwise.ie/saferinternetday</a:t>
            </a:r>
          </a:p>
        </p:txBody>
      </p:sp>
      <p:sp>
        <p:nvSpPr>
          <p:cNvPr id="4" name="TextBox 4"/>
          <p:cNvSpPr txBox="1"/>
          <p:nvPr/>
        </p:nvSpPr>
        <p:spPr>
          <a:xfrm>
            <a:off x="1028700" y="3599942"/>
            <a:ext cx="9154132" cy="4689857"/>
          </a:xfrm>
          <a:prstGeom prst="rect">
            <a:avLst/>
          </a:prstGeom>
        </p:spPr>
        <p:txBody>
          <a:bodyPr lIns="0" tIns="0" rIns="0" bIns="0" rtlCol="0" anchor="t">
            <a:spAutoFit/>
          </a:bodyPr>
          <a:lstStyle/>
          <a:p>
            <a:pPr marL="798838" lvl="1" indent="-399419" algn="l">
              <a:lnSpc>
                <a:spcPts val="3737"/>
              </a:lnSpc>
              <a:buFont typeface="Arial"/>
              <a:buChar char="•"/>
            </a:pPr>
            <a:r>
              <a:rPr lang="en-US" sz="3700" b="1" dirty="0">
                <a:solidFill>
                  <a:srgbClr val="000001"/>
                </a:solidFill>
                <a:latin typeface="DM Sans Bold"/>
                <a:ea typeface="DM Sans Bold"/>
                <a:cs typeface="DM Sans Bold"/>
                <a:sym typeface="DM Sans Bold"/>
              </a:rPr>
              <a:t>A day to create awareness of a better internet for ALL users​</a:t>
            </a:r>
          </a:p>
          <a:p>
            <a:pPr algn="l">
              <a:lnSpc>
                <a:spcPts val="3737"/>
              </a:lnSpc>
            </a:pPr>
            <a:r>
              <a:rPr lang="en-US" sz="3700" b="1" dirty="0">
                <a:solidFill>
                  <a:srgbClr val="000001"/>
                </a:solidFill>
                <a:latin typeface="DM Sans Bold"/>
                <a:ea typeface="DM Sans Bold"/>
                <a:cs typeface="DM Sans Bold"/>
                <a:sym typeface="DM Sans Bold"/>
              </a:rPr>
              <a:t>​</a:t>
            </a:r>
          </a:p>
          <a:p>
            <a:pPr marL="798838" lvl="1" indent="-399419" algn="l">
              <a:lnSpc>
                <a:spcPts val="3737"/>
              </a:lnSpc>
              <a:buFont typeface="Arial"/>
              <a:buChar char="•"/>
            </a:pPr>
            <a:r>
              <a:rPr lang="en-US" sz="3700" dirty="0">
                <a:solidFill>
                  <a:srgbClr val="000001"/>
                </a:solidFill>
                <a:latin typeface="DM Sans"/>
                <a:ea typeface="DM Sans"/>
                <a:cs typeface="DM Sans"/>
                <a:sym typeface="DM Sans"/>
              </a:rPr>
              <a:t>Safer Internet Day will be celebrated on</a:t>
            </a:r>
            <a:r>
              <a:rPr lang="en-US" sz="3700" b="1" dirty="0">
                <a:solidFill>
                  <a:srgbClr val="000001"/>
                </a:solidFill>
                <a:latin typeface="DM Sans Bold"/>
                <a:ea typeface="DM Sans Bold"/>
                <a:cs typeface="DM Sans Bold"/>
                <a:sym typeface="DM Sans Bold"/>
              </a:rPr>
              <a:t> Tuesday, February 11th 2025</a:t>
            </a:r>
          </a:p>
          <a:p>
            <a:pPr algn="l">
              <a:lnSpc>
                <a:spcPts val="3737"/>
              </a:lnSpc>
            </a:pPr>
            <a:r>
              <a:rPr lang="en-US" sz="3700" b="1" dirty="0">
                <a:solidFill>
                  <a:srgbClr val="000001"/>
                </a:solidFill>
                <a:latin typeface="DM Sans Bold"/>
                <a:ea typeface="DM Sans Bold"/>
                <a:cs typeface="DM Sans Bold"/>
                <a:sym typeface="DM Sans Bold"/>
              </a:rPr>
              <a:t>​</a:t>
            </a:r>
          </a:p>
          <a:p>
            <a:pPr marL="798838" lvl="1" indent="-399419" algn="l">
              <a:lnSpc>
                <a:spcPts val="3737"/>
              </a:lnSpc>
              <a:buFont typeface="Arial"/>
              <a:buChar char="•"/>
            </a:pPr>
            <a:r>
              <a:rPr lang="en-US" sz="3700" b="1" dirty="0">
                <a:solidFill>
                  <a:srgbClr val="000001"/>
                </a:solidFill>
                <a:latin typeface="DM Sans Bold"/>
                <a:ea typeface="DM Sans Bold"/>
                <a:cs typeface="DM Sans Bold"/>
                <a:sym typeface="DM Sans Bold"/>
              </a:rPr>
              <a:t>Over 200,000 young people celebrated Safer Internet Day in Ireland in 2024</a:t>
            </a:r>
          </a:p>
          <a:p>
            <a:pPr algn="l">
              <a:lnSpc>
                <a:spcPts val="3737"/>
              </a:lnSpc>
            </a:pPr>
            <a:endParaRPr lang="en-US" sz="3700" b="1" dirty="0">
              <a:solidFill>
                <a:srgbClr val="000001"/>
              </a:solidFill>
              <a:latin typeface="DM Sans Bold"/>
              <a:ea typeface="DM Sans Bold"/>
              <a:cs typeface="DM Sans Bold"/>
              <a:sym typeface="DM Sans Bold"/>
            </a:endParaRPr>
          </a:p>
        </p:txBody>
      </p:sp>
      <p:grpSp>
        <p:nvGrpSpPr>
          <p:cNvPr id="5" name="Group 5"/>
          <p:cNvGrpSpPr/>
          <p:nvPr/>
        </p:nvGrpSpPr>
        <p:grpSpPr>
          <a:xfrm>
            <a:off x="10637989" y="3049173"/>
            <a:ext cx="6621311" cy="6473816"/>
            <a:chOff x="0" y="0"/>
            <a:chExt cx="6328410" cy="6187440"/>
          </a:xfrm>
        </p:grpSpPr>
        <p:sp>
          <p:nvSpPr>
            <p:cNvPr id="6" name="Freeform 6"/>
            <p:cNvSpPr/>
            <p:nvPr/>
          </p:nvSpPr>
          <p:spPr>
            <a:xfrm>
              <a:off x="0" y="-111760"/>
              <a:ext cx="6329680" cy="6441440"/>
            </a:xfrm>
            <a:custGeom>
              <a:avLst/>
              <a:gdLst/>
              <a:ahLst/>
              <a:cxnLst/>
              <a:rect l="l" t="t" r="r" b="b"/>
              <a:pathLst>
                <a:path w="6329680" h="6441440">
                  <a:moveTo>
                    <a:pt x="2310130" y="1536700"/>
                  </a:moveTo>
                  <a:cubicBezTo>
                    <a:pt x="1192530" y="1214120"/>
                    <a:pt x="416560" y="767080"/>
                    <a:pt x="483870" y="445770"/>
                  </a:cubicBezTo>
                  <a:cubicBezTo>
                    <a:pt x="565150" y="58420"/>
                    <a:pt x="1838960" y="0"/>
                    <a:pt x="3326130" y="313690"/>
                  </a:cubicBezTo>
                  <a:cubicBezTo>
                    <a:pt x="4455160" y="552450"/>
                    <a:pt x="5384800" y="937260"/>
                    <a:pt x="5730240" y="1278890"/>
                  </a:cubicBezTo>
                  <a:cubicBezTo>
                    <a:pt x="5824220" y="1347470"/>
                    <a:pt x="5876290" y="1433830"/>
                    <a:pt x="5876290" y="1536700"/>
                  </a:cubicBezTo>
                  <a:lnTo>
                    <a:pt x="5876290" y="1540510"/>
                  </a:lnTo>
                  <a:cubicBezTo>
                    <a:pt x="5876290" y="1550670"/>
                    <a:pt x="5876290" y="1560830"/>
                    <a:pt x="5875020" y="1569720"/>
                  </a:cubicBezTo>
                  <a:cubicBezTo>
                    <a:pt x="5843270" y="1870710"/>
                    <a:pt x="5398770" y="2246630"/>
                    <a:pt x="4721860" y="2589530"/>
                  </a:cubicBezTo>
                  <a:cubicBezTo>
                    <a:pt x="4951730" y="2730500"/>
                    <a:pt x="5083810" y="2896870"/>
                    <a:pt x="5083810" y="3073400"/>
                  </a:cubicBezTo>
                  <a:cubicBezTo>
                    <a:pt x="5083810" y="3112770"/>
                    <a:pt x="5077460" y="3152140"/>
                    <a:pt x="5064760" y="3188970"/>
                  </a:cubicBezTo>
                  <a:cubicBezTo>
                    <a:pt x="5760720" y="3343910"/>
                    <a:pt x="6234430" y="3586480"/>
                    <a:pt x="6316980" y="3862070"/>
                  </a:cubicBezTo>
                  <a:cubicBezTo>
                    <a:pt x="6325870" y="3890010"/>
                    <a:pt x="6329680" y="3917950"/>
                    <a:pt x="6329680" y="3947160"/>
                  </a:cubicBezTo>
                  <a:cubicBezTo>
                    <a:pt x="6329680" y="4466590"/>
                    <a:pt x="5077460" y="5330190"/>
                    <a:pt x="3534410" y="5875020"/>
                  </a:cubicBezTo>
                  <a:cubicBezTo>
                    <a:pt x="1991360" y="6419850"/>
                    <a:pt x="739140" y="6441440"/>
                    <a:pt x="739140" y="5922010"/>
                  </a:cubicBezTo>
                  <a:cubicBezTo>
                    <a:pt x="739140" y="5617210"/>
                    <a:pt x="1169670" y="5194300"/>
                    <a:pt x="1837690" y="4786630"/>
                  </a:cubicBezTo>
                  <a:cubicBezTo>
                    <a:pt x="830580" y="4632960"/>
                    <a:pt x="140970" y="4315460"/>
                    <a:pt x="140970" y="3948430"/>
                  </a:cubicBezTo>
                  <a:cubicBezTo>
                    <a:pt x="140970" y="3816350"/>
                    <a:pt x="231140" y="3690620"/>
                    <a:pt x="392430" y="3576320"/>
                  </a:cubicBezTo>
                  <a:cubicBezTo>
                    <a:pt x="143510" y="3431540"/>
                    <a:pt x="0" y="3258820"/>
                    <a:pt x="0" y="3074670"/>
                  </a:cubicBezTo>
                  <a:lnTo>
                    <a:pt x="0" y="3064510"/>
                  </a:lnTo>
                  <a:cubicBezTo>
                    <a:pt x="0" y="2611120"/>
                    <a:pt x="989330" y="1972310"/>
                    <a:pt x="2310130" y="1536700"/>
                  </a:cubicBezTo>
                  <a:close/>
                </a:path>
              </a:pathLst>
            </a:custGeom>
            <a:blipFill>
              <a:blip r:embed="rId4"/>
              <a:stretch>
                <a:fillRect t="-33655" b="-48471"/>
              </a:stretch>
            </a:blipFill>
          </p:spPr>
          <p:txBody>
            <a:bodyPr/>
            <a:lstStyle/>
            <a:p>
              <a:endParaRPr lang="en-US"/>
            </a:p>
          </p:txBody>
        </p:sp>
      </p:grpSp>
      <p:sp>
        <p:nvSpPr>
          <p:cNvPr id="7" name="Freeform 7"/>
          <p:cNvSpPr/>
          <p:nvPr/>
        </p:nvSpPr>
        <p:spPr>
          <a:xfrm rot="-426989">
            <a:off x="15294098" y="2334895"/>
            <a:ext cx="1396269" cy="312257"/>
          </a:xfrm>
          <a:custGeom>
            <a:avLst/>
            <a:gdLst/>
            <a:ahLst/>
            <a:cxnLst/>
            <a:rect l="l" t="t" r="r" b="b"/>
            <a:pathLst>
              <a:path w="1396269" h="312257">
                <a:moveTo>
                  <a:pt x="0" y="0"/>
                </a:moveTo>
                <a:lnTo>
                  <a:pt x="1396269" y="0"/>
                </a:lnTo>
                <a:lnTo>
                  <a:pt x="1396269" y="312256"/>
                </a:lnTo>
                <a:lnTo>
                  <a:pt x="0" y="3122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1018982" y="3258943"/>
            <a:ext cx="6425827" cy="6282687"/>
            <a:chOff x="0" y="0"/>
            <a:chExt cx="6328410" cy="6187440"/>
          </a:xfrm>
        </p:grpSpPr>
        <p:sp>
          <p:nvSpPr>
            <p:cNvPr id="4" name="Freeform 4"/>
            <p:cNvSpPr/>
            <p:nvPr/>
          </p:nvSpPr>
          <p:spPr>
            <a:xfrm>
              <a:off x="0" y="-111760"/>
              <a:ext cx="6329680" cy="6441440"/>
            </a:xfrm>
            <a:custGeom>
              <a:avLst/>
              <a:gdLst/>
              <a:ahLst/>
              <a:cxnLst/>
              <a:rect l="l" t="t" r="r" b="b"/>
              <a:pathLst>
                <a:path w="6329680" h="6441440">
                  <a:moveTo>
                    <a:pt x="2310130" y="1536700"/>
                  </a:moveTo>
                  <a:cubicBezTo>
                    <a:pt x="1192530" y="1214120"/>
                    <a:pt x="416560" y="767080"/>
                    <a:pt x="483870" y="445770"/>
                  </a:cubicBezTo>
                  <a:cubicBezTo>
                    <a:pt x="565150" y="58420"/>
                    <a:pt x="1838960" y="0"/>
                    <a:pt x="3326130" y="313690"/>
                  </a:cubicBezTo>
                  <a:cubicBezTo>
                    <a:pt x="4455160" y="552450"/>
                    <a:pt x="5384800" y="937260"/>
                    <a:pt x="5730240" y="1278890"/>
                  </a:cubicBezTo>
                  <a:cubicBezTo>
                    <a:pt x="5824220" y="1347470"/>
                    <a:pt x="5876290" y="1433830"/>
                    <a:pt x="5876290" y="1536700"/>
                  </a:cubicBezTo>
                  <a:lnTo>
                    <a:pt x="5876290" y="1540510"/>
                  </a:lnTo>
                  <a:cubicBezTo>
                    <a:pt x="5876290" y="1550670"/>
                    <a:pt x="5876290" y="1560830"/>
                    <a:pt x="5875020" y="1569720"/>
                  </a:cubicBezTo>
                  <a:cubicBezTo>
                    <a:pt x="5843270" y="1870710"/>
                    <a:pt x="5398770" y="2246630"/>
                    <a:pt x="4721860" y="2589530"/>
                  </a:cubicBezTo>
                  <a:cubicBezTo>
                    <a:pt x="4951730" y="2730500"/>
                    <a:pt x="5083810" y="2896870"/>
                    <a:pt x="5083810" y="3073400"/>
                  </a:cubicBezTo>
                  <a:cubicBezTo>
                    <a:pt x="5083810" y="3112770"/>
                    <a:pt x="5077460" y="3152140"/>
                    <a:pt x="5064760" y="3188970"/>
                  </a:cubicBezTo>
                  <a:cubicBezTo>
                    <a:pt x="5760720" y="3343910"/>
                    <a:pt x="6234430" y="3586480"/>
                    <a:pt x="6316980" y="3862070"/>
                  </a:cubicBezTo>
                  <a:cubicBezTo>
                    <a:pt x="6325870" y="3890010"/>
                    <a:pt x="6329680" y="3917950"/>
                    <a:pt x="6329680" y="3947160"/>
                  </a:cubicBezTo>
                  <a:cubicBezTo>
                    <a:pt x="6329680" y="4466590"/>
                    <a:pt x="5077460" y="5330190"/>
                    <a:pt x="3534410" y="5875020"/>
                  </a:cubicBezTo>
                  <a:cubicBezTo>
                    <a:pt x="1991360" y="6419850"/>
                    <a:pt x="739140" y="6441440"/>
                    <a:pt x="739140" y="5922010"/>
                  </a:cubicBezTo>
                  <a:cubicBezTo>
                    <a:pt x="739140" y="5617210"/>
                    <a:pt x="1169670" y="5194300"/>
                    <a:pt x="1837690" y="4786630"/>
                  </a:cubicBezTo>
                  <a:cubicBezTo>
                    <a:pt x="830580" y="4632960"/>
                    <a:pt x="140970" y="4315460"/>
                    <a:pt x="140970" y="3948430"/>
                  </a:cubicBezTo>
                  <a:cubicBezTo>
                    <a:pt x="140970" y="3816350"/>
                    <a:pt x="231140" y="3690620"/>
                    <a:pt x="392430" y="3576320"/>
                  </a:cubicBezTo>
                  <a:cubicBezTo>
                    <a:pt x="143510" y="3431540"/>
                    <a:pt x="0" y="3258820"/>
                    <a:pt x="0" y="3074670"/>
                  </a:cubicBezTo>
                  <a:lnTo>
                    <a:pt x="0" y="3064510"/>
                  </a:lnTo>
                  <a:cubicBezTo>
                    <a:pt x="0" y="2611120"/>
                    <a:pt x="989330" y="1972310"/>
                    <a:pt x="2310130" y="1536700"/>
                  </a:cubicBezTo>
                  <a:close/>
                </a:path>
              </a:pathLst>
            </a:custGeom>
            <a:blipFill>
              <a:blip r:embed="rId4"/>
              <a:stretch>
                <a:fillRect l="-23297" r="-23297"/>
              </a:stretch>
            </a:blipFill>
          </p:spPr>
          <p:txBody>
            <a:bodyPr/>
            <a:lstStyle/>
            <a:p>
              <a:endParaRPr lang="en-US"/>
            </a:p>
          </p:txBody>
        </p:sp>
      </p:grpSp>
      <p:sp>
        <p:nvSpPr>
          <p:cNvPr id="5" name="TextBox 5"/>
          <p:cNvSpPr txBox="1"/>
          <p:nvPr/>
        </p:nvSpPr>
        <p:spPr>
          <a:xfrm>
            <a:off x="1028700" y="4013391"/>
            <a:ext cx="9744702" cy="4197667"/>
          </a:xfrm>
          <a:prstGeom prst="rect">
            <a:avLst/>
          </a:prstGeom>
        </p:spPr>
        <p:txBody>
          <a:bodyPr lIns="0" tIns="0" rIns="0" bIns="0" rtlCol="0" anchor="t">
            <a:spAutoFit/>
          </a:bodyPr>
          <a:lstStyle/>
          <a:p>
            <a:pPr algn="l">
              <a:lnSpc>
                <a:spcPts val="4000"/>
              </a:lnSpc>
            </a:pPr>
            <a:r>
              <a:rPr lang="en-US" sz="3200" b="1">
                <a:solidFill>
                  <a:srgbClr val="000001"/>
                </a:solidFill>
                <a:latin typeface="DM Sans Bold"/>
                <a:ea typeface="DM Sans Bold"/>
                <a:cs typeface="DM Sans Bold"/>
                <a:sym typeface="DM Sans Bold"/>
              </a:rPr>
              <a:t>Let’s Reflect:</a:t>
            </a:r>
          </a:p>
          <a:p>
            <a:pPr algn="l">
              <a:lnSpc>
                <a:spcPts val="4000"/>
              </a:lnSpc>
            </a:pPr>
            <a:endParaRPr lang="en-US" sz="3200" b="1">
              <a:solidFill>
                <a:srgbClr val="000001"/>
              </a:solidFill>
              <a:latin typeface="DM Sans Bold"/>
              <a:ea typeface="DM Sans Bold"/>
              <a:cs typeface="DM Sans Bold"/>
              <a:sym typeface="DM Sans Bold"/>
            </a:endParaRPr>
          </a:p>
          <a:p>
            <a:pPr marL="690890" lvl="1" indent="-345445" algn="l">
              <a:lnSpc>
                <a:spcPts val="4000"/>
              </a:lnSpc>
              <a:buFont typeface="Arial"/>
              <a:buChar char="•"/>
            </a:pPr>
            <a:r>
              <a:rPr lang="en-US" sz="3200">
                <a:solidFill>
                  <a:srgbClr val="000001"/>
                </a:solidFill>
                <a:latin typeface="DM Sans"/>
                <a:ea typeface="DM Sans"/>
                <a:cs typeface="DM Sans"/>
                <a:sym typeface="DM Sans"/>
              </a:rPr>
              <a:t>What is one thing you learned today?</a:t>
            </a:r>
          </a:p>
          <a:p>
            <a:pPr marL="690890" lvl="1" indent="-345445" algn="l">
              <a:lnSpc>
                <a:spcPts val="4000"/>
              </a:lnSpc>
              <a:buFont typeface="Arial"/>
              <a:buChar char="•"/>
            </a:pPr>
            <a:r>
              <a:rPr lang="en-US" sz="3200">
                <a:solidFill>
                  <a:srgbClr val="000001"/>
                </a:solidFill>
                <a:latin typeface="DM Sans"/>
                <a:ea typeface="DM Sans"/>
                <a:cs typeface="DM Sans"/>
                <a:sym typeface="DM Sans"/>
              </a:rPr>
              <a:t>How will you use social media differently after this lesson?</a:t>
            </a:r>
          </a:p>
          <a:p>
            <a:pPr algn="l">
              <a:lnSpc>
                <a:spcPts val="4000"/>
              </a:lnSpc>
            </a:pPr>
            <a:endParaRPr lang="en-US" sz="3200">
              <a:solidFill>
                <a:srgbClr val="000001"/>
              </a:solidFill>
              <a:latin typeface="DM Sans"/>
              <a:ea typeface="DM Sans"/>
              <a:cs typeface="DM Sans"/>
              <a:sym typeface="DM Sans"/>
            </a:endParaRPr>
          </a:p>
          <a:p>
            <a:pPr algn="l">
              <a:lnSpc>
                <a:spcPts val="4625"/>
              </a:lnSpc>
            </a:pPr>
            <a:endParaRPr lang="en-US" sz="3200">
              <a:solidFill>
                <a:srgbClr val="000001"/>
              </a:solidFill>
              <a:latin typeface="DM Sans"/>
              <a:ea typeface="DM Sans"/>
              <a:cs typeface="DM Sans"/>
              <a:sym typeface="DM Sans"/>
            </a:endParaRPr>
          </a:p>
          <a:p>
            <a:pPr algn="l">
              <a:lnSpc>
                <a:spcPts val="4625"/>
              </a:lnSpc>
            </a:pPr>
            <a:endParaRPr lang="en-US" sz="3200">
              <a:solidFill>
                <a:srgbClr val="000001"/>
              </a:solidFill>
              <a:latin typeface="DM Sans"/>
              <a:ea typeface="DM Sans"/>
              <a:cs typeface="DM Sans"/>
              <a:sym typeface="DM Sans"/>
            </a:endParaRPr>
          </a:p>
        </p:txBody>
      </p:sp>
      <p:sp>
        <p:nvSpPr>
          <p:cNvPr id="6" name="TextBox 6"/>
          <p:cNvSpPr txBox="1"/>
          <p:nvPr/>
        </p:nvSpPr>
        <p:spPr>
          <a:xfrm>
            <a:off x="6267361" y="348164"/>
            <a:ext cx="10768869" cy="2407920"/>
          </a:xfrm>
          <a:prstGeom prst="rect">
            <a:avLst/>
          </a:prstGeom>
        </p:spPr>
        <p:txBody>
          <a:bodyPr lIns="0" tIns="0" rIns="0" bIns="0" rtlCol="0" anchor="t">
            <a:spAutoFit/>
          </a:bodyPr>
          <a:lstStyle/>
          <a:p>
            <a:pPr algn="r">
              <a:lnSpc>
                <a:spcPts val="5600"/>
              </a:lnSpc>
            </a:pPr>
            <a:r>
              <a:rPr lang="en-US" sz="5000" b="1">
                <a:solidFill>
                  <a:srgbClr val="000001"/>
                </a:solidFill>
                <a:latin typeface="DM Sans Bold"/>
                <a:ea typeface="DM Sans Bold"/>
                <a:cs typeface="DM Sans Bold"/>
                <a:sym typeface="DM Sans Bold"/>
              </a:rPr>
              <a:t>Safer Internet Day 2025</a:t>
            </a:r>
          </a:p>
          <a:p>
            <a:pPr algn="r">
              <a:lnSpc>
                <a:spcPts val="4480"/>
              </a:lnSpc>
            </a:pPr>
            <a:r>
              <a:rPr lang="en-US" sz="4000" b="1">
                <a:solidFill>
                  <a:srgbClr val="38B6FF"/>
                </a:solidFill>
                <a:latin typeface="DM Sans Bold"/>
                <a:ea typeface="DM Sans Bold"/>
                <a:cs typeface="DM Sans Bold"/>
                <a:sym typeface="DM Sans Bold"/>
              </a:rPr>
              <a:t>Prepare </a:t>
            </a:r>
            <a:r>
              <a:rPr lang="en-US" sz="4000" b="1">
                <a:solidFill>
                  <a:srgbClr val="FF66C4"/>
                </a:solidFill>
                <a:latin typeface="DM Sans Bold"/>
                <a:ea typeface="DM Sans Bold"/>
                <a:cs typeface="DM Sans Bold"/>
                <a:sym typeface="DM Sans Bold"/>
              </a:rPr>
              <a:t>/</a:t>
            </a:r>
            <a:r>
              <a:rPr lang="en-US" sz="4000" b="1">
                <a:solidFill>
                  <a:srgbClr val="38B6FF"/>
                </a:solidFill>
                <a:latin typeface="DM Sans Bold"/>
                <a:ea typeface="DM Sans Bold"/>
                <a:cs typeface="DM Sans Bold"/>
                <a:sym typeface="DM Sans Bold"/>
              </a:rPr>
              <a:t> Protect </a:t>
            </a:r>
            <a:r>
              <a:rPr lang="en-US" sz="4000" b="1">
                <a:solidFill>
                  <a:srgbClr val="FF66C4"/>
                </a:solidFill>
                <a:latin typeface="DM Sans Bold"/>
                <a:ea typeface="DM Sans Bold"/>
                <a:cs typeface="DM Sans Bold"/>
                <a:sym typeface="DM Sans Bold"/>
              </a:rPr>
              <a:t>/</a:t>
            </a:r>
            <a:r>
              <a:rPr lang="en-US" sz="4000" b="1">
                <a:solidFill>
                  <a:srgbClr val="38B6FF"/>
                </a:solidFill>
                <a:latin typeface="DM Sans Bold"/>
                <a:ea typeface="DM Sans Bold"/>
                <a:cs typeface="DM Sans Bold"/>
                <a:sym typeface="DM Sans Bold"/>
              </a:rPr>
              <a:t> Thrive</a:t>
            </a:r>
          </a:p>
          <a:p>
            <a:pPr algn="r">
              <a:lnSpc>
                <a:spcPts val="4480"/>
              </a:lnSpc>
            </a:pPr>
            <a:r>
              <a:rPr lang="en-US" sz="4000">
                <a:solidFill>
                  <a:srgbClr val="38B6FF"/>
                </a:solidFill>
                <a:latin typeface="DM Sans"/>
                <a:ea typeface="DM Sans"/>
                <a:cs typeface="DM Sans"/>
                <a:sym typeface="DM Sans"/>
              </a:rPr>
              <a:t>Navigating algorithms and influencers</a:t>
            </a:r>
          </a:p>
          <a:p>
            <a:pPr algn="ctr">
              <a:lnSpc>
                <a:spcPts val="4480"/>
              </a:lnSpc>
            </a:pPr>
            <a:endParaRPr lang="en-US" sz="4000">
              <a:solidFill>
                <a:srgbClr val="38B6FF"/>
              </a:solidFill>
              <a:latin typeface="DM Sans"/>
              <a:ea typeface="DM Sans"/>
              <a:cs typeface="DM Sans"/>
              <a:sym typeface="DM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1018982" y="3258943"/>
            <a:ext cx="6425827" cy="6282687"/>
            <a:chOff x="0" y="0"/>
            <a:chExt cx="6328410" cy="6187440"/>
          </a:xfrm>
        </p:grpSpPr>
        <p:sp>
          <p:nvSpPr>
            <p:cNvPr id="4" name="Freeform 4"/>
            <p:cNvSpPr/>
            <p:nvPr/>
          </p:nvSpPr>
          <p:spPr>
            <a:xfrm>
              <a:off x="0" y="-111760"/>
              <a:ext cx="6329680" cy="6441440"/>
            </a:xfrm>
            <a:custGeom>
              <a:avLst/>
              <a:gdLst/>
              <a:ahLst/>
              <a:cxnLst/>
              <a:rect l="l" t="t" r="r" b="b"/>
              <a:pathLst>
                <a:path w="6329680" h="6441440">
                  <a:moveTo>
                    <a:pt x="2310130" y="1536700"/>
                  </a:moveTo>
                  <a:cubicBezTo>
                    <a:pt x="1192530" y="1214120"/>
                    <a:pt x="416560" y="767080"/>
                    <a:pt x="483870" y="445770"/>
                  </a:cubicBezTo>
                  <a:cubicBezTo>
                    <a:pt x="565150" y="58420"/>
                    <a:pt x="1838960" y="0"/>
                    <a:pt x="3326130" y="313690"/>
                  </a:cubicBezTo>
                  <a:cubicBezTo>
                    <a:pt x="4455160" y="552450"/>
                    <a:pt x="5384800" y="937260"/>
                    <a:pt x="5730240" y="1278890"/>
                  </a:cubicBezTo>
                  <a:cubicBezTo>
                    <a:pt x="5824220" y="1347470"/>
                    <a:pt x="5876290" y="1433830"/>
                    <a:pt x="5876290" y="1536700"/>
                  </a:cubicBezTo>
                  <a:lnTo>
                    <a:pt x="5876290" y="1540510"/>
                  </a:lnTo>
                  <a:cubicBezTo>
                    <a:pt x="5876290" y="1550670"/>
                    <a:pt x="5876290" y="1560830"/>
                    <a:pt x="5875020" y="1569720"/>
                  </a:cubicBezTo>
                  <a:cubicBezTo>
                    <a:pt x="5843270" y="1870710"/>
                    <a:pt x="5398770" y="2246630"/>
                    <a:pt x="4721860" y="2589530"/>
                  </a:cubicBezTo>
                  <a:cubicBezTo>
                    <a:pt x="4951730" y="2730500"/>
                    <a:pt x="5083810" y="2896870"/>
                    <a:pt x="5083810" y="3073400"/>
                  </a:cubicBezTo>
                  <a:cubicBezTo>
                    <a:pt x="5083810" y="3112770"/>
                    <a:pt x="5077460" y="3152140"/>
                    <a:pt x="5064760" y="3188970"/>
                  </a:cubicBezTo>
                  <a:cubicBezTo>
                    <a:pt x="5760720" y="3343910"/>
                    <a:pt x="6234430" y="3586480"/>
                    <a:pt x="6316980" y="3862070"/>
                  </a:cubicBezTo>
                  <a:cubicBezTo>
                    <a:pt x="6325870" y="3890010"/>
                    <a:pt x="6329680" y="3917950"/>
                    <a:pt x="6329680" y="3947160"/>
                  </a:cubicBezTo>
                  <a:cubicBezTo>
                    <a:pt x="6329680" y="4466590"/>
                    <a:pt x="5077460" y="5330190"/>
                    <a:pt x="3534410" y="5875020"/>
                  </a:cubicBezTo>
                  <a:cubicBezTo>
                    <a:pt x="1991360" y="6419850"/>
                    <a:pt x="739140" y="6441440"/>
                    <a:pt x="739140" y="5922010"/>
                  </a:cubicBezTo>
                  <a:cubicBezTo>
                    <a:pt x="739140" y="5617210"/>
                    <a:pt x="1169670" y="5194300"/>
                    <a:pt x="1837690" y="4786630"/>
                  </a:cubicBezTo>
                  <a:cubicBezTo>
                    <a:pt x="830580" y="4632960"/>
                    <a:pt x="140970" y="4315460"/>
                    <a:pt x="140970" y="3948430"/>
                  </a:cubicBezTo>
                  <a:cubicBezTo>
                    <a:pt x="140970" y="3816350"/>
                    <a:pt x="231140" y="3690620"/>
                    <a:pt x="392430" y="3576320"/>
                  </a:cubicBezTo>
                  <a:cubicBezTo>
                    <a:pt x="143510" y="3431540"/>
                    <a:pt x="0" y="3258820"/>
                    <a:pt x="0" y="3074670"/>
                  </a:cubicBezTo>
                  <a:lnTo>
                    <a:pt x="0" y="3064510"/>
                  </a:lnTo>
                  <a:cubicBezTo>
                    <a:pt x="0" y="2611120"/>
                    <a:pt x="989330" y="1972310"/>
                    <a:pt x="2310130" y="1536700"/>
                  </a:cubicBezTo>
                  <a:close/>
                </a:path>
              </a:pathLst>
            </a:custGeom>
            <a:blipFill>
              <a:blip r:embed="rId4"/>
              <a:stretch>
                <a:fillRect l="-19353" r="-19353"/>
              </a:stretch>
            </a:blipFill>
          </p:spPr>
          <p:txBody>
            <a:bodyPr/>
            <a:lstStyle/>
            <a:p>
              <a:endParaRPr lang="en-US"/>
            </a:p>
          </p:txBody>
        </p:sp>
      </p:grpSp>
      <p:sp>
        <p:nvSpPr>
          <p:cNvPr id="5" name="TextBox 5"/>
          <p:cNvSpPr txBox="1"/>
          <p:nvPr/>
        </p:nvSpPr>
        <p:spPr>
          <a:xfrm>
            <a:off x="1028700" y="3529928"/>
            <a:ext cx="9744702" cy="5712142"/>
          </a:xfrm>
          <a:prstGeom prst="rect">
            <a:avLst/>
          </a:prstGeom>
        </p:spPr>
        <p:txBody>
          <a:bodyPr lIns="0" tIns="0" rIns="0" bIns="0" rtlCol="0" anchor="t">
            <a:spAutoFit/>
          </a:bodyPr>
          <a:lstStyle/>
          <a:p>
            <a:pPr algn="l">
              <a:lnSpc>
                <a:spcPts val="4000"/>
              </a:lnSpc>
            </a:pPr>
            <a:r>
              <a:rPr lang="en-US" sz="3200" b="1">
                <a:solidFill>
                  <a:srgbClr val="000001"/>
                </a:solidFill>
                <a:latin typeface="DM Sans Bold"/>
                <a:ea typeface="DM Sans Bold"/>
                <a:cs typeface="DM Sans Bold"/>
                <a:sym typeface="DM Sans Bold"/>
              </a:rPr>
              <a:t>On Safer Internet Day, you have learned:</a:t>
            </a:r>
          </a:p>
          <a:p>
            <a:pPr algn="l">
              <a:lnSpc>
                <a:spcPts val="4000"/>
              </a:lnSpc>
            </a:pPr>
            <a:endParaRPr lang="en-US" sz="3200" b="1">
              <a:solidFill>
                <a:srgbClr val="000001"/>
              </a:solidFill>
              <a:latin typeface="DM Sans Bold"/>
              <a:ea typeface="DM Sans Bold"/>
              <a:cs typeface="DM Sans Bold"/>
              <a:sym typeface="DM Sans Bold"/>
            </a:endParaRPr>
          </a:p>
          <a:p>
            <a:pPr marL="690890" lvl="1" indent="-345445" algn="l">
              <a:lnSpc>
                <a:spcPts val="4000"/>
              </a:lnSpc>
              <a:buFont typeface="Arial"/>
              <a:buChar char="•"/>
            </a:pPr>
            <a:r>
              <a:rPr lang="en-US" sz="3200">
                <a:solidFill>
                  <a:srgbClr val="000001"/>
                </a:solidFill>
                <a:latin typeface="DM Sans"/>
                <a:ea typeface="DM Sans"/>
                <a:cs typeface="DM Sans"/>
                <a:sym typeface="DM Sans"/>
              </a:rPr>
              <a:t>The role and influence of social media influencers. </a:t>
            </a:r>
          </a:p>
          <a:p>
            <a:pPr marL="690890" lvl="1" indent="-345445" algn="l">
              <a:lnSpc>
                <a:spcPts val="4000"/>
              </a:lnSpc>
              <a:buFont typeface="Arial"/>
              <a:buChar char="•"/>
            </a:pPr>
            <a:r>
              <a:rPr lang="en-US" sz="3200">
                <a:solidFill>
                  <a:srgbClr val="000001"/>
                </a:solidFill>
                <a:latin typeface="DM Sans"/>
                <a:ea typeface="DM Sans"/>
                <a:cs typeface="DM Sans"/>
                <a:sym typeface="DM Sans"/>
              </a:rPr>
              <a:t>How algorithms shape our online experience. </a:t>
            </a:r>
          </a:p>
          <a:p>
            <a:pPr marL="690890" lvl="1" indent="-345445" algn="l">
              <a:lnSpc>
                <a:spcPts val="4000"/>
              </a:lnSpc>
              <a:buFont typeface="Arial"/>
              <a:buChar char="•"/>
            </a:pPr>
            <a:r>
              <a:rPr lang="en-US" sz="3200">
                <a:solidFill>
                  <a:srgbClr val="000001"/>
                </a:solidFill>
                <a:latin typeface="DM Sans"/>
                <a:ea typeface="DM Sans"/>
                <a:cs typeface="DM Sans"/>
                <a:sym typeface="DM Sans"/>
              </a:rPr>
              <a:t>Tips/strategies to manage your experience online and navigate the influences you may encounter online. </a:t>
            </a:r>
          </a:p>
          <a:p>
            <a:pPr algn="l">
              <a:lnSpc>
                <a:spcPts val="4000"/>
              </a:lnSpc>
            </a:pPr>
            <a:endParaRPr lang="en-US" sz="3200">
              <a:solidFill>
                <a:srgbClr val="000001"/>
              </a:solidFill>
              <a:latin typeface="DM Sans"/>
              <a:ea typeface="DM Sans"/>
              <a:cs typeface="DM Sans"/>
              <a:sym typeface="DM Sans"/>
            </a:endParaRPr>
          </a:p>
          <a:p>
            <a:pPr algn="l">
              <a:lnSpc>
                <a:spcPts val="4625"/>
              </a:lnSpc>
            </a:pPr>
            <a:endParaRPr lang="en-US" sz="3200">
              <a:solidFill>
                <a:srgbClr val="000001"/>
              </a:solidFill>
              <a:latin typeface="DM Sans"/>
              <a:ea typeface="DM Sans"/>
              <a:cs typeface="DM Sans"/>
              <a:sym typeface="DM Sans"/>
            </a:endParaRPr>
          </a:p>
          <a:p>
            <a:pPr algn="l">
              <a:lnSpc>
                <a:spcPts val="4625"/>
              </a:lnSpc>
            </a:pPr>
            <a:endParaRPr lang="en-US" sz="3200">
              <a:solidFill>
                <a:srgbClr val="000001"/>
              </a:solidFill>
              <a:latin typeface="DM Sans"/>
              <a:ea typeface="DM Sans"/>
              <a:cs typeface="DM Sans"/>
              <a:sym typeface="DM Sans"/>
            </a:endParaRPr>
          </a:p>
        </p:txBody>
      </p:sp>
      <p:sp>
        <p:nvSpPr>
          <p:cNvPr id="6" name="TextBox 6"/>
          <p:cNvSpPr txBox="1"/>
          <p:nvPr/>
        </p:nvSpPr>
        <p:spPr>
          <a:xfrm>
            <a:off x="6267361" y="348164"/>
            <a:ext cx="10768869" cy="2407920"/>
          </a:xfrm>
          <a:prstGeom prst="rect">
            <a:avLst/>
          </a:prstGeom>
        </p:spPr>
        <p:txBody>
          <a:bodyPr lIns="0" tIns="0" rIns="0" bIns="0" rtlCol="0" anchor="t">
            <a:spAutoFit/>
          </a:bodyPr>
          <a:lstStyle/>
          <a:p>
            <a:pPr algn="r">
              <a:lnSpc>
                <a:spcPts val="5600"/>
              </a:lnSpc>
            </a:pPr>
            <a:r>
              <a:rPr lang="en-US" sz="5000" b="1">
                <a:solidFill>
                  <a:srgbClr val="000001"/>
                </a:solidFill>
                <a:latin typeface="DM Sans Bold"/>
                <a:ea typeface="DM Sans Bold"/>
                <a:cs typeface="DM Sans Bold"/>
                <a:sym typeface="DM Sans Bold"/>
              </a:rPr>
              <a:t>Safer Internet Day 2025</a:t>
            </a:r>
          </a:p>
          <a:p>
            <a:pPr algn="r">
              <a:lnSpc>
                <a:spcPts val="4480"/>
              </a:lnSpc>
            </a:pPr>
            <a:r>
              <a:rPr lang="en-US" sz="4000" b="1">
                <a:solidFill>
                  <a:srgbClr val="38B6FF"/>
                </a:solidFill>
                <a:latin typeface="DM Sans Bold"/>
                <a:ea typeface="DM Sans Bold"/>
                <a:cs typeface="DM Sans Bold"/>
                <a:sym typeface="DM Sans Bold"/>
              </a:rPr>
              <a:t>Prepare </a:t>
            </a:r>
            <a:r>
              <a:rPr lang="en-US" sz="4000" b="1">
                <a:solidFill>
                  <a:srgbClr val="FF66C4"/>
                </a:solidFill>
                <a:latin typeface="DM Sans Bold"/>
                <a:ea typeface="DM Sans Bold"/>
                <a:cs typeface="DM Sans Bold"/>
                <a:sym typeface="DM Sans Bold"/>
              </a:rPr>
              <a:t>/</a:t>
            </a:r>
            <a:r>
              <a:rPr lang="en-US" sz="4000" b="1">
                <a:solidFill>
                  <a:srgbClr val="38B6FF"/>
                </a:solidFill>
                <a:latin typeface="DM Sans Bold"/>
                <a:ea typeface="DM Sans Bold"/>
                <a:cs typeface="DM Sans Bold"/>
                <a:sym typeface="DM Sans Bold"/>
              </a:rPr>
              <a:t> Protect </a:t>
            </a:r>
            <a:r>
              <a:rPr lang="en-US" sz="4000" b="1">
                <a:solidFill>
                  <a:srgbClr val="FF66C4"/>
                </a:solidFill>
                <a:latin typeface="DM Sans Bold"/>
                <a:ea typeface="DM Sans Bold"/>
                <a:cs typeface="DM Sans Bold"/>
                <a:sym typeface="DM Sans Bold"/>
              </a:rPr>
              <a:t>/</a:t>
            </a:r>
            <a:r>
              <a:rPr lang="en-US" sz="4000" b="1">
                <a:solidFill>
                  <a:srgbClr val="38B6FF"/>
                </a:solidFill>
                <a:latin typeface="DM Sans Bold"/>
                <a:ea typeface="DM Sans Bold"/>
                <a:cs typeface="DM Sans Bold"/>
                <a:sym typeface="DM Sans Bold"/>
              </a:rPr>
              <a:t> Thrive</a:t>
            </a:r>
          </a:p>
          <a:p>
            <a:pPr algn="r">
              <a:lnSpc>
                <a:spcPts val="4480"/>
              </a:lnSpc>
            </a:pPr>
            <a:r>
              <a:rPr lang="en-US" sz="4000">
                <a:solidFill>
                  <a:srgbClr val="38B6FF"/>
                </a:solidFill>
                <a:latin typeface="DM Sans"/>
                <a:ea typeface="DM Sans"/>
                <a:cs typeface="DM Sans"/>
                <a:sym typeface="DM Sans"/>
              </a:rPr>
              <a:t>Navigating algorithms and influencers</a:t>
            </a:r>
          </a:p>
          <a:p>
            <a:pPr algn="ctr">
              <a:lnSpc>
                <a:spcPts val="4480"/>
              </a:lnSpc>
            </a:pPr>
            <a:endParaRPr lang="en-US" sz="4000">
              <a:solidFill>
                <a:srgbClr val="38B6FF"/>
              </a:solidFill>
              <a:latin typeface="DM Sans"/>
              <a:ea typeface="DM Sans"/>
              <a:cs typeface="DM Sans"/>
              <a:sym typeface="DM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4AAD">
                <a:alpha val="100000"/>
              </a:srgbClr>
            </a:gs>
            <a:gs pos="100000">
              <a:srgbClr val="CB6CE6">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2366042" y="1236444"/>
            <a:ext cx="5018267" cy="1109550"/>
          </a:xfrm>
          <a:custGeom>
            <a:avLst/>
            <a:gdLst/>
            <a:ahLst/>
            <a:cxnLst/>
            <a:rect l="l" t="t" r="r" b="b"/>
            <a:pathLst>
              <a:path w="5018267" h="1109550">
                <a:moveTo>
                  <a:pt x="0" y="0"/>
                </a:moveTo>
                <a:lnTo>
                  <a:pt x="5018266" y="0"/>
                </a:lnTo>
                <a:lnTo>
                  <a:pt x="5018266" y="1109549"/>
                </a:lnTo>
                <a:lnTo>
                  <a:pt x="0" y="1109549"/>
                </a:lnTo>
                <a:lnTo>
                  <a:pt x="0" y="0"/>
                </a:lnTo>
                <a:close/>
              </a:path>
            </a:pathLst>
          </a:custGeom>
          <a:blipFill>
            <a:blip r:embed="rId3"/>
            <a:stretch>
              <a:fillRect/>
            </a:stretch>
          </a:blipFill>
        </p:spPr>
        <p:txBody>
          <a:bodyPr/>
          <a:lstStyle/>
          <a:p>
            <a:endParaRPr lang="en-US"/>
          </a:p>
        </p:txBody>
      </p:sp>
      <p:sp>
        <p:nvSpPr>
          <p:cNvPr id="3" name="Freeform 3"/>
          <p:cNvSpPr/>
          <p:nvPr/>
        </p:nvSpPr>
        <p:spPr>
          <a:xfrm>
            <a:off x="14461879" y="9362818"/>
            <a:ext cx="2072837" cy="434432"/>
          </a:xfrm>
          <a:custGeom>
            <a:avLst/>
            <a:gdLst/>
            <a:ahLst/>
            <a:cxnLst/>
            <a:rect l="l" t="t" r="r" b="b"/>
            <a:pathLst>
              <a:path w="2072837" h="434432">
                <a:moveTo>
                  <a:pt x="0" y="0"/>
                </a:moveTo>
                <a:lnTo>
                  <a:pt x="2072837" y="0"/>
                </a:lnTo>
                <a:lnTo>
                  <a:pt x="2072837" y="434432"/>
                </a:lnTo>
                <a:lnTo>
                  <a:pt x="0" y="434432"/>
                </a:lnTo>
                <a:lnTo>
                  <a:pt x="0" y="0"/>
                </a:lnTo>
                <a:close/>
              </a:path>
            </a:pathLst>
          </a:custGeom>
          <a:blipFill>
            <a:blip r:embed="rId4"/>
            <a:stretch>
              <a:fillRect/>
            </a:stretch>
          </a:blipFill>
        </p:spPr>
        <p:txBody>
          <a:bodyPr/>
          <a:lstStyle/>
          <a:p>
            <a:endParaRPr lang="en-US"/>
          </a:p>
        </p:txBody>
      </p:sp>
      <p:sp>
        <p:nvSpPr>
          <p:cNvPr id="4" name="Freeform 4"/>
          <p:cNvSpPr/>
          <p:nvPr/>
        </p:nvSpPr>
        <p:spPr>
          <a:xfrm>
            <a:off x="11643524" y="9099396"/>
            <a:ext cx="2453002" cy="961275"/>
          </a:xfrm>
          <a:custGeom>
            <a:avLst/>
            <a:gdLst/>
            <a:ahLst/>
            <a:cxnLst/>
            <a:rect l="l" t="t" r="r" b="b"/>
            <a:pathLst>
              <a:path w="2453002" h="961275">
                <a:moveTo>
                  <a:pt x="0" y="0"/>
                </a:moveTo>
                <a:lnTo>
                  <a:pt x="2453002" y="0"/>
                </a:lnTo>
                <a:lnTo>
                  <a:pt x="2453002" y="961276"/>
                </a:lnTo>
                <a:lnTo>
                  <a:pt x="0" y="961276"/>
                </a:lnTo>
                <a:lnTo>
                  <a:pt x="0" y="0"/>
                </a:lnTo>
                <a:close/>
              </a:path>
            </a:pathLst>
          </a:custGeom>
          <a:blipFill>
            <a:blip r:embed="rId5"/>
            <a:stretch>
              <a:fillRect/>
            </a:stretch>
          </a:blipFill>
        </p:spPr>
        <p:txBody>
          <a:bodyPr/>
          <a:lstStyle/>
          <a:p>
            <a:endParaRPr lang="en-US"/>
          </a:p>
        </p:txBody>
      </p:sp>
      <p:sp>
        <p:nvSpPr>
          <p:cNvPr id="5" name="Freeform 5"/>
          <p:cNvSpPr/>
          <p:nvPr/>
        </p:nvSpPr>
        <p:spPr>
          <a:xfrm rot="10212504">
            <a:off x="8204412" y="4177568"/>
            <a:ext cx="1879176" cy="1931863"/>
          </a:xfrm>
          <a:custGeom>
            <a:avLst/>
            <a:gdLst/>
            <a:ahLst/>
            <a:cxnLst/>
            <a:rect l="l" t="t" r="r" b="b"/>
            <a:pathLst>
              <a:path w="1879176" h="1931863">
                <a:moveTo>
                  <a:pt x="0" y="0"/>
                </a:moveTo>
                <a:lnTo>
                  <a:pt x="1879176" y="0"/>
                </a:lnTo>
                <a:lnTo>
                  <a:pt x="1879176" y="1931864"/>
                </a:lnTo>
                <a:lnTo>
                  <a:pt x="0" y="19318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flipH="1">
            <a:off x="492815" y="5189372"/>
            <a:ext cx="7181972" cy="874895"/>
          </a:xfrm>
          <a:custGeom>
            <a:avLst/>
            <a:gdLst/>
            <a:ahLst/>
            <a:cxnLst/>
            <a:rect l="l" t="t" r="r" b="b"/>
            <a:pathLst>
              <a:path w="7181972" h="874895">
                <a:moveTo>
                  <a:pt x="7181972" y="0"/>
                </a:moveTo>
                <a:lnTo>
                  <a:pt x="0" y="0"/>
                </a:lnTo>
                <a:lnTo>
                  <a:pt x="0" y="874894"/>
                </a:lnTo>
                <a:lnTo>
                  <a:pt x="7181972" y="874894"/>
                </a:lnTo>
                <a:lnTo>
                  <a:pt x="718197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7" name="Group 7"/>
          <p:cNvGrpSpPr/>
          <p:nvPr/>
        </p:nvGrpSpPr>
        <p:grpSpPr>
          <a:xfrm>
            <a:off x="9144000" y="-913024"/>
            <a:ext cx="12389022" cy="12113047"/>
            <a:chOff x="0" y="0"/>
            <a:chExt cx="6328410" cy="6187440"/>
          </a:xfrm>
        </p:grpSpPr>
        <p:sp>
          <p:nvSpPr>
            <p:cNvPr id="8" name="Freeform 8"/>
            <p:cNvSpPr/>
            <p:nvPr/>
          </p:nvSpPr>
          <p:spPr>
            <a:xfrm>
              <a:off x="0" y="-111760"/>
              <a:ext cx="6329680" cy="6441440"/>
            </a:xfrm>
            <a:custGeom>
              <a:avLst/>
              <a:gdLst/>
              <a:ahLst/>
              <a:cxnLst/>
              <a:rect l="l" t="t" r="r" b="b"/>
              <a:pathLst>
                <a:path w="6329680" h="6441440">
                  <a:moveTo>
                    <a:pt x="2310130" y="1536700"/>
                  </a:moveTo>
                  <a:cubicBezTo>
                    <a:pt x="1192530" y="1214120"/>
                    <a:pt x="416560" y="767080"/>
                    <a:pt x="483870" y="445770"/>
                  </a:cubicBezTo>
                  <a:cubicBezTo>
                    <a:pt x="565150" y="58420"/>
                    <a:pt x="1838960" y="0"/>
                    <a:pt x="3326130" y="313690"/>
                  </a:cubicBezTo>
                  <a:cubicBezTo>
                    <a:pt x="4455160" y="552450"/>
                    <a:pt x="5384800" y="937260"/>
                    <a:pt x="5730240" y="1278890"/>
                  </a:cubicBezTo>
                  <a:cubicBezTo>
                    <a:pt x="5824220" y="1347470"/>
                    <a:pt x="5876290" y="1433830"/>
                    <a:pt x="5876290" y="1536700"/>
                  </a:cubicBezTo>
                  <a:lnTo>
                    <a:pt x="5876290" y="1540510"/>
                  </a:lnTo>
                  <a:cubicBezTo>
                    <a:pt x="5876290" y="1550670"/>
                    <a:pt x="5876290" y="1560830"/>
                    <a:pt x="5875020" y="1569720"/>
                  </a:cubicBezTo>
                  <a:cubicBezTo>
                    <a:pt x="5843270" y="1870710"/>
                    <a:pt x="5398770" y="2246630"/>
                    <a:pt x="4721860" y="2589530"/>
                  </a:cubicBezTo>
                  <a:cubicBezTo>
                    <a:pt x="4951730" y="2730500"/>
                    <a:pt x="5083810" y="2896870"/>
                    <a:pt x="5083810" y="3073400"/>
                  </a:cubicBezTo>
                  <a:cubicBezTo>
                    <a:pt x="5083810" y="3112770"/>
                    <a:pt x="5077460" y="3152140"/>
                    <a:pt x="5064760" y="3188970"/>
                  </a:cubicBezTo>
                  <a:cubicBezTo>
                    <a:pt x="5760720" y="3343910"/>
                    <a:pt x="6234430" y="3586480"/>
                    <a:pt x="6316980" y="3862070"/>
                  </a:cubicBezTo>
                  <a:cubicBezTo>
                    <a:pt x="6325870" y="3890010"/>
                    <a:pt x="6329680" y="3917950"/>
                    <a:pt x="6329680" y="3947160"/>
                  </a:cubicBezTo>
                  <a:cubicBezTo>
                    <a:pt x="6329680" y="4466590"/>
                    <a:pt x="5077460" y="5330190"/>
                    <a:pt x="3534410" y="5875020"/>
                  </a:cubicBezTo>
                  <a:cubicBezTo>
                    <a:pt x="1991360" y="6419850"/>
                    <a:pt x="739140" y="6441440"/>
                    <a:pt x="739140" y="5922010"/>
                  </a:cubicBezTo>
                  <a:cubicBezTo>
                    <a:pt x="739140" y="5617210"/>
                    <a:pt x="1169670" y="5194300"/>
                    <a:pt x="1837690" y="4786630"/>
                  </a:cubicBezTo>
                  <a:cubicBezTo>
                    <a:pt x="830580" y="4632960"/>
                    <a:pt x="140970" y="4315460"/>
                    <a:pt x="140970" y="3948430"/>
                  </a:cubicBezTo>
                  <a:cubicBezTo>
                    <a:pt x="140970" y="3816350"/>
                    <a:pt x="231140" y="3690620"/>
                    <a:pt x="392430" y="3576320"/>
                  </a:cubicBezTo>
                  <a:cubicBezTo>
                    <a:pt x="143510" y="3431540"/>
                    <a:pt x="0" y="3258820"/>
                    <a:pt x="0" y="3074670"/>
                  </a:cubicBezTo>
                  <a:lnTo>
                    <a:pt x="0" y="3064510"/>
                  </a:lnTo>
                  <a:cubicBezTo>
                    <a:pt x="0" y="2611120"/>
                    <a:pt x="989330" y="1972310"/>
                    <a:pt x="2310130" y="1536700"/>
                  </a:cubicBezTo>
                  <a:close/>
                </a:path>
              </a:pathLst>
            </a:custGeom>
            <a:blipFill>
              <a:blip r:embed="rId10"/>
              <a:stretch>
                <a:fillRect l="-32971" r="-13624"/>
              </a:stretch>
            </a:blipFill>
          </p:spPr>
          <p:txBody>
            <a:bodyPr/>
            <a:lstStyle/>
            <a:p>
              <a:endParaRPr lang="en-US"/>
            </a:p>
          </p:txBody>
        </p:sp>
      </p:grpSp>
      <p:sp>
        <p:nvSpPr>
          <p:cNvPr id="9" name="Freeform 9"/>
          <p:cNvSpPr/>
          <p:nvPr/>
        </p:nvSpPr>
        <p:spPr>
          <a:xfrm>
            <a:off x="1028700" y="6740541"/>
            <a:ext cx="3227500" cy="1106571"/>
          </a:xfrm>
          <a:custGeom>
            <a:avLst/>
            <a:gdLst/>
            <a:ahLst/>
            <a:cxnLst/>
            <a:rect l="l" t="t" r="r" b="b"/>
            <a:pathLst>
              <a:path w="3227500" h="1106571">
                <a:moveTo>
                  <a:pt x="0" y="0"/>
                </a:moveTo>
                <a:lnTo>
                  <a:pt x="3227500" y="0"/>
                </a:lnTo>
                <a:lnTo>
                  <a:pt x="3227500" y="1106572"/>
                </a:lnTo>
                <a:lnTo>
                  <a:pt x="0" y="1106572"/>
                </a:lnTo>
                <a:lnTo>
                  <a:pt x="0" y="0"/>
                </a:lnTo>
                <a:close/>
              </a:path>
            </a:pathLst>
          </a:custGeom>
          <a:blipFill>
            <a:blip r:embed="rId11"/>
            <a:stretch>
              <a:fillRect/>
            </a:stretch>
          </a:blipFill>
          <a:ln w="38100" cap="sq">
            <a:solidFill>
              <a:srgbClr val="000000"/>
            </a:solidFill>
            <a:prstDash val="solid"/>
            <a:miter/>
          </a:ln>
        </p:spPr>
        <p:txBody>
          <a:bodyPr/>
          <a:lstStyle/>
          <a:p>
            <a:endParaRPr lang="en-US"/>
          </a:p>
        </p:txBody>
      </p:sp>
      <p:sp>
        <p:nvSpPr>
          <p:cNvPr id="10" name="TextBox 10"/>
          <p:cNvSpPr txBox="1"/>
          <p:nvPr/>
        </p:nvSpPr>
        <p:spPr>
          <a:xfrm>
            <a:off x="1028700" y="3127591"/>
            <a:ext cx="7692950" cy="1386712"/>
          </a:xfrm>
          <a:prstGeom prst="rect">
            <a:avLst/>
          </a:prstGeom>
        </p:spPr>
        <p:txBody>
          <a:bodyPr lIns="0" tIns="0" rIns="0" bIns="0" rtlCol="0" anchor="t">
            <a:spAutoFit/>
          </a:bodyPr>
          <a:lstStyle/>
          <a:p>
            <a:pPr algn="ctr">
              <a:lnSpc>
                <a:spcPts val="10200"/>
              </a:lnSpc>
            </a:pPr>
            <a:r>
              <a:rPr lang="en-US" sz="10099">
                <a:solidFill>
                  <a:srgbClr val="38B6FF"/>
                </a:solidFill>
                <a:latin typeface="Bobby Jones"/>
                <a:ea typeface="Bobby Jones"/>
                <a:cs typeface="Bobby Jones"/>
                <a:sym typeface="Bobby Jones"/>
              </a:rPr>
              <a:t>THANK YOU</a:t>
            </a:r>
          </a:p>
        </p:txBody>
      </p:sp>
      <p:sp>
        <p:nvSpPr>
          <p:cNvPr id="11" name="TextBox 11"/>
          <p:cNvSpPr txBox="1"/>
          <p:nvPr/>
        </p:nvSpPr>
        <p:spPr>
          <a:xfrm>
            <a:off x="492815" y="5257249"/>
            <a:ext cx="7692950" cy="662940"/>
          </a:xfrm>
          <a:prstGeom prst="rect">
            <a:avLst/>
          </a:prstGeom>
        </p:spPr>
        <p:txBody>
          <a:bodyPr lIns="0" tIns="0" rIns="0" bIns="0" rtlCol="0" anchor="t">
            <a:spAutoFit/>
          </a:bodyPr>
          <a:lstStyle/>
          <a:p>
            <a:pPr algn="ctr">
              <a:lnSpc>
                <a:spcPts val="5459"/>
              </a:lnSpc>
            </a:pPr>
            <a:r>
              <a:rPr lang="en-US" sz="3899" b="1">
                <a:solidFill>
                  <a:srgbClr val="FDFDFD"/>
                </a:solidFill>
                <a:latin typeface="Canva Sans Bold"/>
                <a:ea typeface="Canva Sans Bold"/>
                <a:cs typeface="Canva Sans Bold"/>
                <a:sym typeface="Canva Sans Bold"/>
              </a:rPr>
              <a:t>internetsafety@oide.ie</a:t>
            </a:r>
          </a:p>
        </p:txBody>
      </p:sp>
      <p:sp>
        <p:nvSpPr>
          <p:cNvPr id="12" name="TextBox 12"/>
          <p:cNvSpPr txBox="1"/>
          <p:nvPr/>
        </p:nvSpPr>
        <p:spPr>
          <a:xfrm>
            <a:off x="492815" y="8159116"/>
            <a:ext cx="10387970" cy="1842134"/>
          </a:xfrm>
          <a:prstGeom prst="rect">
            <a:avLst/>
          </a:prstGeom>
        </p:spPr>
        <p:txBody>
          <a:bodyPr lIns="0" tIns="0" rIns="0" bIns="0" rtlCol="0" anchor="t">
            <a:spAutoFit/>
          </a:bodyPr>
          <a:lstStyle/>
          <a:p>
            <a:pPr algn="ctr">
              <a:lnSpc>
                <a:spcPts val="2940"/>
              </a:lnSpc>
            </a:pPr>
            <a:r>
              <a:rPr lang="en-US" sz="2100" b="1">
                <a:solidFill>
                  <a:srgbClr val="FFFFFF"/>
                </a:solidFill>
                <a:latin typeface="Canva Sans Bold"/>
                <a:ea typeface="Canva Sans Bold"/>
                <a:cs typeface="Canva Sans Bold"/>
                <a:sym typeface="Canva Sans Bold"/>
              </a:rPr>
              <a:t>This work is made available under the terms of the Creative Commons Attribution Share Alike 3.0 Licence </a:t>
            </a:r>
            <a:r>
              <a:rPr lang="en-US" sz="2100" b="1" u="sng">
                <a:solidFill>
                  <a:srgbClr val="FFFFFF"/>
                </a:solidFill>
                <a:latin typeface="Canva Sans Bold"/>
                <a:ea typeface="Canva Sans Bold"/>
                <a:cs typeface="Canva Sans Bold"/>
                <a:sym typeface="Canva Sans Bold"/>
                <a:hlinkClick r:id="rId12" tooltip="http://creativecommons.org/licenses/by-sa/3.0/ie/"/>
              </a:rPr>
              <a:t>http://creativecommons.org/licenses/by-sa/3.0/ie/</a:t>
            </a:r>
            <a:r>
              <a:rPr lang="en-US" sz="2100" b="1">
                <a:solidFill>
                  <a:srgbClr val="FFFFFF"/>
                </a:solidFill>
                <a:latin typeface="Canva Sans Bold"/>
                <a:ea typeface="Canva Sans Bold"/>
                <a:cs typeface="Canva Sans Bold"/>
                <a:sym typeface="Canva Sans Bold"/>
              </a:rPr>
              <a:t>. You may use and re-use this material (not including images and logos) free of charge in any format or medium, under the terms of the Creative Commons Attribution Share Alike Licence.​</a:t>
            </a:r>
          </a:p>
        </p:txBody>
      </p:sp>
      <p:sp>
        <p:nvSpPr>
          <p:cNvPr id="13" name="TextBox 13"/>
          <p:cNvSpPr txBox="1"/>
          <p:nvPr/>
        </p:nvSpPr>
        <p:spPr>
          <a:xfrm>
            <a:off x="4875175" y="7007627"/>
            <a:ext cx="3979962" cy="580390"/>
          </a:xfrm>
          <a:prstGeom prst="rect">
            <a:avLst/>
          </a:prstGeom>
        </p:spPr>
        <p:txBody>
          <a:bodyPr lIns="0" tIns="0" rIns="0" bIns="0" rtlCol="0" anchor="t">
            <a:spAutoFit/>
          </a:bodyPr>
          <a:lstStyle/>
          <a:p>
            <a:pPr algn="ctr">
              <a:lnSpc>
                <a:spcPts val="4759"/>
              </a:lnSpc>
            </a:pPr>
            <a:r>
              <a:rPr lang="en-US" sz="3399">
                <a:solidFill>
                  <a:srgbClr val="FDFDFD"/>
                </a:solidFill>
                <a:latin typeface="Canva Sans"/>
                <a:ea typeface="Canva Sans"/>
                <a:cs typeface="Canva Sans"/>
                <a:sym typeface="Canva Sans"/>
              </a:rPr>
              <a:t>© Webwise_Ireland​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1018982" y="3258943"/>
            <a:ext cx="6425827" cy="6282687"/>
            <a:chOff x="0" y="0"/>
            <a:chExt cx="6328410" cy="6187440"/>
          </a:xfrm>
        </p:grpSpPr>
        <p:sp>
          <p:nvSpPr>
            <p:cNvPr id="4" name="Freeform 4"/>
            <p:cNvSpPr/>
            <p:nvPr/>
          </p:nvSpPr>
          <p:spPr>
            <a:xfrm>
              <a:off x="0" y="-111760"/>
              <a:ext cx="6329680" cy="6441440"/>
            </a:xfrm>
            <a:custGeom>
              <a:avLst/>
              <a:gdLst/>
              <a:ahLst/>
              <a:cxnLst/>
              <a:rect l="l" t="t" r="r" b="b"/>
              <a:pathLst>
                <a:path w="6329680" h="6441440">
                  <a:moveTo>
                    <a:pt x="2310130" y="1536700"/>
                  </a:moveTo>
                  <a:cubicBezTo>
                    <a:pt x="1192530" y="1214120"/>
                    <a:pt x="416560" y="767080"/>
                    <a:pt x="483870" y="445770"/>
                  </a:cubicBezTo>
                  <a:cubicBezTo>
                    <a:pt x="565150" y="58420"/>
                    <a:pt x="1838960" y="0"/>
                    <a:pt x="3326130" y="313690"/>
                  </a:cubicBezTo>
                  <a:cubicBezTo>
                    <a:pt x="4455160" y="552450"/>
                    <a:pt x="5384800" y="937260"/>
                    <a:pt x="5730240" y="1278890"/>
                  </a:cubicBezTo>
                  <a:cubicBezTo>
                    <a:pt x="5824220" y="1347470"/>
                    <a:pt x="5876290" y="1433830"/>
                    <a:pt x="5876290" y="1536700"/>
                  </a:cubicBezTo>
                  <a:lnTo>
                    <a:pt x="5876290" y="1540510"/>
                  </a:lnTo>
                  <a:cubicBezTo>
                    <a:pt x="5876290" y="1550670"/>
                    <a:pt x="5876290" y="1560830"/>
                    <a:pt x="5875020" y="1569720"/>
                  </a:cubicBezTo>
                  <a:cubicBezTo>
                    <a:pt x="5843270" y="1870710"/>
                    <a:pt x="5398770" y="2246630"/>
                    <a:pt x="4721860" y="2589530"/>
                  </a:cubicBezTo>
                  <a:cubicBezTo>
                    <a:pt x="4951730" y="2730500"/>
                    <a:pt x="5083810" y="2896870"/>
                    <a:pt x="5083810" y="3073400"/>
                  </a:cubicBezTo>
                  <a:cubicBezTo>
                    <a:pt x="5083810" y="3112770"/>
                    <a:pt x="5077460" y="3152140"/>
                    <a:pt x="5064760" y="3188970"/>
                  </a:cubicBezTo>
                  <a:cubicBezTo>
                    <a:pt x="5760720" y="3343910"/>
                    <a:pt x="6234430" y="3586480"/>
                    <a:pt x="6316980" y="3862070"/>
                  </a:cubicBezTo>
                  <a:cubicBezTo>
                    <a:pt x="6325870" y="3890010"/>
                    <a:pt x="6329680" y="3917950"/>
                    <a:pt x="6329680" y="3947160"/>
                  </a:cubicBezTo>
                  <a:cubicBezTo>
                    <a:pt x="6329680" y="4466590"/>
                    <a:pt x="5077460" y="5330190"/>
                    <a:pt x="3534410" y="5875020"/>
                  </a:cubicBezTo>
                  <a:cubicBezTo>
                    <a:pt x="1991360" y="6419850"/>
                    <a:pt x="739140" y="6441440"/>
                    <a:pt x="739140" y="5922010"/>
                  </a:cubicBezTo>
                  <a:cubicBezTo>
                    <a:pt x="739140" y="5617210"/>
                    <a:pt x="1169670" y="5194300"/>
                    <a:pt x="1837690" y="4786630"/>
                  </a:cubicBezTo>
                  <a:cubicBezTo>
                    <a:pt x="830580" y="4632960"/>
                    <a:pt x="140970" y="4315460"/>
                    <a:pt x="140970" y="3948430"/>
                  </a:cubicBezTo>
                  <a:cubicBezTo>
                    <a:pt x="140970" y="3816350"/>
                    <a:pt x="231140" y="3690620"/>
                    <a:pt x="392430" y="3576320"/>
                  </a:cubicBezTo>
                  <a:cubicBezTo>
                    <a:pt x="143510" y="3431540"/>
                    <a:pt x="0" y="3258820"/>
                    <a:pt x="0" y="3074670"/>
                  </a:cubicBezTo>
                  <a:lnTo>
                    <a:pt x="0" y="3064510"/>
                  </a:lnTo>
                  <a:cubicBezTo>
                    <a:pt x="0" y="2611120"/>
                    <a:pt x="989330" y="1972310"/>
                    <a:pt x="2310130" y="1536700"/>
                  </a:cubicBezTo>
                  <a:close/>
                </a:path>
              </a:pathLst>
            </a:custGeom>
            <a:blipFill>
              <a:blip r:embed="rId4"/>
              <a:stretch>
                <a:fillRect l="-17633" r="-28962"/>
              </a:stretch>
            </a:blipFill>
          </p:spPr>
          <p:txBody>
            <a:bodyPr/>
            <a:lstStyle/>
            <a:p>
              <a:endParaRPr lang="en-US"/>
            </a:p>
          </p:txBody>
        </p:sp>
      </p:grpSp>
      <p:sp>
        <p:nvSpPr>
          <p:cNvPr id="5" name="TextBox 5"/>
          <p:cNvSpPr txBox="1"/>
          <p:nvPr/>
        </p:nvSpPr>
        <p:spPr>
          <a:xfrm>
            <a:off x="1028700" y="2727509"/>
            <a:ext cx="9990282" cy="6216967"/>
          </a:xfrm>
          <a:prstGeom prst="rect">
            <a:avLst/>
          </a:prstGeom>
        </p:spPr>
        <p:txBody>
          <a:bodyPr lIns="0" tIns="0" rIns="0" bIns="0" rtlCol="0" anchor="t">
            <a:spAutoFit/>
          </a:bodyPr>
          <a:lstStyle/>
          <a:p>
            <a:pPr algn="l">
              <a:lnSpc>
                <a:spcPts val="4000"/>
              </a:lnSpc>
            </a:pPr>
            <a:r>
              <a:rPr lang="en-US" sz="3200" b="1" dirty="0">
                <a:solidFill>
                  <a:srgbClr val="000001"/>
                </a:solidFill>
                <a:latin typeface="DM Sans Bold"/>
                <a:ea typeface="DM Sans Bold"/>
                <a:cs typeface="DM Sans Bold"/>
                <a:sym typeface="DM Sans Bold"/>
              </a:rPr>
              <a:t>On Safer Internet Day, let’s take time to:</a:t>
            </a:r>
          </a:p>
          <a:p>
            <a:pPr algn="l">
              <a:lnSpc>
                <a:spcPts val="4000"/>
              </a:lnSpc>
            </a:pPr>
            <a:endParaRPr lang="en-US" sz="3200" b="1" dirty="0">
              <a:solidFill>
                <a:srgbClr val="000001"/>
              </a:solidFill>
              <a:latin typeface="DM Sans Bold"/>
              <a:ea typeface="DM Sans Bold"/>
              <a:cs typeface="DM Sans Bold"/>
              <a:sym typeface="DM Sans Bold"/>
            </a:endParaRPr>
          </a:p>
          <a:p>
            <a:pPr marL="690890" lvl="1" indent="-345445" algn="l">
              <a:lnSpc>
                <a:spcPts val="4000"/>
              </a:lnSpc>
              <a:buFont typeface="Arial"/>
              <a:buChar char="•"/>
            </a:pPr>
            <a:r>
              <a:rPr lang="en-US" sz="3200" dirty="0">
                <a:solidFill>
                  <a:srgbClr val="000001"/>
                </a:solidFill>
                <a:latin typeface="DM Sans"/>
                <a:ea typeface="DM Sans"/>
                <a:cs typeface="DM Sans"/>
                <a:sym typeface="DM Sans"/>
              </a:rPr>
              <a:t>Reflect on the role and influence of social media influencers. </a:t>
            </a:r>
          </a:p>
          <a:p>
            <a:pPr marL="690890" lvl="1" indent="-345445" algn="l">
              <a:lnSpc>
                <a:spcPts val="4000"/>
              </a:lnSpc>
              <a:buFont typeface="Arial"/>
              <a:buChar char="•"/>
            </a:pPr>
            <a:r>
              <a:rPr lang="en-US" sz="3200" dirty="0">
                <a:solidFill>
                  <a:srgbClr val="000001"/>
                </a:solidFill>
                <a:latin typeface="DM Sans"/>
                <a:ea typeface="DM Sans"/>
                <a:cs typeface="DM Sans"/>
                <a:sym typeface="DM Sans"/>
              </a:rPr>
              <a:t>Understand how algorithms shape our online experience. </a:t>
            </a:r>
          </a:p>
          <a:p>
            <a:pPr marL="690890" lvl="1" indent="-345445" algn="l">
              <a:lnSpc>
                <a:spcPts val="4000"/>
              </a:lnSpc>
              <a:buFont typeface="Arial"/>
              <a:buChar char="•"/>
            </a:pPr>
            <a:r>
              <a:rPr lang="en-US" sz="3200" dirty="0">
                <a:solidFill>
                  <a:srgbClr val="000001"/>
                </a:solidFill>
                <a:latin typeface="DM Sans"/>
                <a:ea typeface="DM Sans"/>
                <a:cs typeface="DM Sans"/>
                <a:sym typeface="DM Sans"/>
              </a:rPr>
              <a:t>Develop strategies to manage your experience online and navigate the opportunities and challenges of these powerful influences. </a:t>
            </a:r>
          </a:p>
          <a:p>
            <a:pPr algn="l">
              <a:lnSpc>
                <a:spcPts val="4000"/>
              </a:lnSpc>
            </a:pPr>
            <a:endParaRPr lang="en-US" sz="3200" dirty="0">
              <a:solidFill>
                <a:srgbClr val="000001"/>
              </a:solidFill>
              <a:latin typeface="DM Sans"/>
              <a:ea typeface="DM Sans"/>
              <a:cs typeface="DM Sans"/>
              <a:sym typeface="DM Sans"/>
            </a:endParaRPr>
          </a:p>
          <a:p>
            <a:pPr algn="l">
              <a:lnSpc>
                <a:spcPts val="4625"/>
              </a:lnSpc>
            </a:pPr>
            <a:endParaRPr lang="en-US" sz="3200" dirty="0">
              <a:solidFill>
                <a:srgbClr val="000001"/>
              </a:solidFill>
              <a:latin typeface="DM Sans"/>
              <a:ea typeface="DM Sans"/>
              <a:cs typeface="DM Sans"/>
              <a:sym typeface="DM Sans"/>
            </a:endParaRPr>
          </a:p>
          <a:p>
            <a:pPr algn="l">
              <a:lnSpc>
                <a:spcPts val="4625"/>
              </a:lnSpc>
            </a:pPr>
            <a:endParaRPr lang="en-US" sz="3200" dirty="0">
              <a:solidFill>
                <a:srgbClr val="000001"/>
              </a:solidFill>
              <a:latin typeface="DM Sans"/>
              <a:ea typeface="DM Sans"/>
              <a:cs typeface="DM Sans"/>
              <a:sym typeface="DM Sans"/>
            </a:endParaRPr>
          </a:p>
        </p:txBody>
      </p:sp>
      <p:sp>
        <p:nvSpPr>
          <p:cNvPr id="6" name="TextBox 6"/>
          <p:cNvSpPr txBox="1"/>
          <p:nvPr/>
        </p:nvSpPr>
        <p:spPr>
          <a:xfrm>
            <a:off x="6267361" y="348164"/>
            <a:ext cx="10768869" cy="2407920"/>
          </a:xfrm>
          <a:prstGeom prst="rect">
            <a:avLst/>
          </a:prstGeom>
        </p:spPr>
        <p:txBody>
          <a:bodyPr lIns="0" tIns="0" rIns="0" bIns="0" rtlCol="0" anchor="t">
            <a:spAutoFit/>
          </a:bodyPr>
          <a:lstStyle/>
          <a:p>
            <a:pPr algn="r">
              <a:lnSpc>
                <a:spcPts val="5600"/>
              </a:lnSpc>
            </a:pPr>
            <a:r>
              <a:rPr lang="en-US" sz="5000" b="1">
                <a:solidFill>
                  <a:srgbClr val="000001"/>
                </a:solidFill>
                <a:latin typeface="DM Sans Bold"/>
                <a:ea typeface="DM Sans Bold"/>
                <a:cs typeface="DM Sans Bold"/>
                <a:sym typeface="DM Sans Bold"/>
              </a:rPr>
              <a:t>Safer Internet Day 2025</a:t>
            </a:r>
          </a:p>
          <a:p>
            <a:pPr algn="r">
              <a:lnSpc>
                <a:spcPts val="4480"/>
              </a:lnSpc>
            </a:pPr>
            <a:r>
              <a:rPr lang="en-US" sz="4000" b="1">
                <a:solidFill>
                  <a:srgbClr val="38B6FF"/>
                </a:solidFill>
                <a:latin typeface="DM Sans Bold"/>
                <a:ea typeface="DM Sans Bold"/>
                <a:cs typeface="DM Sans Bold"/>
                <a:sym typeface="DM Sans Bold"/>
              </a:rPr>
              <a:t>Prepare </a:t>
            </a:r>
            <a:r>
              <a:rPr lang="en-US" sz="4000" b="1">
                <a:solidFill>
                  <a:srgbClr val="FF66C4"/>
                </a:solidFill>
                <a:latin typeface="DM Sans Bold"/>
                <a:ea typeface="DM Sans Bold"/>
                <a:cs typeface="DM Sans Bold"/>
                <a:sym typeface="DM Sans Bold"/>
              </a:rPr>
              <a:t>/</a:t>
            </a:r>
            <a:r>
              <a:rPr lang="en-US" sz="4000" b="1">
                <a:solidFill>
                  <a:srgbClr val="38B6FF"/>
                </a:solidFill>
                <a:latin typeface="DM Sans Bold"/>
                <a:ea typeface="DM Sans Bold"/>
                <a:cs typeface="DM Sans Bold"/>
                <a:sym typeface="DM Sans Bold"/>
              </a:rPr>
              <a:t> Protect </a:t>
            </a:r>
            <a:r>
              <a:rPr lang="en-US" sz="4000" b="1">
                <a:solidFill>
                  <a:srgbClr val="FF66C4"/>
                </a:solidFill>
                <a:latin typeface="DM Sans Bold"/>
                <a:ea typeface="DM Sans Bold"/>
                <a:cs typeface="DM Sans Bold"/>
                <a:sym typeface="DM Sans Bold"/>
              </a:rPr>
              <a:t>/</a:t>
            </a:r>
            <a:r>
              <a:rPr lang="en-US" sz="4000" b="1">
                <a:solidFill>
                  <a:srgbClr val="38B6FF"/>
                </a:solidFill>
                <a:latin typeface="DM Sans Bold"/>
                <a:ea typeface="DM Sans Bold"/>
                <a:cs typeface="DM Sans Bold"/>
                <a:sym typeface="DM Sans Bold"/>
              </a:rPr>
              <a:t> Thrive</a:t>
            </a:r>
          </a:p>
          <a:p>
            <a:pPr algn="r">
              <a:lnSpc>
                <a:spcPts val="4480"/>
              </a:lnSpc>
            </a:pPr>
            <a:r>
              <a:rPr lang="en-US" sz="4000">
                <a:solidFill>
                  <a:srgbClr val="38B6FF"/>
                </a:solidFill>
                <a:latin typeface="DM Sans"/>
                <a:ea typeface="DM Sans"/>
                <a:cs typeface="DM Sans"/>
                <a:sym typeface="DM Sans"/>
              </a:rPr>
              <a:t>Navigating algorithms and influencers</a:t>
            </a:r>
          </a:p>
          <a:p>
            <a:pPr algn="ctr">
              <a:lnSpc>
                <a:spcPts val="4480"/>
              </a:lnSpc>
            </a:pPr>
            <a:endParaRPr lang="en-US" sz="4000">
              <a:solidFill>
                <a:srgbClr val="38B6FF"/>
              </a:solidFill>
              <a:latin typeface="DM Sans"/>
              <a:ea typeface="DM Sans"/>
              <a:cs typeface="DM Sans"/>
              <a:sym typeface="DM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875849"/>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1018982" y="3258943"/>
            <a:ext cx="6425827" cy="6282687"/>
            <a:chOff x="0" y="0"/>
            <a:chExt cx="6328410" cy="6187440"/>
          </a:xfrm>
        </p:grpSpPr>
        <p:sp>
          <p:nvSpPr>
            <p:cNvPr id="4" name="Freeform 4"/>
            <p:cNvSpPr/>
            <p:nvPr/>
          </p:nvSpPr>
          <p:spPr>
            <a:xfrm>
              <a:off x="0" y="-111760"/>
              <a:ext cx="6329680" cy="6441440"/>
            </a:xfrm>
            <a:custGeom>
              <a:avLst/>
              <a:gdLst/>
              <a:ahLst/>
              <a:cxnLst/>
              <a:rect l="l" t="t" r="r" b="b"/>
              <a:pathLst>
                <a:path w="6329680" h="6441440">
                  <a:moveTo>
                    <a:pt x="2310130" y="1536700"/>
                  </a:moveTo>
                  <a:cubicBezTo>
                    <a:pt x="1192530" y="1214120"/>
                    <a:pt x="416560" y="767080"/>
                    <a:pt x="483870" y="445770"/>
                  </a:cubicBezTo>
                  <a:cubicBezTo>
                    <a:pt x="565150" y="58420"/>
                    <a:pt x="1838960" y="0"/>
                    <a:pt x="3326130" y="313690"/>
                  </a:cubicBezTo>
                  <a:cubicBezTo>
                    <a:pt x="4455160" y="552450"/>
                    <a:pt x="5384800" y="937260"/>
                    <a:pt x="5730240" y="1278890"/>
                  </a:cubicBezTo>
                  <a:cubicBezTo>
                    <a:pt x="5824220" y="1347470"/>
                    <a:pt x="5876290" y="1433830"/>
                    <a:pt x="5876290" y="1536700"/>
                  </a:cubicBezTo>
                  <a:lnTo>
                    <a:pt x="5876290" y="1540510"/>
                  </a:lnTo>
                  <a:cubicBezTo>
                    <a:pt x="5876290" y="1550670"/>
                    <a:pt x="5876290" y="1560830"/>
                    <a:pt x="5875020" y="1569720"/>
                  </a:cubicBezTo>
                  <a:cubicBezTo>
                    <a:pt x="5843270" y="1870710"/>
                    <a:pt x="5398770" y="2246630"/>
                    <a:pt x="4721860" y="2589530"/>
                  </a:cubicBezTo>
                  <a:cubicBezTo>
                    <a:pt x="4951730" y="2730500"/>
                    <a:pt x="5083810" y="2896870"/>
                    <a:pt x="5083810" y="3073400"/>
                  </a:cubicBezTo>
                  <a:cubicBezTo>
                    <a:pt x="5083810" y="3112770"/>
                    <a:pt x="5077460" y="3152140"/>
                    <a:pt x="5064760" y="3188970"/>
                  </a:cubicBezTo>
                  <a:cubicBezTo>
                    <a:pt x="5760720" y="3343910"/>
                    <a:pt x="6234430" y="3586480"/>
                    <a:pt x="6316980" y="3862070"/>
                  </a:cubicBezTo>
                  <a:cubicBezTo>
                    <a:pt x="6325870" y="3890010"/>
                    <a:pt x="6329680" y="3917950"/>
                    <a:pt x="6329680" y="3947160"/>
                  </a:cubicBezTo>
                  <a:cubicBezTo>
                    <a:pt x="6329680" y="4466590"/>
                    <a:pt x="5077460" y="5330190"/>
                    <a:pt x="3534410" y="5875020"/>
                  </a:cubicBezTo>
                  <a:cubicBezTo>
                    <a:pt x="1991360" y="6419850"/>
                    <a:pt x="739140" y="6441440"/>
                    <a:pt x="739140" y="5922010"/>
                  </a:cubicBezTo>
                  <a:cubicBezTo>
                    <a:pt x="739140" y="5617210"/>
                    <a:pt x="1169670" y="5194300"/>
                    <a:pt x="1837690" y="4786630"/>
                  </a:cubicBezTo>
                  <a:cubicBezTo>
                    <a:pt x="830580" y="4632960"/>
                    <a:pt x="140970" y="4315460"/>
                    <a:pt x="140970" y="3948430"/>
                  </a:cubicBezTo>
                  <a:cubicBezTo>
                    <a:pt x="140970" y="3816350"/>
                    <a:pt x="231140" y="3690620"/>
                    <a:pt x="392430" y="3576320"/>
                  </a:cubicBezTo>
                  <a:cubicBezTo>
                    <a:pt x="143510" y="3431540"/>
                    <a:pt x="0" y="3258820"/>
                    <a:pt x="0" y="3074670"/>
                  </a:cubicBezTo>
                  <a:lnTo>
                    <a:pt x="0" y="3064510"/>
                  </a:lnTo>
                  <a:cubicBezTo>
                    <a:pt x="0" y="2611120"/>
                    <a:pt x="989330" y="1972310"/>
                    <a:pt x="2310130" y="1536700"/>
                  </a:cubicBezTo>
                  <a:close/>
                </a:path>
              </a:pathLst>
            </a:custGeom>
            <a:blipFill>
              <a:blip r:embed="rId4"/>
              <a:stretch>
                <a:fillRect t="-33198" b="-33198"/>
              </a:stretch>
            </a:blipFill>
          </p:spPr>
          <p:txBody>
            <a:bodyPr/>
            <a:lstStyle/>
            <a:p>
              <a:endParaRPr lang="en-US"/>
            </a:p>
          </p:txBody>
        </p:sp>
      </p:grpSp>
      <p:sp>
        <p:nvSpPr>
          <p:cNvPr id="5" name="TextBox 5"/>
          <p:cNvSpPr txBox="1"/>
          <p:nvPr/>
        </p:nvSpPr>
        <p:spPr>
          <a:xfrm>
            <a:off x="1028700" y="3833812"/>
            <a:ext cx="9309523" cy="4670742"/>
          </a:xfrm>
          <a:prstGeom prst="rect">
            <a:avLst/>
          </a:prstGeom>
        </p:spPr>
        <p:txBody>
          <a:bodyPr lIns="0" tIns="0" rIns="0" bIns="0" rtlCol="0" anchor="t">
            <a:spAutoFit/>
          </a:bodyPr>
          <a:lstStyle/>
          <a:p>
            <a:pPr algn="l">
              <a:lnSpc>
                <a:spcPts val="5250"/>
              </a:lnSpc>
            </a:pPr>
            <a:r>
              <a:rPr lang="en-US" sz="4200" b="1" dirty="0">
                <a:solidFill>
                  <a:srgbClr val="000001"/>
                </a:solidFill>
                <a:latin typeface="DM Sans Bold"/>
                <a:ea typeface="DM Sans Bold"/>
                <a:cs typeface="DM Sans Bold"/>
                <a:sym typeface="DM Sans Bold"/>
              </a:rPr>
              <a:t>Let’s Brainstorm:</a:t>
            </a:r>
          </a:p>
          <a:p>
            <a:pPr algn="l">
              <a:lnSpc>
                <a:spcPts val="5250"/>
              </a:lnSpc>
            </a:pPr>
            <a:r>
              <a:rPr lang="en-US" sz="4200" dirty="0">
                <a:solidFill>
                  <a:srgbClr val="000001"/>
                </a:solidFill>
                <a:latin typeface="DM Sans"/>
                <a:ea typeface="DM Sans"/>
                <a:cs typeface="DM Sans"/>
                <a:sym typeface="DM Sans"/>
              </a:rPr>
              <a:t>What comes to mind when you hear the word “influencer”?</a:t>
            </a:r>
          </a:p>
          <a:p>
            <a:pPr algn="l">
              <a:lnSpc>
                <a:spcPts val="4000"/>
              </a:lnSpc>
            </a:pPr>
            <a:endParaRPr lang="en-US" sz="4200" dirty="0">
              <a:solidFill>
                <a:srgbClr val="000001"/>
              </a:solidFill>
              <a:latin typeface="DM Sans"/>
              <a:ea typeface="DM Sans"/>
              <a:cs typeface="DM Sans"/>
              <a:sym typeface="DM Sans"/>
            </a:endParaRPr>
          </a:p>
          <a:p>
            <a:pPr algn="l">
              <a:lnSpc>
                <a:spcPts val="4000"/>
              </a:lnSpc>
            </a:pPr>
            <a:r>
              <a:rPr lang="en-US" sz="3200" dirty="0">
                <a:solidFill>
                  <a:srgbClr val="000001"/>
                </a:solidFill>
                <a:latin typeface="DM Sans"/>
                <a:ea typeface="DM Sans"/>
                <a:cs typeface="DM Sans"/>
                <a:sym typeface="DM Sans"/>
              </a:rPr>
              <a:t> </a:t>
            </a:r>
          </a:p>
          <a:p>
            <a:pPr algn="l">
              <a:lnSpc>
                <a:spcPts val="4000"/>
              </a:lnSpc>
            </a:pPr>
            <a:endParaRPr lang="en-US" sz="3200" dirty="0">
              <a:solidFill>
                <a:srgbClr val="000001"/>
              </a:solidFill>
              <a:latin typeface="DM Sans"/>
              <a:ea typeface="DM Sans"/>
              <a:cs typeface="DM Sans"/>
              <a:sym typeface="DM Sans"/>
            </a:endParaRPr>
          </a:p>
          <a:p>
            <a:pPr algn="l">
              <a:lnSpc>
                <a:spcPts val="4625"/>
              </a:lnSpc>
            </a:pPr>
            <a:endParaRPr lang="en-US" sz="3200" dirty="0">
              <a:solidFill>
                <a:srgbClr val="000001"/>
              </a:solidFill>
              <a:latin typeface="DM Sans"/>
              <a:ea typeface="DM Sans"/>
              <a:cs typeface="DM Sans"/>
              <a:sym typeface="DM Sans"/>
            </a:endParaRPr>
          </a:p>
          <a:p>
            <a:pPr algn="l">
              <a:lnSpc>
                <a:spcPts val="4625"/>
              </a:lnSpc>
            </a:pPr>
            <a:endParaRPr lang="en-US" sz="3200" dirty="0">
              <a:solidFill>
                <a:srgbClr val="000001"/>
              </a:solidFill>
              <a:latin typeface="DM Sans"/>
              <a:ea typeface="DM Sans"/>
              <a:cs typeface="DM Sans"/>
              <a:sym typeface="DM Sans"/>
            </a:endParaRPr>
          </a:p>
        </p:txBody>
      </p:sp>
      <p:sp>
        <p:nvSpPr>
          <p:cNvPr id="6" name="TextBox 6"/>
          <p:cNvSpPr txBox="1"/>
          <p:nvPr/>
        </p:nvSpPr>
        <p:spPr>
          <a:xfrm>
            <a:off x="7519131" y="904424"/>
            <a:ext cx="9925678" cy="1283970"/>
          </a:xfrm>
          <a:prstGeom prst="rect">
            <a:avLst/>
          </a:prstGeom>
        </p:spPr>
        <p:txBody>
          <a:bodyPr lIns="0" tIns="0" rIns="0" bIns="0" rtlCol="0" anchor="t">
            <a:spAutoFit/>
          </a:bodyPr>
          <a:lstStyle/>
          <a:p>
            <a:pPr algn="r">
              <a:lnSpc>
                <a:spcPts val="5600"/>
              </a:lnSpc>
            </a:pPr>
            <a:r>
              <a:rPr lang="en-US" sz="5000" b="1">
                <a:solidFill>
                  <a:srgbClr val="000001"/>
                </a:solidFill>
                <a:latin typeface="DM Sans Bold"/>
                <a:ea typeface="DM Sans Bold"/>
                <a:cs typeface="DM Sans Bold"/>
                <a:sym typeface="DM Sans Bold"/>
              </a:rPr>
              <a:t>Influencer</a:t>
            </a:r>
          </a:p>
          <a:p>
            <a:pPr algn="ctr">
              <a:lnSpc>
                <a:spcPts val="4480"/>
              </a:lnSpc>
            </a:pPr>
            <a:endParaRPr lang="en-US" sz="5000" b="1">
              <a:solidFill>
                <a:srgbClr val="000001"/>
              </a:solidFill>
              <a:latin typeface="DM Sans Bold"/>
              <a:ea typeface="DM Sans Bold"/>
              <a:cs typeface="DM Sans Bold"/>
              <a:sym typeface="DM Sans 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1018982" y="2413638"/>
            <a:ext cx="6425827" cy="6282687"/>
            <a:chOff x="0" y="0"/>
            <a:chExt cx="6328410" cy="6187440"/>
          </a:xfrm>
        </p:grpSpPr>
        <p:sp>
          <p:nvSpPr>
            <p:cNvPr id="4" name="Freeform 4"/>
            <p:cNvSpPr/>
            <p:nvPr/>
          </p:nvSpPr>
          <p:spPr>
            <a:xfrm>
              <a:off x="0" y="-111760"/>
              <a:ext cx="6329680" cy="6441440"/>
            </a:xfrm>
            <a:custGeom>
              <a:avLst/>
              <a:gdLst/>
              <a:ahLst/>
              <a:cxnLst/>
              <a:rect l="l" t="t" r="r" b="b"/>
              <a:pathLst>
                <a:path w="6329680" h="6441440">
                  <a:moveTo>
                    <a:pt x="2310130" y="1536700"/>
                  </a:moveTo>
                  <a:cubicBezTo>
                    <a:pt x="1192530" y="1214120"/>
                    <a:pt x="416560" y="767080"/>
                    <a:pt x="483870" y="445770"/>
                  </a:cubicBezTo>
                  <a:cubicBezTo>
                    <a:pt x="565150" y="58420"/>
                    <a:pt x="1838960" y="0"/>
                    <a:pt x="3326130" y="313690"/>
                  </a:cubicBezTo>
                  <a:cubicBezTo>
                    <a:pt x="4455160" y="552450"/>
                    <a:pt x="5384800" y="937260"/>
                    <a:pt x="5730240" y="1278890"/>
                  </a:cubicBezTo>
                  <a:cubicBezTo>
                    <a:pt x="5824220" y="1347470"/>
                    <a:pt x="5876290" y="1433830"/>
                    <a:pt x="5876290" y="1536700"/>
                  </a:cubicBezTo>
                  <a:lnTo>
                    <a:pt x="5876290" y="1540510"/>
                  </a:lnTo>
                  <a:cubicBezTo>
                    <a:pt x="5876290" y="1550670"/>
                    <a:pt x="5876290" y="1560830"/>
                    <a:pt x="5875020" y="1569720"/>
                  </a:cubicBezTo>
                  <a:cubicBezTo>
                    <a:pt x="5843270" y="1870710"/>
                    <a:pt x="5398770" y="2246630"/>
                    <a:pt x="4721860" y="2589530"/>
                  </a:cubicBezTo>
                  <a:cubicBezTo>
                    <a:pt x="4951730" y="2730500"/>
                    <a:pt x="5083810" y="2896870"/>
                    <a:pt x="5083810" y="3073400"/>
                  </a:cubicBezTo>
                  <a:cubicBezTo>
                    <a:pt x="5083810" y="3112770"/>
                    <a:pt x="5077460" y="3152140"/>
                    <a:pt x="5064760" y="3188970"/>
                  </a:cubicBezTo>
                  <a:cubicBezTo>
                    <a:pt x="5760720" y="3343910"/>
                    <a:pt x="6234430" y="3586480"/>
                    <a:pt x="6316980" y="3862070"/>
                  </a:cubicBezTo>
                  <a:cubicBezTo>
                    <a:pt x="6325870" y="3890010"/>
                    <a:pt x="6329680" y="3917950"/>
                    <a:pt x="6329680" y="3947160"/>
                  </a:cubicBezTo>
                  <a:cubicBezTo>
                    <a:pt x="6329680" y="4466590"/>
                    <a:pt x="5077460" y="5330190"/>
                    <a:pt x="3534410" y="5875020"/>
                  </a:cubicBezTo>
                  <a:cubicBezTo>
                    <a:pt x="1991360" y="6419850"/>
                    <a:pt x="739140" y="6441440"/>
                    <a:pt x="739140" y="5922010"/>
                  </a:cubicBezTo>
                  <a:cubicBezTo>
                    <a:pt x="739140" y="5617210"/>
                    <a:pt x="1169670" y="5194300"/>
                    <a:pt x="1837690" y="4786630"/>
                  </a:cubicBezTo>
                  <a:cubicBezTo>
                    <a:pt x="830580" y="4632960"/>
                    <a:pt x="140970" y="4315460"/>
                    <a:pt x="140970" y="3948430"/>
                  </a:cubicBezTo>
                  <a:cubicBezTo>
                    <a:pt x="140970" y="3816350"/>
                    <a:pt x="231140" y="3690620"/>
                    <a:pt x="392430" y="3576320"/>
                  </a:cubicBezTo>
                  <a:cubicBezTo>
                    <a:pt x="143510" y="3431540"/>
                    <a:pt x="0" y="3258820"/>
                    <a:pt x="0" y="3074670"/>
                  </a:cubicBezTo>
                  <a:lnTo>
                    <a:pt x="0" y="3064510"/>
                  </a:lnTo>
                  <a:cubicBezTo>
                    <a:pt x="0" y="2611120"/>
                    <a:pt x="989330" y="1972310"/>
                    <a:pt x="2310130" y="1536700"/>
                  </a:cubicBezTo>
                  <a:close/>
                </a:path>
              </a:pathLst>
            </a:custGeom>
            <a:blipFill>
              <a:blip r:embed="rId4"/>
              <a:stretch>
                <a:fillRect l="-17377" r="-25468"/>
              </a:stretch>
            </a:blipFill>
          </p:spPr>
          <p:txBody>
            <a:bodyPr/>
            <a:lstStyle/>
            <a:p>
              <a:endParaRPr lang="en-US"/>
            </a:p>
          </p:txBody>
        </p:sp>
      </p:grpSp>
      <p:sp>
        <p:nvSpPr>
          <p:cNvPr id="5" name="TextBox 5"/>
          <p:cNvSpPr txBox="1"/>
          <p:nvPr/>
        </p:nvSpPr>
        <p:spPr>
          <a:xfrm>
            <a:off x="1028700" y="3451385"/>
            <a:ext cx="9990282" cy="4339907"/>
          </a:xfrm>
          <a:prstGeom prst="rect">
            <a:avLst/>
          </a:prstGeom>
        </p:spPr>
        <p:txBody>
          <a:bodyPr lIns="0" tIns="0" rIns="0" bIns="0" rtlCol="0" anchor="t">
            <a:spAutoFit/>
          </a:bodyPr>
          <a:lstStyle/>
          <a:p>
            <a:pPr algn="l">
              <a:lnSpc>
                <a:spcPts val="4125"/>
              </a:lnSpc>
            </a:pPr>
            <a:r>
              <a:rPr lang="en-US" sz="3300" b="1" dirty="0">
                <a:solidFill>
                  <a:srgbClr val="000001"/>
                </a:solidFill>
                <a:latin typeface="DM Sans Bold"/>
                <a:ea typeface="DM Sans Bold"/>
                <a:cs typeface="DM Sans Bold"/>
                <a:sym typeface="DM Sans Bold"/>
              </a:rPr>
              <a:t>Let’s Discuss:</a:t>
            </a:r>
          </a:p>
          <a:p>
            <a:pPr marL="712480" lvl="1" indent="-356240" algn="l">
              <a:lnSpc>
                <a:spcPts val="4125"/>
              </a:lnSpc>
              <a:buAutoNum type="arabicPeriod"/>
            </a:pPr>
            <a:r>
              <a:rPr lang="en-US" sz="3300" dirty="0">
                <a:solidFill>
                  <a:srgbClr val="000001"/>
                </a:solidFill>
                <a:latin typeface="DM Sans"/>
                <a:ea typeface="DM Sans"/>
                <a:cs typeface="DM Sans"/>
                <a:sym typeface="DM Sans"/>
              </a:rPr>
              <a:t>Who are some influencers you follow or know about? </a:t>
            </a:r>
          </a:p>
          <a:p>
            <a:pPr marL="712480" lvl="1" indent="-356240" algn="l">
              <a:lnSpc>
                <a:spcPts val="4125"/>
              </a:lnSpc>
              <a:buAutoNum type="arabicPeriod"/>
            </a:pPr>
            <a:r>
              <a:rPr lang="en-US" sz="3300" dirty="0">
                <a:solidFill>
                  <a:srgbClr val="000001"/>
                </a:solidFill>
                <a:latin typeface="DM Sans"/>
                <a:ea typeface="DM Sans"/>
                <a:cs typeface="DM Sans"/>
                <a:sym typeface="DM Sans"/>
              </a:rPr>
              <a:t>Why do you like them?</a:t>
            </a:r>
          </a:p>
          <a:p>
            <a:pPr marL="712480" lvl="1" indent="-356240" algn="l">
              <a:lnSpc>
                <a:spcPts val="4125"/>
              </a:lnSpc>
              <a:buAutoNum type="arabicPeriod"/>
            </a:pPr>
            <a:r>
              <a:rPr lang="en-US" sz="3300" dirty="0">
                <a:solidFill>
                  <a:srgbClr val="000001"/>
                </a:solidFill>
                <a:latin typeface="DM Sans"/>
                <a:ea typeface="DM Sans"/>
                <a:cs typeface="DM Sans"/>
                <a:sym typeface="DM Sans"/>
              </a:rPr>
              <a:t>What do they usually talk about or promote? </a:t>
            </a:r>
          </a:p>
          <a:p>
            <a:pPr marL="712480" lvl="1" indent="-356240" algn="l">
              <a:lnSpc>
                <a:spcPts val="4125"/>
              </a:lnSpc>
              <a:buAutoNum type="arabicPeriod"/>
            </a:pPr>
            <a:r>
              <a:rPr lang="en-US" sz="3300" dirty="0">
                <a:solidFill>
                  <a:srgbClr val="000001"/>
                </a:solidFill>
                <a:latin typeface="DM Sans"/>
                <a:ea typeface="DM Sans"/>
                <a:cs typeface="DM Sans"/>
                <a:sym typeface="DM Sans"/>
              </a:rPr>
              <a:t>Why do you think they’re called “influencers”? </a:t>
            </a:r>
          </a:p>
          <a:p>
            <a:pPr algn="l">
              <a:lnSpc>
                <a:spcPts val="4750"/>
              </a:lnSpc>
            </a:pPr>
            <a:endParaRPr lang="en-US" sz="3300" dirty="0">
              <a:solidFill>
                <a:srgbClr val="000001"/>
              </a:solidFill>
              <a:latin typeface="DM Sans"/>
              <a:ea typeface="DM Sans"/>
              <a:cs typeface="DM Sans"/>
              <a:sym typeface="DM Sans"/>
            </a:endParaRPr>
          </a:p>
          <a:p>
            <a:pPr algn="l">
              <a:lnSpc>
                <a:spcPts val="4750"/>
              </a:lnSpc>
            </a:pPr>
            <a:endParaRPr lang="en-US" sz="3300" dirty="0">
              <a:solidFill>
                <a:srgbClr val="000001"/>
              </a:solidFill>
              <a:latin typeface="DM Sans"/>
              <a:ea typeface="DM Sans"/>
              <a:cs typeface="DM Sans"/>
              <a:sym typeface="DM Sans"/>
            </a:endParaRPr>
          </a:p>
        </p:txBody>
      </p:sp>
      <p:sp>
        <p:nvSpPr>
          <p:cNvPr id="6" name="TextBox 6"/>
          <p:cNvSpPr txBox="1"/>
          <p:nvPr/>
        </p:nvSpPr>
        <p:spPr>
          <a:xfrm>
            <a:off x="7307409" y="567693"/>
            <a:ext cx="10137400" cy="1845945"/>
          </a:xfrm>
          <a:prstGeom prst="rect">
            <a:avLst/>
          </a:prstGeom>
        </p:spPr>
        <p:txBody>
          <a:bodyPr lIns="0" tIns="0" rIns="0" bIns="0" rtlCol="0" anchor="t">
            <a:spAutoFit/>
          </a:bodyPr>
          <a:lstStyle/>
          <a:p>
            <a:pPr algn="r">
              <a:lnSpc>
                <a:spcPts val="5600"/>
              </a:lnSpc>
            </a:pPr>
            <a:r>
              <a:rPr lang="en-US" sz="5000" b="1">
                <a:solidFill>
                  <a:srgbClr val="000001"/>
                </a:solidFill>
                <a:latin typeface="DM Sans Bold"/>
                <a:ea typeface="DM Sans Bold"/>
                <a:cs typeface="DM Sans Bold"/>
                <a:sym typeface="DM Sans Bold"/>
              </a:rPr>
              <a:t>Who do you follow?</a:t>
            </a:r>
          </a:p>
          <a:p>
            <a:pPr algn="ctr">
              <a:lnSpc>
                <a:spcPts val="4480"/>
              </a:lnSpc>
            </a:pPr>
            <a:endParaRPr lang="en-US" sz="5000" b="1">
              <a:solidFill>
                <a:srgbClr val="000001"/>
              </a:solidFill>
              <a:latin typeface="DM Sans Bold"/>
              <a:ea typeface="DM Sans Bold"/>
              <a:cs typeface="DM Sans Bold"/>
              <a:sym typeface="DM Sans Bold"/>
            </a:endParaRPr>
          </a:p>
          <a:p>
            <a:pPr algn="ctr">
              <a:lnSpc>
                <a:spcPts val="4480"/>
              </a:lnSpc>
            </a:pPr>
            <a:endParaRPr lang="en-US" sz="5000" b="1">
              <a:solidFill>
                <a:srgbClr val="000001"/>
              </a:solidFill>
              <a:latin typeface="DM Sans Bold"/>
              <a:ea typeface="DM Sans Bold"/>
              <a:cs typeface="DM Sans Bold"/>
              <a:sym typeface="DM Sans Bo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1028700" y="3179368"/>
            <a:ext cx="9990282" cy="4197667"/>
          </a:xfrm>
          <a:prstGeom prst="rect">
            <a:avLst/>
          </a:prstGeom>
        </p:spPr>
        <p:txBody>
          <a:bodyPr lIns="0" tIns="0" rIns="0" bIns="0" rtlCol="0" anchor="t">
            <a:spAutoFit/>
          </a:bodyPr>
          <a:lstStyle/>
          <a:p>
            <a:pPr algn="l">
              <a:lnSpc>
                <a:spcPts val="4000"/>
              </a:lnSpc>
            </a:pPr>
            <a:r>
              <a:rPr lang="en-US" sz="3200" b="1" dirty="0">
                <a:solidFill>
                  <a:srgbClr val="000001"/>
                </a:solidFill>
                <a:latin typeface="DM Sans Bold"/>
                <a:ea typeface="DM Sans Bold"/>
                <a:cs typeface="DM Sans Bold"/>
                <a:sym typeface="DM Sans Bold"/>
              </a:rPr>
              <a:t>Let’s Define:</a:t>
            </a:r>
          </a:p>
          <a:p>
            <a:pPr algn="l">
              <a:lnSpc>
                <a:spcPts val="4000"/>
              </a:lnSpc>
            </a:pPr>
            <a:endParaRPr lang="en-US" sz="3200" b="1" dirty="0">
              <a:solidFill>
                <a:srgbClr val="000001"/>
              </a:solidFill>
              <a:latin typeface="DM Sans Bold"/>
              <a:ea typeface="DM Sans Bold"/>
              <a:cs typeface="DM Sans Bold"/>
              <a:sym typeface="DM Sans Bold"/>
            </a:endParaRPr>
          </a:p>
          <a:p>
            <a:pPr algn="l">
              <a:lnSpc>
                <a:spcPts val="4000"/>
              </a:lnSpc>
            </a:pPr>
            <a:r>
              <a:rPr lang="en-US" sz="3200" dirty="0">
                <a:solidFill>
                  <a:srgbClr val="000001"/>
                </a:solidFill>
                <a:latin typeface="DM Sans"/>
                <a:ea typeface="DM Sans"/>
                <a:cs typeface="DM Sans"/>
                <a:sym typeface="DM Sans"/>
              </a:rPr>
              <a:t>An influencer is someone who has a large following on social media and can shape trends, opinions, or </a:t>
            </a:r>
            <a:r>
              <a:rPr lang="en-US" sz="3200" dirty="0" err="1">
                <a:solidFill>
                  <a:srgbClr val="000001"/>
                </a:solidFill>
                <a:latin typeface="DM Sans"/>
                <a:ea typeface="DM Sans"/>
                <a:cs typeface="DM Sans"/>
                <a:sym typeface="DM Sans"/>
              </a:rPr>
              <a:t>behaviours</a:t>
            </a:r>
            <a:r>
              <a:rPr lang="en-US" sz="3200" dirty="0">
                <a:solidFill>
                  <a:srgbClr val="000001"/>
                </a:solidFill>
                <a:latin typeface="DM Sans"/>
                <a:ea typeface="DM Sans"/>
                <a:cs typeface="DM Sans"/>
                <a:sym typeface="DM Sans"/>
              </a:rPr>
              <a:t>. They could be interested in gaming, makeup, news, sports, fitness, fashion, etc. </a:t>
            </a:r>
          </a:p>
          <a:p>
            <a:pPr algn="l">
              <a:lnSpc>
                <a:spcPts val="4625"/>
              </a:lnSpc>
            </a:pPr>
            <a:endParaRPr lang="en-US" sz="3200" dirty="0">
              <a:solidFill>
                <a:srgbClr val="000001"/>
              </a:solidFill>
              <a:latin typeface="DM Sans"/>
              <a:ea typeface="DM Sans"/>
              <a:cs typeface="DM Sans"/>
              <a:sym typeface="DM Sans"/>
            </a:endParaRPr>
          </a:p>
          <a:p>
            <a:pPr algn="l">
              <a:lnSpc>
                <a:spcPts val="4625"/>
              </a:lnSpc>
            </a:pPr>
            <a:endParaRPr lang="en-US" sz="3200" dirty="0">
              <a:solidFill>
                <a:srgbClr val="000001"/>
              </a:solidFill>
              <a:latin typeface="DM Sans"/>
              <a:ea typeface="DM Sans"/>
              <a:cs typeface="DM Sans"/>
              <a:sym typeface="DM Sans"/>
            </a:endParaRPr>
          </a:p>
        </p:txBody>
      </p:sp>
      <p:sp>
        <p:nvSpPr>
          <p:cNvPr id="4" name="TextBox 4"/>
          <p:cNvSpPr txBox="1"/>
          <p:nvPr/>
        </p:nvSpPr>
        <p:spPr>
          <a:xfrm>
            <a:off x="7307409" y="567693"/>
            <a:ext cx="10137400" cy="1283970"/>
          </a:xfrm>
          <a:prstGeom prst="rect">
            <a:avLst/>
          </a:prstGeom>
        </p:spPr>
        <p:txBody>
          <a:bodyPr lIns="0" tIns="0" rIns="0" bIns="0" rtlCol="0" anchor="t">
            <a:spAutoFit/>
          </a:bodyPr>
          <a:lstStyle/>
          <a:p>
            <a:pPr algn="r">
              <a:lnSpc>
                <a:spcPts val="5600"/>
              </a:lnSpc>
            </a:pPr>
            <a:r>
              <a:rPr lang="en-US" sz="5000" b="1">
                <a:solidFill>
                  <a:srgbClr val="000001"/>
                </a:solidFill>
                <a:latin typeface="DM Sans Bold"/>
                <a:ea typeface="DM Sans Bold"/>
                <a:cs typeface="DM Sans Bold"/>
                <a:sym typeface="DM Sans Bold"/>
              </a:rPr>
              <a:t>What is an Influencer?</a:t>
            </a:r>
          </a:p>
          <a:p>
            <a:pPr algn="ctr">
              <a:lnSpc>
                <a:spcPts val="4480"/>
              </a:lnSpc>
            </a:pPr>
            <a:endParaRPr lang="en-US" sz="5000" b="1">
              <a:solidFill>
                <a:srgbClr val="000001"/>
              </a:solidFill>
              <a:latin typeface="DM Sans Bold"/>
              <a:ea typeface="DM Sans Bold"/>
              <a:cs typeface="DM Sans Bold"/>
              <a:sym typeface="DM Sans Bold"/>
            </a:endParaRPr>
          </a:p>
        </p:txBody>
      </p:sp>
      <p:grpSp>
        <p:nvGrpSpPr>
          <p:cNvPr id="5" name="Group 5"/>
          <p:cNvGrpSpPr/>
          <p:nvPr/>
        </p:nvGrpSpPr>
        <p:grpSpPr>
          <a:xfrm>
            <a:off x="11018982" y="2413638"/>
            <a:ext cx="6425827" cy="6282687"/>
            <a:chOff x="0" y="0"/>
            <a:chExt cx="6328410" cy="6187440"/>
          </a:xfrm>
        </p:grpSpPr>
        <p:sp>
          <p:nvSpPr>
            <p:cNvPr id="6" name="Freeform 6"/>
            <p:cNvSpPr/>
            <p:nvPr/>
          </p:nvSpPr>
          <p:spPr>
            <a:xfrm>
              <a:off x="0" y="-111760"/>
              <a:ext cx="6329680" cy="6441440"/>
            </a:xfrm>
            <a:custGeom>
              <a:avLst/>
              <a:gdLst/>
              <a:ahLst/>
              <a:cxnLst/>
              <a:rect l="l" t="t" r="r" b="b"/>
              <a:pathLst>
                <a:path w="6329680" h="6441440">
                  <a:moveTo>
                    <a:pt x="2310130" y="1536700"/>
                  </a:moveTo>
                  <a:cubicBezTo>
                    <a:pt x="1192530" y="1214120"/>
                    <a:pt x="416560" y="767080"/>
                    <a:pt x="483870" y="445770"/>
                  </a:cubicBezTo>
                  <a:cubicBezTo>
                    <a:pt x="565150" y="58420"/>
                    <a:pt x="1838960" y="0"/>
                    <a:pt x="3326130" y="313690"/>
                  </a:cubicBezTo>
                  <a:cubicBezTo>
                    <a:pt x="4455160" y="552450"/>
                    <a:pt x="5384800" y="937260"/>
                    <a:pt x="5730240" y="1278890"/>
                  </a:cubicBezTo>
                  <a:cubicBezTo>
                    <a:pt x="5824220" y="1347470"/>
                    <a:pt x="5876290" y="1433830"/>
                    <a:pt x="5876290" y="1536700"/>
                  </a:cubicBezTo>
                  <a:lnTo>
                    <a:pt x="5876290" y="1540510"/>
                  </a:lnTo>
                  <a:cubicBezTo>
                    <a:pt x="5876290" y="1550670"/>
                    <a:pt x="5876290" y="1560830"/>
                    <a:pt x="5875020" y="1569720"/>
                  </a:cubicBezTo>
                  <a:cubicBezTo>
                    <a:pt x="5843270" y="1870710"/>
                    <a:pt x="5398770" y="2246630"/>
                    <a:pt x="4721860" y="2589530"/>
                  </a:cubicBezTo>
                  <a:cubicBezTo>
                    <a:pt x="4951730" y="2730500"/>
                    <a:pt x="5083810" y="2896870"/>
                    <a:pt x="5083810" y="3073400"/>
                  </a:cubicBezTo>
                  <a:cubicBezTo>
                    <a:pt x="5083810" y="3112770"/>
                    <a:pt x="5077460" y="3152140"/>
                    <a:pt x="5064760" y="3188970"/>
                  </a:cubicBezTo>
                  <a:cubicBezTo>
                    <a:pt x="5760720" y="3343910"/>
                    <a:pt x="6234430" y="3586480"/>
                    <a:pt x="6316980" y="3862070"/>
                  </a:cubicBezTo>
                  <a:cubicBezTo>
                    <a:pt x="6325870" y="3890010"/>
                    <a:pt x="6329680" y="3917950"/>
                    <a:pt x="6329680" y="3947160"/>
                  </a:cubicBezTo>
                  <a:cubicBezTo>
                    <a:pt x="6329680" y="4466590"/>
                    <a:pt x="5077460" y="5330190"/>
                    <a:pt x="3534410" y="5875020"/>
                  </a:cubicBezTo>
                  <a:cubicBezTo>
                    <a:pt x="1991360" y="6419850"/>
                    <a:pt x="739140" y="6441440"/>
                    <a:pt x="739140" y="5922010"/>
                  </a:cubicBezTo>
                  <a:cubicBezTo>
                    <a:pt x="739140" y="5617210"/>
                    <a:pt x="1169670" y="5194300"/>
                    <a:pt x="1837690" y="4786630"/>
                  </a:cubicBezTo>
                  <a:cubicBezTo>
                    <a:pt x="830580" y="4632960"/>
                    <a:pt x="140970" y="4315460"/>
                    <a:pt x="140970" y="3948430"/>
                  </a:cubicBezTo>
                  <a:cubicBezTo>
                    <a:pt x="140970" y="3816350"/>
                    <a:pt x="231140" y="3690620"/>
                    <a:pt x="392430" y="3576320"/>
                  </a:cubicBezTo>
                  <a:cubicBezTo>
                    <a:pt x="143510" y="3431540"/>
                    <a:pt x="0" y="3258820"/>
                    <a:pt x="0" y="3074670"/>
                  </a:cubicBezTo>
                  <a:lnTo>
                    <a:pt x="0" y="3064510"/>
                  </a:lnTo>
                  <a:cubicBezTo>
                    <a:pt x="0" y="2611120"/>
                    <a:pt x="989330" y="1972310"/>
                    <a:pt x="2310130" y="1536700"/>
                  </a:cubicBezTo>
                  <a:close/>
                </a:path>
              </a:pathLst>
            </a:custGeom>
            <a:blipFill>
              <a:blip r:embed="rId4"/>
              <a:stretch>
                <a:fillRect l="-17377" r="-25468"/>
              </a:stretch>
            </a:blipFill>
          </p:spPr>
          <p:txBody>
            <a:bodyPr/>
            <a:lstStyle/>
            <a:p>
              <a:endParaRPr lang="en-US"/>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1047750" y="2885915"/>
            <a:ext cx="9716243" cy="6216967"/>
          </a:xfrm>
          <a:prstGeom prst="rect">
            <a:avLst/>
          </a:prstGeom>
        </p:spPr>
        <p:txBody>
          <a:bodyPr lIns="0" tIns="0" rIns="0" bIns="0" rtlCol="0" anchor="t">
            <a:spAutoFit/>
          </a:bodyPr>
          <a:lstStyle/>
          <a:p>
            <a:pPr algn="l">
              <a:lnSpc>
                <a:spcPts val="4000"/>
              </a:lnSpc>
            </a:pPr>
            <a:r>
              <a:rPr lang="en-US" sz="3200" b="1" dirty="0">
                <a:solidFill>
                  <a:srgbClr val="000001"/>
                </a:solidFill>
                <a:latin typeface="DM Sans Bold"/>
                <a:ea typeface="DM Sans Bold"/>
                <a:cs typeface="DM Sans Bold"/>
                <a:sym typeface="DM Sans Bold"/>
              </a:rPr>
              <a:t>Let’s Reflect:</a:t>
            </a:r>
          </a:p>
          <a:p>
            <a:pPr algn="l">
              <a:lnSpc>
                <a:spcPts val="4000"/>
              </a:lnSpc>
            </a:pPr>
            <a:endParaRPr lang="en-US" sz="3200" b="1" dirty="0">
              <a:solidFill>
                <a:srgbClr val="000001"/>
              </a:solidFill>
              <a:latin typeface="DM Sans Bold"/>
              <a:ea typeface="DM Sans Bold"/>
              <a:cs typeface="DM Sans Bold"/>
              <a:sym typeface="DM Sans Bold"/>
            </a:endParaRPr>
          </a:p>
          <a:p>
            <a:pPr marL="690890" lvl="1" indent="-345445" algn="l">
              <a:lnSpc>
                <a:spcPts val="4000"/>
              </a:lnSpc>
              <a:buFont typeface="Arial"/>
              <a:buChar char="•"/>
            </a:pPr>
            <a:r>
              <a:rPr lang="en-US" sz="3200" dirty="0">
                <a:solidFill>
                  <a:srgbClr val="000001"/>
                </a:solidFill>
                <a:latin typeface="DM Sans"/>
                <a:ea typeface="DM Sans"/>
                <a:cs typeface="DM Sans"/>
                <a:sym typeface="DM Sans"/>
              </a:rPr>
              <a:t>I trust influencers' opinions on a product more than advertisements from companies.  </a:t>
            </a:r>
          </a:p>
          <a:p>
            <a:pPr marL="690890" lvl="1" indent="-345445" algn="l">
              <a:lnSpc>
                <a:spcPts val="4000"/>
              </a:lnSpc>
              <a:buFont typeface="Arial"/>
              <a:buChar char="•"/>
            </a:pPr>
            <a:r>
              <a:rPr lang="en-US" sz="3200" dirty="0">
                <a:solidFill>
                  <a:srgbClr val="000001"/>
                </a:solidFill>
                <a:latin typeface="DM Sans"/>
                <a:ea typeface="DM Sans"/>
                <a:cs typeface="DM Sans"/>
                <a:sym typeface="DM Sans"/>
              </a:rPr>
              <a:t>I follow influencers because they are relatable to me. </a:t>
            </a:r>
          </a:p>
          <a:p>
            <a:pPr marL="690890" lvl="1" indent="-345445" algn="l">
              <a:lnSpc>
                <a:spcPts val="4000"/>
              </a:lnSpc>
              <a:buFont typeface="Arial"/>
              <a:buChar char="•"/>
            </a:pPr>
            <a:r>
              <a:rPr lang="en-US" sz="3200" dirty="0">
                <a:solidFill>
                  <a:srgbClr val="000001"/>
                </a:solidFill>
                <a:latin typeface="DM Sans"/>
                <a:ea typeface="DM Sans"/>
                <a:cs typeface="DM Sans"/>
                <a:sym typeface="DM Sans"/>
              </a:rPr>
              <a:t>Seeing influencers with perfect lives makes me feel pressured to be like them. </a:t>
            </a:r>
          </a:p>
          <a:p>
            <a:pPr algn="l">
              <a:lnSpc>
                <a:spcPts val="4000"/>
              </a:lnSpc>
            </a:pPr>
            <a:endParaRPr lang="en-US" sz="3200" dirty="0">
              <a:solidFill>
                <a:srgbClr val="000001"/>
              </a:solidFill>
              <a:latin typeface="DM Sans"/>
              <a:ea typeface="DM Sans"/>
              <a:cs typeface="DM Sans"/>
              <a:sym typeface="DM Sans"/>
            </a:endParaRPr>
          </a:p>
          <a:p>
            <a:pPr algn="l">
              <a:lnSpc>
                <a:spcPts val="4000"/>
              </a:lnSpc>
            </a:pPr>
            <a:endParaRPr lang="en-US" sz="3200" dirty="0">
              <a:solidFill>
                <a:srgbClr val="000001"/>
              </a:solidFill>
              <a:latin typeface="DM Sans"/>
              <a:ea typeface="DM Sans"/>
              <a:cs typeface="DM Sans"/>
              <a:sym typeface="DM Sans"/>
            </a:endParaRPr>
          </a:p>
          <a:p>
            <a:pPr algn="l">
              <a:lnSpc>
                <a:spcPts val="4625"/>
              </a:lnSpc>
            </a:pPr>
            <a:endParaRPr lang="en-US" sz="3200" dirty="0">
              <a:solidFill>
                <a:srgbClr val="000001"/>
              </a:solidFill>
              <a:latin typeface="DM Sans"/>
              <a:ea typeface="DM Sans"/>
              <a:cs typeface="DM Sans"/>
              <a:sym typeface="DM Sans"/>
            </a:endParaRPr>
          </a:p>
          <a:p>
            <a:pPr algn="l">
              <a:lnSpc>
                <a:spcPts val="4625"/>
              </a:lnSpc>
            </a:pPr>
            <a:endParaRPr lang="en-US" sz="3200" dirty="0">
              <a:solidFill>
                <a:srgbClr val="000001"/>
              </a:solidFill>
              <a:latin typeface="DM Sans"/>
              <a:ea typeface="DM Sans"/>
              <a:cs typeface="DM Sans"/>
              <a:sym typeface="DM Sans"/>
            </a:endParaRPr>
          </a:p>
        </p:txBody>
      </p:sp>
      <p:sp>
        <p:nvSpPr>
          <p:cNvPr id="4" name="TextBox 4"/>
          <p:cNvSpPr txBox="1"/>
          <p:nvPr/>
        </p:nvSpPr>
        <p:spPr>
          <a:xfrm>
            <a:off x="7316934" y="567693"/>
            <a:ext cx="10137400" cy="1431925"/>
          </a:xfrm>
          <a:prstGeom prst="rect">
            <a:avLst/>
          </a:prstGeom>
        </p:spPr>
        <p:txBody>
          <a:bodyPr lIns="0" tIns="0" rIns="0" bIns="0" rtlCol="0" anchor="t">
            <a:spAutoFit/>
          </a:bodyPr>
          <a:lstStyle/>
          <a:p>
            <a:pPr algn="r">
              <a:lnSpc>
                <a:spcPts val="5600"/>
              </a:lnSpc>
            </a:pPr>
            <a:r>
              <a:rPr lang="en-US" sz="5000" b="1">
                <a:solidFill>
                  <a:srgbClr val="000001"/>
                </a:solidFill>
                <a:latin typeface="DM Sans Bold"/>
                <a:ea typeface="DM Sans Bold"/>
                <a:cs typeface="DM Sans Bold"/>
                <a:sym typeface="DM Sans Bold"/>
              </a:rPr>
              <a:t>Under the Influence?</a:t>
            </a:r>
          </a:p>
          <a:p>
            <a:pPr algn="r">
              <a:lnSpc>
                <a:spcPts val="5600"/>
              </a:lnSpc>
            </a:pPr>
            <a:r>
              <a:rPr lang="en-US" sz="5000" b="1">
                <a:solidFill>
                  <a:srgbClr val="004AAD"/>
                </a:solidFill>
                <a:latin typeface="DM Sans Bold"/>
                <a:ea typeface="DM Sans Bold"/>
                <a:cs typeface="DM Sans Bold"/>
                <a:sym typeface="DM Sans Bold"/>
              </a:rPr>
              <a:t>Agree/Disagree</a:t>
            </a:r>
          </a:p>
        </p:txBody>
      </p:sp>
      <p:grpSp>
        <p:nvGrpSpPr>
          <p:cNvPr id="5" name="Group 5"/>
          <p:cNvGrpSpPr/>
          <p:nvPr/>
        </p:nvGrpSpPr>
        <p:grpSpPr>
          <a:xfrm>
            <a:off x="11775252" y="2404246"/>
            <a:ext cx="5996848" cy="6193812"/>
            <a:chOff x="0" y="0"/>
            <a:chExt cx="6148070" cy="6350000"/>
          </a:xfrm>
        </p:grpSpPr>
        <p:sp>
          <p:nvSpPr>
            <p:cNvPr id="6" name="Freeform 6"/>
            <p:cNvSpPr/>
            <p:nvPr/>
          </p:nvSpPr>
          <p:spPr>
            <a:xfrm>
              <a:off x="-118110" y="-12700"/>
              <a:ext cx="6300470" cy="6418580"/>
            </a:xfrm>
            <a:custGeom>
              <a:avLst/>
              <a:gdLst/>
              <a:ahLst/>
              <a:cxnLst/>
              <a:rect l="l" t="t" r="r" b="b"/>
              <a:pathLst>
                <a:path w="6300470" h="6418580">
                  <a:moveTo>
                    <a:pt x="1379220" y="12700"/>
                  </a:moveTo>
                  <a:cubicBezTo>
                    <a:pt x="1699260" y="0"/>
                    <a:pt x="2311400" y="720090"/>
                    <a:pt x="2921000" y="1793240"/>
                  </a:cubicBezTo>
                  <a:cubicBezTo>
                    <a:pt x="2966720" y="1583690"/>
                    <a:pt x="3030220" y="1408430"/>
                    <a:pt x="3107690" y="1273810"/>
                  </a:cubicBezTo>
                  <a:cubicBezTo>
                    <a:pt x="3139440" y="1182370"/>
                    <a:pt x="3195320" y="1102360"/>
                    <a:pt x="3271520" y="1042670"/>
                  </a:cubicBezTo>
                  <a:cubicBezTo>
                    <a:pt x="3547110" y="830580"/>
                    <a:pt x="4030980" y="961390"/>
                    <a:pt x="4513580" y="1330960"/>
                  </a:cubicBezTo>
                  <a:cubicBezTo>
                    <a:pt x="4654550" y="760730"/>
                    <a:pt x="4939030" y="370840"/>
                    <a:pt x="5278120" y="359410"/>
                  </a:cubicBezTo>
                  <a:cubicBezTo>
                    <a:pt x="5787390" y="341630"/>
                    <a:pt x="6229350" y="1178560"/>
                    <a:pt x="6264910" y="2226310"/>
                  </a:cubicBezTo>
                  <a:cubicBezTo>
                    <a:pt x="6300470" y="3274060"/>
                    <a:pt x="5916930" y="4138930"/>
                    <a:pt x="5407660" y="4155440"/>
                  </a:cubicBezTo>
                  <a:cubicBezTo>
                    <a:pt x="5382260" y="4156710"/>
                    <a:pt x="5356860" y="4155440"/>
                    <a:pt x="5332730" y="4151630"/>
                  </a:cubicBezTo>
                  <a:cubicBezTo>
                    <a:pt x="5171440" y="4169410"/>
                    <a:pt x="4980940" y="4126230"/>
                    <a:pt x="4779010" y="4033520"/>
                  </a:cubicBezTo>
                  <a:cubicBezTo>
                    <a:pt x="4833620" y="5163820"/>
                    <a:pt x="4585970" y="6042660"/>
                    <a:pt x="4156710" y="6101080"/>
                  </a:cubicBezTo>
                  <a:cubicBezTo>
                    <a:pt x="4141470" y="6103620"/>
                    <a:pt x="4124960" y="6104890"/>
                    <a:pt x="4108450" y="6103620"/>
                  </a:cubicBezTo>
                  <a:cubicBezTo>
                    <a:pt x="4102100" y="6103620"/>
                    <a:pt x="4097020" y="6103620"/>
                    <a:pt x="4090670" y="6103620"/>
                  </a:cubicBezTo>
                  <a:cubicBezTo>
                    <a:pt x="3966210" y="6097270"/>
                    <a:pt x="3839210" y="6022340"/>
                    <a:pt x="3716020" y="5892800"/>
                  </a:cubicBezTo>
                  <a:cubicBezTo>
                    <a:pt x="3503930" y="5703570"/>
                    <a:pt x="3255010" y="5397500"/>
                    <a:pt x="2992120" y="5005070"/>
                  </a:cubicBezTo>
                  <a:cubicBezTo>
                    <a:pt x="2983230" y="5568950"/>
                    <a:pt x="2879090" y="5938520"/>
                    <a:pt x="2682240" y="5984240"/>
                  </a:cubicBezTo>
                  <a:cubicBezTo>
                    <a:pt x="2663190" y="5988050"/>
                    <a:pt x="2644140" y="5989320"/>
                    <a:pt x="2626360" y="5988050"/>
                  </a:cubicBezTo>
                  <a:cubicBezTo>
                    <a:pt x="2410460" y="6003290"/>
                    <a:pt x="2094230" y="5730240"/>
                    <a:pt x="1758950" y="5270500"/>
                  </a:cubicBezTo>
                  <a:cubicBezTo>
                    <a:pt x="1714500" y="5904230"/>
                    <a:pt x="1565910" y="6327140"/>
                    <a:pt x="1336040" y="6360160"/>
                  </a:cubicBezTo>
                  <a:cubicBezTo>
                    <a:pt x="933450" y="6418580"/>
                    <a:pt x="431800" y="5261610"/>
                    <a:pt x="215900" y="3778250"/>
                  </a:cubicBezTo>
                  <a:cubicBezTo>
                    <a:pt x="0" y="2294890"/>
                    <a:pt x="153670" y="1043940"/>
                    <a:pt x="556260" y="985520"/>
                  </a:cubicBezTo>
                  <a:cubicBezTo>
                    <a:pt x="567690" y="984250"/>
                    <a:pt x="577850" y="982980"/>
                    <a:pt x="589280" y="982980"/>
                  </a:cubicBezTo>
                  <a:cubicBezTo>
                    <a:pt x="708660" y="981710"/>
                    <a:pt x="857250" y="1062990"/>
                    <a:pt x="1021080" y="1214120"/>
                  </a:cubicBezTo>
                  <a:cubicBezTo>
                    <a:pt x="1004570" y="529590"/>
                    <a:pt x="1108710" y="67310"/>
                    <a:pt x="1329690" y="17780"/>
                  </a:cubicBezTo>
                  <a:cubicBezTo>
                    <a:pt x="1346200" y="13970"/>
                    <a:pt x="1362710" y="11430"/>
                    <a:pt x="1379220" y="12700"/>
                  </a:cubicBezTo>
                  <a:close/>
                </a:path>
              </a:pathLst>
            </a:custGeom>
            <a:blipFill>
              <a:blip r:embed="rId4"/>
              <a:stretch>
                <a:fillRect l="-27448" r="-27448"/>
              </a:stretch>
            </a:blipFill>
          </p:spPr>
          <p:txBody>
            <a:bodyPr/>
            <a:lstStyle/>
            <a:p>
              <a:endParaRPr lang="en-US"/>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1135232" y="2031683"/>
            <a:ext cx="9990282" cy="7731442"/>
          </a:xfrm>
          <a:prstGeom prst="rect">
            <a:avLst/>
          </a:prstGeom>
        </p:spPr>
        <p:txBody>
          <a:bodyPr lIns="0" tIns="0" rIns="0" bIns="0" rtlCol="0" anchor="t">
            <a:spAutoFit/>
          </a:bodyPr>
          <a:lstStyle/>
          <a:p>
            <a:pPr algn="l">
              <a:lnSpc>
                <a:spcPts val="4000"/>
              </a:lnSpc>
            </a:pPr>
            <a:r>
              <a:rPr lang="en-US" sz="3200" b="1">
                <a:solidFill>
                  <a:srgbClr val="000001"/>
                </a:solidFill>
                <a:latin typeface="DM Sans Bold"/>
                <a:ea typeface="DM Sans Bold"/>
                <a:cs typeface="DM Sans Bold"/>
                <a:sym typeface="DM Sans Bold"/>
              </a:rPr>
              <a:t>Let’s Examine:</a:t>
            </a:r>
          </a:p>
          <a:p>
            <a:pPr algn="l">
              <a:lnSpc>
                <a:spcPts val="4000"/>
              </a:lnSpc>
            </a:pPr>
            <a:r>
              <a:rPr lang="en-US" sz="3200">
                <a:solidFill>
                  <a:srgbClr val="000001"/>
                </a:solidFill>
                <a:latin typeface="DM Sans"/>
                <a:ea typeface="DM Sans"/>
                <a:cs typeface="DM Sans"/>
                <a:sym typeface="DM Sans"/>
              </a:rPr>
              <a:t>What is the difference between these 2 posts:</a:t>
            </a:r>
          </a:p>
          <a:p>
            <a:pPr algn="l">
              <a:lnSpc>
                <a:spcPts val="4000"/>
              </a:lnSpc>
            </a:pPr>
            <a:endParaRPr lang="en-US" sz="3200">
              <a:solidFill>
                <a:srgbClr val="000001"/>
              </a:solidFill>
              <a:latin typeface="DM Sans"/>
              <a:ea typeface="DM Sans"/>
              <a:cs typeface="DM Sans"/>
              <a:sym typeface="DM Sans"/>
            </a:endParaRPr>
          </a:p>
          <a:p>
            <a:pPr algn="l">
              <a:lnSpc>
                <a:spcPts val="4000"/>
              </a:lnSpc>
            </a:pPr>
            <a:endParaRPr lang="en-US" sz="3200">
              <a:solidFill>
                <a:srgbClr val="000001"/>
              </a:solidFill>
              <a:latin typeface="DM Sans"/>
              <a:ea typeface="DM Sans"/>
              <a:cs typeface="DM Sans"/>
              <a:sym typeface="DM Sans"/>
            </a:endParaRPr>
          </a:p>
          <a:p>
            <a:pPr algn="l">
              <a:lnSpc>
                <a:spcPts val="4000"/>
              </a:lnSpc>
            </a:pPr>
            <a:endParaRPr lang="en-US" sz="3200">
              <a:solidFill>
                <a:srgbClr val="000001"/>
              </a:solidFill>
              <a:latin typeface="DM Sans"/>
              <a:ea typeface="DM Sans"/>
              <a:cs typeface="DM Sans"/>
              <a:sym typeface="DM Sans"/>
            </a:endParaRPr>
          </a:p>
          <a:p>
            <a:pPr algn="l">
              <a:lnSpc>
                <a:spcPts val="4000"/>
              </a:lnSpc>
            </a:pPr>
            <a:endParaRPr lang="en-US" sz="3200">
              <a:solidFill>
                <a:srgbClr val="000001"/>
              </a:solidFill>
              <a:latin typeface="DM Sans"/>
              <a:ea typeface="DM Sans"/>
              <a:cs typeface="DM Sans"/>
              <a:sym typeface="DM Sans"/>
            </a:endParaRPr>
          </a:p>
          <a:p>
            <a:pPr algn="l">
              <a:lnSpc>
                <a:spcPts val="4000"/>
              </a:lnSpc>
            </a:pPr>
            <a:endParaRPr lang="en-US" sz="3200">
              <a:solidFill>
                <a:srgbClr val="000001"/>
              </a:solidFill>
              <a:latin typeface="DM Sans"/>
              <a:ea typeface="DM Sans"/>
              <a:cs typeface="DM Sans"/>
              <a:sym typeface="DM Sans"/>
            </a:endParaRPr>
          </a:p>
          <a:p>
            <a:pPr algn="l">
              <a:lnSpc>
                <a:spcPts val="4000"/>
              </a:lnSpc>
            </a:pPr>
            <a:endParaRPr lang="en-US" sz="3200">
              <a:solidFill>
                <a:srgbClr val="000001"/>
              </a:solidFill>
              <a:latin typeface="DM Sans"/>
              <a:ea typeface="DM Sans"/>
              <a:cs typeface="DM Sans"/>
              <a:sym typeface="DM Sans"/>
            </a:endParaRPr>
          </a:p>
          <a:p>
            <a:pPr algn="l">
              <a:lnSpc>
                <a:spcPts val="4000"/>
              </a:lnSpc>
            </a:pPr>
            <a:endParaRPr lang="en-US" sz="3200">
              <a:solidFill>
                <a:srgbClr val="000001"/>
              </a:solidFill>
              <a:latin typeface="DM Sans"/>
              <a:ea typeface="DM Sans"/>
              <a:cs typeface="DM Sans"/>
              <a:sym typeface="DM Sans"/>
            </a:endParaRPr>
          </a:p>
          <a:p>
            <a:pPr algn="l">
              <a:lnSpc>
                <a:spcPts val="4000"/>
              </a:lnSpc>
            </a:pPr>
            <a:endParaRPr lang="en-US" sz="3200">
              <a:solidFill>
                <a:srgbClr val="000001"/>
              </a:solidFill>
              <a:latin typeface="DM Sans"/>
              <a:ea typeface="DM Sans"/>
              <a:cs typeface="DM Sans"/>
              <a:sym typeface="DM Sans"/>
            </a:endParaRPr>
          </a:p>
          <a:p>
            <a:pPr algn="l">
              <a:lnSpc>
                <a:spcPts val="4000"/>
              </a:lnSpc>
            </a:pPr>
            <a:endParaRPr lang="en-US" sz="3200">
              <a:solidFill>
                <a:srgbClr val="000001"/>
              </a:solidFill>
              <a:latin typeface="DM Sans"/>
              <a:ea typeface="DM Sans"/>
              <a:cs typeface="DM Sans"/>
              <a:sym typeface="DM Sans"/>
            </a:endParaRPr>
          </a:p>
          <a:p>
            <a:pPr algn="l">
              <a:lnSpc>
                <a:spcPts val="4000"/>
              </a:lnSpc>
            </a:pPr>
            <a:endParaRPr lang="en-US" sz="3200">
              <a:solidFill>
                <a:srgbClr val="000001"/>
              </a:solidFill>
              <a:latin typeface="DM Sans"/>
              <a:ea typeface="DM Sans"/>
              <a:cs typeface="DM Sans"/>
              <a:sym typeface="DM Sans"/>
            </a:endParaRPr>
          </a:p>
          <a:p>
            <a:pPr algn="l">
              <a:lnSpc>
                <a:spcPts val="4000"/>
              </a:lnSpc>
            </a:pPr>
            <a:endParaRPr lang="en-US" sz="3200">
              <a:solidFill>
                <a:srgbClr val="000001"/>
              </a:solidFill>
              <a:latin typeface="DM Sans"/>
              <a:ea typeface="DM Sans"/>
              <a:cs typeface="DM Sans"/>
              <a:sym typeface="DM Sans"/>
            </a:endParaRPr>
          </a:p>
          <a:p>
            <a:pPr algn="l">
              <a:lnSpc>
                <a:spcPts val="4625"/>
              </a:lnSpc>
            </a:pPr>
            <a:endParaRPr lang="en-US" sz="3200">
              <a:solidFill>
                <a:srgbClr val="000001"/>
              </a:solidFill>
              <a:latin typeface="DM Sans"/>
              <a:ea typeface="DM Sans"/>
              <a:cs typeface="DM Sans"/>
              <a:sym typeface="DM Sans"/>
            </a:endParaRPr>
          </a:p>
          <a:p>
            <a:pPr algn="l">
              <a:lnSpc>
                <a:spcPts val="4625"/>
              </a:lnSpc>
            </a:pPr>
            <a:endParaRPr lang="en-US" sz="3200">
              <a:solidFill>
                <a:srgbClr val="000001"/>
              </a:solidFill>
              <a:latin typeface="DM Sans"/>
              <a:ea typeface="DM Sans"/>
              <a:cs typeface="DM Sans"/>
              <a:sym typeface="DM Sans"/>
            </a:endParaRPr>
          </a:p>
        </p:txBody>
      </p:sp>
      <p:grpSp>
        <p:nvGrpSpPr>
          <p:cNvPr id="4" name="Group 4"/>
          <p:cNvGrpSpPr>
            <a:grpSpLocks noChangeAspect="1"/>
          </p:cNvGrpSpPr>
          <p:nvPr/>
        </p:nvGrpSpPr>
        <p:grpSpPr>
          <a:xfrm>
            <a:off x="10360824" y="3423589"/>
            <a:ext cx="3423146" cy="6525198"/>
            <a:chOff x="0" y="0"/>
            <a:chExt cx="8624570" cy="16440150"/>
          </a:xfrm>
        </p:grpSpPr>
        <p:sp>
          <p:nvSpPr>
            <p:cNvPr id="5" name="Freeform 5"/>
            <p:cNvSpPr/>
            <p:nvPr/>
          </p:nvSpPr>
          <p:spPr>
            <a:xfrm>
              <a:off x="410210" y="2449830"/>
              <a:ext cx="7754620" cy="9692640"/>
            </a:xfrm>
            <a:custGeom>
              <a:avLst/>
              <a:gdLst/>
              <a:ahLst/>
              <a:cxnLst/>
              <a:rect l="l" t="t" r="r" b="b"/>
              <a:pathLst>
                <a:path w="7754620" h="9692640">
                  <a:moveTo>
                    <a:pt x="0" y="0"/>
                  </a:moveTo>
                  <a:lnTo>
                    <a:pt x="7754620" y="0"/>
                  </a:lnTo>
                  <a:lnTo>
                    <a:pt x="7754620" y="9692640"/>
                  </a:lnTo>
                  <a:lnTo>
                    <a:pt x="0" y="9692640"/>
                  </a:lnTo>
                  <a:close/>
                </a:path>
              </a:pathLst>
            </a:custGeom>
            <a:blipFill>
              <a:blip r:embed="rId4"/>
              <a:stretch>
                <a:fillRect t="-24106" b="-24106"/>
              </a:stretch>
            </a:blipFill>
          </p:spPr>
          <p:txBody>
            <a:bodyPr/>
            <a:lstStyle/>
            <a:p>
              <a:endParaRPr lang="en-US"/>
            </a:p>
          </p:txBody>
        </p:sp>
        <p:sp>
          <p:nvSpPr>
            <p:cNvPr id="6" name="Freeform 6"/>
            <p:cNvSpPr/>
            <p:nvPr/>
          </p:nvSpPr>
          <p:spPr>
            <a:xfrm>
              <a:off x="0" y="0"/>
              <a:ext cx="8636000" cy="16446500"/>
            </a:xfrm>
            <a:custGeom>
              <a:avLst/>
              <a:gdLst/>
              <a:ahLst/>
              <a:cxnLst/>
              <a:rect l="l" t="t" r="r" b="b"/>
              <a:pathLst>
                <a:path w="8636000" h="16446500">
                  <a:moveTo>
                    <a:pt x="0" y="0"/>
                  </a:moveTo>
                  <a:lnTo>
                    <a:pt x="8636000" y="0"/>
                  </a:lnTo>
                  <a:lnTo>
                    <a:pt x="8636000" y="16446500"/>
                  </a:lnTo>
                  <a:lnTo>
                    <a:pt x="0" y="16446500"/>
                  </a:lnTo>
                  <a:close/>
                </a:path>
              </a:pathLst>
            </a:custGeom>
          </p:spPr>
          <p:txBody>
            <a:bodyPr/>
            <a:lstStyle/>
            <a:p>
              <a:endParaRPr lang="en-US"/>
            </a:p>
          </p:txBody>
        </p:sp>
      </p:grpSp>
      <p:grpSp>
        <p:nvGrpSpPr>
          <p:cNvPr id="7" name="Group 7"/>
          <p:cNvGrpSpPr>
            <a:grpSpLocks noChangeAspect="1"/>
          </p:cNvGrpSpPr>
          <p:nvPr/>
        </p:nvGrpSpPr>
        <p:grpSpPr>
          <a:xfrm>
            <a:off x="2976629" y="3423589"/>
            <a:ext cx="3423146" cy="6525198"/>
            <a:chOff x="0" y="0"/>
            <a:chExt cx="8624570" cy="16440150"/>
          </a:xfrm>
        </p:grpSpPr>
        <p:sp>
          <p:nvSpPr>
            <p:cNvPr id="8" name="Freeform 8"/>
            <p:cNvSpPr/>
            <p:nvPr/>
          </p:nvSpPr>
          <p:spPr>
            <a:xfrm>
              <a:off x="410210" y="2449830"/>
              <a:ext cx="7754620" cy="9692640"/>
            </a:xfrm>
            <a:custGeom>
              <a:avLst/>
              <a:gdLst/>
              <a:ahLst/>
              <a:cxnLst/>
              <a:rect l="l" t="t" r="r" b="b"/>
              <a:pathLst>
                <a:path w="7754620" h="9692640">
                  <a:moveTo>
                    <a:pt x="0" y="0"/>
                  </a:moveTo>
                  <a:lnTo>
                    <a:pt x="7754620" y="0"/>
                  </a:lnTo>
                  <a:lnTo>
                    <a:pt x="7754620" y="9692640"/>
                  </a:lnTo>
                  <a:lnTo>
                    <a:pt x="0" y="9692640"/>
                  </a:lnTo>
                  <a:close/>
                </a:path>
              </a:pathLst>
            </a:custGeom>
            <a:blipFill>
              <a:blip r:embed="rId5"/>
              <a:stretch>
                <a:fillRect l="-12809" r="-12809"/>
              </a:stretch>
            </a:blipFill>
          </p:spPr>
          <p:txBody>
            <a:bodyPr/>
            <a:lstStyle/>
            <a:p>
              <a:endParaRPr lang="en-US"/>
            </a:p>
          </p:txBody>
        </p:sp>
        <p:sp>
          <p:nvSpPr>
            <p:cNvPr id="9" name="Freeform 9"/>
            <p:cNvSpPr/>
            <p:nvPr/>
          </p:nvSpPr>
          <p:spPr>
            <a:xfrm>
              <a:off x="0" y="0"/>
              <a:ext cx="8636000" cy="16446500"/>
            </a:xfrm>
            <a:custGeom>
              <a:avLst/>
              <a:gdLst/>
              <a:ahLst/>
              <a:cxnLst/>
              <a:rect l="l" t="t" r="r" b="b"/>
              <a:pathLst>
                <a:path w="8636000" h="16446500">
                  <a:moveTo>
                    <a:pt x="0" y="0"/>
                  </a:moveTo>
                  <a:lnTo>
                    <a:pt x="8636000" y="0"/>
                  </a:lnTo>
                  <a:lnTo>
                    <a:pt x="8636000" y="16446500"/>
                  </a:lnTo>
                  <a:lnTo>
                    <a:pt x="0" y="16446500"/>
                  </a:lnTo>
                  <a:close/>
                </a:path>
              </a:pathLst>
            </a:custGeom>
          </p:spPr>
          <p:txBody>
            <a:bodyPr/>
            <a:lstStyle/>
            <a:p>
              <a:endParaRPr lang="en-US"/>
            </a:p>
          </p:txBody>
        </p:sp>
      </p:grpSp>
      <p:sp>
        <p:nvSpPr>
          <p:cNvPr id="10" name="TextBox 10"/>
          <p:cNvSpPr txBox="1"/>
          <p:nvPr/>
        </p:nvSpPr>
        <p:spPr>
          <a:xfrm>
            <a:off x="6366376" y="567693"/>
            <a:ext cx="11078433" cy="1431925"/>
          </a:xfrm>
          <a:prstGeom prst="rect">
            <a:avLst/>
          </a:prstGeom>
        </p:spPr>
        <p:txBody>
          <a:bodyPr lIns="0" tIns="0" rIns="0" bIns="0" rtlCol="0" anchor="t">
            <a:spAutoFit/>
          </a:bodyPr>
          <a:lstStyle/>
          <a:p>
            <a:pPr algn="r">
              <a:lnSpc>
                <a:spcPts val="5600"/>
              </a:lnSpc>
            </a:pPr>
            <a:r>
              <a:rPr lang="en-US" sz="5000" b="1">
                <a:solidFill>
                  <a:srgbClr val="000000"/>
                </a:solidFill>
                <a:latin typeface="DM Sans Bold"/>
                <a:ea typeface="DM Sans Bold"/>
                <a:cs typeface="DM Sans Bold"/>
                <a:sym typeface="DM Sans Bold"/>
              </a:rPr>
              <a:t>Why do influencers create content?</a:t>
            </a:r>
            <a:r>
              <a:rPr lang="en-US" sz="5000" b="1">
                <a:solidFill>
                  <a:srgbClr val="38B6FF"/>
                </a:solidFill>
                <a:latin typeface="DM Sans Bold"/>
                <a:ea typeface="DM Sans Bold"/>
                <a:cs typeface="DM Sans Bold"/>
                <a:sym typeface="DM Sans Bold"/>
              </a:rPr>
              <a:t>Genuine or Sponsored?</a:t>
            </a:r>
          </a:p>
        </p:txBody>
      </p:sp>
      <p:sp>
        <p:nvSpPr>
          <p:cNvPr id="11" name="TextBox 11"/>
          <p:cNvSpPr txBox="1"/>
          <p:nvPr/>
        </p:nvSpPr>
        <p:spPr>
          <a:xfrm>
            <a:off x="3141585" y="9095358"/>
            <a:ext cx="2746103" cy="523875"/>
          </a:xfrm>
          <a:prstGeom prst="rect">
            <a:avLst/>
          </a:prstGeom>
        </p:spPr>
        <p:txBody>
          <a:bodyPr lIns="0" tIns="0" rIns="0" bIns="0" rtlCol="0" anchor="t">
            <a:spAutoFit/>
          </a:bodyPr>
          <a:lstStyle/>
          <a:p>
            <a:pPr algn="ctr">
              <a:lnSpc>
                <a:spcPts val="2100"/>
              </a:lnSpc>
            </a:pPr>
            <a:r>
              <a:rPr lang="en-US" sz="1500" b="1">
                <a:solidFill>
                  <a:srgbClr val="000000"/>
                </a:solidFill>
                <a:latin typeface="Canva Sans Bold"/>
                <a:ea typeface="Canva Sans Bold"/>
                <a:cs typeface="Canva Sans Bold"/>
                <a:sym typeface="Canva Sans Bold"/>
              </a:rPr>
              <a:t>Take me back to Dubai!! @visit.dubai #gifted SP</a:t>
            </a:r>
          </a:p>
        </p:txBody>
      </p:sp>
      <p:sp>
        <p:nvSpPr>
          <p:cNvPr id="12" name="TextBox 12"/>
          <p:cNvSpPr txBox="1"/>
          <p:nvPr/>
        </p:nvSpPr>
        <p:spPr>
          <a:xfrm>
            <a:off x="10699345" y="8981058"/>
            <a:ext cx="2746103" cy="257175"/>
          </a:xfrm>
          <a:prstGeom prst="rect">
            <a:avLst/>
          </a:prstGeom>
        </p:spPr>
        <p:txBody>
          <a:bodyPr lIns="0" tIns="0" rIns="0" bIns="0" rtlCol="0" anchor="t">
            <a:spAutoFit/>
          </a:bodyPr>
          <a:lstStyle/>
          <a:p>
            <a:pPr algn="l">
              <a:lnSpc>
                <a:spcPts val="2100"/>
              </a:lnSpc>
            </a:pPr>
            <a:r>
              <a:rPr lang="en-US" sz="1500" b="1">
                <a:solidFill>
                  <a:srgbClr val="000000"/>
                </a:solidFill>
                <a:latin typeface="Canva Sans Bold"/>
                <a:ea typeface="Canva Sans Bold"/>
                <a:cs typeface="Canva Sans Bold"/>
                <a:sym typeface="Canva Sans Bold"/>
              </a:rPr>
              <a:t>With the gals #BFFS</a:t>
            </a:r>
          </a:p>
        </p:txBody>
      </p:sp>
      <p:sp>
        <p:nvSpPr>
          <p:cNvPr id="13" name="TextBox 13"/>
          <p:cNvSpPr txBox="1"/>
          <p:nvPr/>
        </p:nvSpPr>
        <p:spPr>
          <a:xfrm>
            <a:off x="3500656" y="4155505"/>
            <a:ext cx="2746103" cy="257175"/>
          </a:xfrm>
          <a:prstGeom prst="rect">
            <a:avLst/>
          </a:prstGeom>
        </p:spPr>
        <p:txBody>
          <a:bodyPr lIns="0" tIns="0" rIns="0" bIns="0" rtlCol="0" anchor="t">
            <a:spAutoFit/>
          </a:bodyPr>
          <a:lstStyle/>
          <a:p>
            <a:pPr algn="ctr">
              <a:lnSpc>
                <a:spcPts val="2100"/>
              </a:lnSpc>
            </a:pPr>
            <a:r>
              <a:rPr lang="en-US" sz="1500" b="1">
                <a:solidFill>
                  <a:srgbClr val="000000"/>
                </a:solidFill>
                <a:latin typeface="Canva Sans Bold"/>
                <a:ea typeface="Canva Sans Bold"/>
                <a:cs typeface="Canva Sans Bold"/>
                <a:sym typeface="Canva Sans Bold"/>
              </a:rPr>
              <a:t>Paid Partnership</a:t>
            </a:r>
          </a:p>
        </p:txBody>
      </p:sp>
      <p:pic>
        <p:nvPicPr>
          <p:cNvPr id="15" name="Picture 14" descr="A screenshot of a social media post&#10;&#10;Description automatically generated">
            <a:extLst>
              <a:ext uri="{FF2B5EF4-FFF2-40B4-BE49-F238E27FC236}">
                <a16:creationId xmlns:a16="http://schemas.microsoft.com/office/drawing/2014/main" id="{05ADF7E1-081C-C257-92B0-496B6E2504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 y="149700"/>
            <a:ext cx="17754600" cy="1003065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1028700" y="2096377"/>
            <a:ext cx="10750873" cy="7895944"/>
          </a:xfrm>
          <a:prstGeom prst="rect">
            <a:avLst/>
          </a:prstGeom>
        </p:spPr>
        <p:txBody>
          <a:bodyPr lIns="0" tIns="0" rIns="0" bIns="0" rtlCol="0" anchor="t">
            <a:spAutoFit/>
          </a:bodyPr>
          <a:lstStyle/>
          <a:p>
            <a:pPr algn="l">
              <a:lnSpc>
                <a:spcPts val="3375"/>
              </a:lnSpc>
            </a:pPr>
            <a:r>
              <a:rPr lang="en-US" sz="2700" b="1" dirty="0">
                <a:solidFill>
                  <a:srgbClr val="000001"/>
                </a:solidFill>
                <a:latin typeface="DM Sans Bold"/>
                <a:ea typeface="DM Sans Bold"/>
                <a:cs typeface="DM Sans Bold"/>
                <a:sym typeface="DM Sans Bold"/>
              </a:rPr>
              <a:t>Rules for Influencers when advertising from the Advertising Standards Authority:</a:t>
            </a:r>
          </a:p>
          <a:p>
            <a:pPr algn="l">
              <a:lnSpc>
                <a:spcPts val="3375"/>
              </a:lnSpc>
            </a:pPr>
            <a:endParaRPr lang="en-US" sz="2700" b="1" dirty="0">
              <a:solidFill>
                <a:srgbClr val="000001"/>
              </a:solidFill>
              <a:latin typeface="DM Sans Bold"/>
              <a:ea typeface="DM Sans Bold"/>
              <a:cs typeface="DM Sans Bold"/>
              <a:sym typeface="DM Sans Bold"/>
            </a:endParaRPr>
          </a:p>
          <a:p>
            <a:pPr marL="582943" lvl="1" indent="-291471" algn="l">
              <a:lnSpc>
                <a:spcPts val="3375"/>
              </a:lnSpc>
              <a:buAutoNum type="arabicPeriod"/>
            </a:pPr>
            <a:r>
              <a:rPr lang="en-US" sz="2700" b="1" dirty="0">
                <a:solidFill>
                  <a:srgbClr val="000001"/>
                </a:solidFill>
                <a:latin typeface="DM Sans Bold"/>
                <a:ea typeface="DM Sans Bold"/>
                <a:cs typeface="DM Sans Bold"/>
                <a:sym typeface="DM Sans Bold"/>
              </a:rPr>
              <a:t>Tell Followers: </a:t>
            </a:r>
            <a:r>
              <a:rPr lang="en-US" sz="2700" dirty="0">
                <a:solidFill>
                  <a:srgbClr val="000001"/>
                </a:solidFill>
                <a:latin typeface="DM Sans"/>
                <a:ea typeface="DM Sans"/>
                <a:cs typeface="DM Sans"/>
                <a:sym typeface="DM Sans"/>
              </a:rPr>
              <a:t>Influencers need to tell their followers when they are advertising so they can tell the difference between regular posts and ads.</a:t>
            </a:r>
          </a:p>
          <a:p>
            <a:pPr marL="582943" lvl="1" indent="-291471" algn="l">
              <a:lnSpc>
                <a:spcPts val="3375"/>
              </a:lnSpc>
              <a:buAutoNum type="arabicPeriod"/>
            </a:pPr>
            <a:r>
              <a:rPr lang="en-US" sz="2700" b="1" dirty="0">
                <a:solidFill>
                  <a:srgbClr val="000001"/>
                </a:solidFill>
                <a:latin typeface="DM Sans Bold"/>
                <a:ea typeface="DM Sans Bold"/>
                <a:cs typeface="DM Sans Bold"/>
                <a:sym typeface="DM Sans Bold"/>
              </a:rPr>
              <a:t>Use Clear labels</a:t>
            </a:r>
            <a:r>
              <a:rPr lang="en-US" sz="2700" dirty="0">
                <a:solidFill>
                  <a:srgbClr val="000001"/>
                </a:solidFill>
                <a:latin typeface="DM Sans"/>
                <a:ea typeface="DM Sans"/>
                <a:cs typeface="DM Sans"/>
                <a:sym typeface="DM Sans"/>
              </a:rPr>
              <a:t>: Use labels like '</a:t>
            </a:r>
            <a:r>
              <a:rPr lang="en-US" sz="2700" b="1" dirty="0">
                <a:solidFill>
                  <a:srgbClr val="000001"/>
                </a:solidFill>
                <a:latin typeface="DM Sans Bold"/>
                <a:ea typeface="DM Sans Bold"/>
                <a:cs typeface="DM Sans Bold"/>
                <a:sym typeface="DM Sans Bold"/>
              </a:rPr>
              <a:t>#Ad</a:t>
            </a:r>
            <a:r>
              <a:rPr lang="en-US" sz="2700" dirty="0">
                <a:solidFill>
                  <a:srgbClr val="000001"/>
                </a:solidFill>
                <a:latin typeface="DM Sans"/>
                <a:ea typeface="DM Sans"/>
                <a:cs typeface="DM Sans"/>
                <a:sym typeface="DM Sans"/>
              </a:rPr>
              <a:t>' ‘</a:t>
            </a:r>
            <a:r>
              <a:rPr lang="en-US" sz="2700" b="1" dirty="0">
                <a:solidFill>
                  <a:srgbClr val="000001"/>
                </a:solidFill>
                <a:latin typeface="DM Sans Bold"/>
                <a:ea typeface="DM Sans Bold"/>
                <a:cs typeface="DM Sans Bold"/>
                <a:sym typeface="DM Sans Bold"/>
              </a:rPr>
              <a:t>#gifted</a:t>
            </a:r>
            <a:r>
              <a:rPr lang="en-US" sz="2700" dirty="0">
                <a:solidFill>
                  <a:srgbClr val="000001"/>
                </a:solidFill>
                <a:latin typeface="DM Sans"/>
                <a:ea typeface="DM Sans"/>
                <a:cs typeface="DM Sans"/>
                <a:sym typeface="DM Sans"/>
              </a:rPr>
              <a:t>’ or ‘</a:t>
            </a:r>
            <a:r>
              <a:rPr lang="en-US" sz="2700" b="1" dirty="0">
                <a:solidFill>
                  <a:srgbClr val="000001"/>
                </a:solidFill>
                <a:latin typeface="DM Sans Bold"/>
                <a:ea typeface="DM Sans Bold"/>
                <a:cs typeface="DM Sans Bold"/>
                <a:sym typeface="DM Sans Bold"/>
              </a:rPr>
              <a:t>Paid Partnership</a:t>
            </a:r>
            <a:r>
              <a:rPr lang="en-US" sz="2700" dirty="0">
                <a:solidFill>
                  <a:srgbClr val="000001"/>
                </a:solidFill>
                <a:latin typeface="DM Sans"/>
                <a:ea typeface="DM Sans"/>
                <a:cs typeface="DM Sans"/>
                <a:sym typeface="DM Sans"/>
              </a:rPr>
              <a:t>’ at the beginning of their post.</a:t>
            </a:r>
          </a:p>
          <a:p>
            <a:pPr marL="582943" lvl="1" indent="-291471" algn="l">
              <a:lnSpc>
                <a:spcPts val="3375"/>
              </a:lnSpc>
              <a:buAutoNum type="arabicPeriod"/>
            </a:pPr>
            <a:r>
              <a:rPr lang="en-US" sz="2700" b="1" dirty="0">
                <a:solidFill>
                  <a:srgbClr val="000001"/>
                </a:solidFill>
                <a:latin typeface="DM Sans Bold"/>
                <a:ea typeface="DM Sans Bold"/>
                <a:cs typeface="DM Sans Bold"/>
                <a:sym typeface="DM Sans Bold"/>
              </a:rPr>
              <a:t>When to Label</a:t>
            </a:r>
            <a:r>
              <a:rPr lang="en-US" sz="2700" dirty="0">
                <a:solidFill>
                  <a:srgbClr val="000001"/>
                </a:solidFill>
                <a:latin typeface="DM Sans"/>
                <a:ea typeface="DM Sans"/>
                <a:cs typeface="DM Sans"/>
                <a:sym typeface="DM Sans"/>
              </a:rPr>
              <a:t>: They must label a post as an ad if:</a:t>
            </a:r>
          </a:p>
          <a:p>
            <a:pPr marL="1165886" lvl="2" indent="-388629" algn="l">
              <a:lnSpc>
                <a:spcPts val="3375"/>
              </a:lnSpc>
              <a:buAutoNum type="alphaLcPeriod"/>
            </a:pPr>
            <a:r>
              <a:rPr lang="en-US" sz="2700" dirty="0">
                <a:solidFill>
                  <a:srgbClr val="000001"/>
                </a:solidFill>
                <a:latin typeface="DM Sans"/>
                <a:ea typeface="DM Sans"/>
                <a:cs typeface="DM Sans"/>
                <a:sym typeface="DM Sans"/>
              </a:rPr>
              <a:t>They get paid money.</a:t>
            </a:r>
          </a:p>
          <a:p>
            <a:pPr marL="1165886" lvl="2" indent="-388629" algn="l">
              <a:lnSpc>
                <a:spcPts val="3375"/>
              </a:lnSpc>
              <a:buAutoNum type="alphaLcPeriod"/>
            </a:pPr>
            <a:r>
              <a:rPr lang="en-US" sz="2700" dirty="0">
                <a:solidFill>
                  <a:srgbClr val="000001"/>
                </a:solidFill>
                <a:latin typeface="DM Sans"/>
                <a:ea typeface="DM Sans"/>
                <a:cs typeface="DM Sans"/>
                <a:sym typeface="DM Sans"/>
              </a:rPr>
              <a:t>They receive free products, discounts, or trips.​</a:t>
            </a:r>
          </a:p>
          <a:p>
            <a:pPr marL="1165886" lvl="2" indent="-388629" algn="l">
              <a:lnSpc>
                <a:spcPts val="3375"/>
              </a:lnSpc>
              <a:buAutoNum type="alphaLcPeriod"/>
            </a:pPr>
            <a:r>
              <a:rPr lang="en-US" sz="2700" dirty="0">
                <a:solidFill>
                  <a:srgbClr val="000001"/>
                </a:solidFill>
                <a:latin typeface="DM Sans"/>
                <a:ea typeface="DM Sans"/>
                <a:cs typeface="DM Sans"/>
                <a:sym typeface="DM Sans"/>
              </a:rPr>
              <a:t>They promote their own products or a family member's or friend's brand.</a:t>
            </a:r>
          </a:p>
          <a:p>
            <a:pPr marL="582943" lvl="1" indent="-291471" algn="l">
              <a:lnSpc>
                <a:spcPts val="3375"/>
              </a:lnSpc>
              <a:buAutoNum type="arabicPeriod"/>
            </a:pPr>
            <a:r>
              <a:rPr lang="en-US" sz="2700" dirty="0">
                <a:solidFill>
                  <a:srgbClr val="000001"/>
                </a:solidFill>
                <a:latin typeface="DM Sans"/>
                <a:ea typeface="DM Sans"/>
                <a:cs typeface="DM Sans"/>
                <a:sym typeface="DM Sans"/>
              </a:rPr>
              <a:t> </a:t>
            </a:r>
            <a:r>
              <a:rPr lang="en-US" sz="2700" b="1" dirty="0">
                <a:solidFill>
                  <a:srgbClr val="000001"/>
                </a:solidFill>
                <a:latin typeface="DM Sans Bold"/>
                <a:ea typeface="DM Sans Bold"/>
                <a:cs typeface="DM Sans Bold"/>
                <a:sym typeface="DM Sans Bold"/>
              </a:rPr>
              <a:t>Be Honest</a:t>
            </a:r>
            <a:r>
              <a:rPr lang="en-US" sz="2700" dirty="0">
                <a:solidFill>
                  <a:srgbClr val="000001"/>
                </a:solidFill>
                <a:latin typeface="DM Sans"/>
                <a:ea typeface="DM Sans"/>
                <a:cs typeface="DM Sans"/>
                <a:sym typeface="DM Sans"/>
              </a:rPr>
              <a:t>: Make sure followers can easily see that it's an ad. Don't hide the label at the end or in a place where it's hard to find.</a:t>
            </a:r>
          </a:p>
          <a:p>
            <a:pPr algn="l">
              <a:lnSpc>
                <a:spcPts val="3375"/>
              </a:lnSpc>
            </a:pPr>
            <a:endParaRPr lang="en-US" sz="2700" dirty="0">
              <a:solidFill>
                <a:srgbClr val="000001"/>
              </a:solidFill>
              <a:latin typeface="DM Sans"/>
              <a:ea typeface="DM Sans"/>
              <a:cs typeface="DM Sans"/>
              <a:sym typeface="DM Sans"/>
            </a:endParaRPr>
          </a:p>
          <a:p>
            <a:pPr algn="l">
              <a:lnSpc>
                <a:spcPts val="4000"/>
              </a:lnSpc>
            </a:pPr>
            <a:endParaRPr lang="en-US" sz="2700" dirty="0">
              <a:solidFill>
                <a:srgbClr val="000001"/>
              </a:solidFill>
              <a:latin typeface="DM Sans"/>
              <a:ea typeface="DM Sans"/>
              <a:cs typeface="DM Sans"/>
              <a:sym typeface="DM Sans"/>
            </a:endParaRPr>
          </a:p>
        </p:txBody>
      </p:sp>
      <p:sp>
        <p:nvSpPr>
          <p:cNvPr id="4" name="Freeform 4"/>
          <p:cNvSpPr/>
          <p:nvPr/>
        </p:nvSpPr>
        <p:spPr>
          <a:xfrm>
            <a:off x="13052493" y="2333445"/>
            <a:ext cx="3914938" cy="6172200"/>
          </a:xfrm>
          <a:custGeom>
            <a:avLst/>
            <a:gdLst/>
            <a:ahLst/>
            <a:cxnLst/>
            <a:rect l="l" t="t" r="r" b="b"/>
            <a:pathLst>
              <a:path w="3914938" h="6172200">
                <a:moveTo>
                  <a:pt x="0" y="0"/>
                </a:moveTo>
                <a:lnTo>
                  <a:pt x="3914938" y="0"/>
                </a:lnTo>
                <a:lnTo>
                  <a:pt x="3914938" y="6172200"/>
                </a:lnTo>
                <a:lnTo>
                  <a:pt x="0" y="6172200"/>
                </a:lnTo>
                <a:lnTo>
                  <a:pt x="0" y="0"/>
                </a:lnTo>
                <a:close/>
              </a:path>
            </a:pathLst>
          </a:custGeom>
          <a:blipFill>
            <a:blip r:embed="rId4"/>
            <a:stretch>
              <a:fillRect/>
            </a:stretch>
          </a:blipFill>
          <a:ln w="38100" cap="sq">
            <a:solidFill>
              <a:srgbClr val="000000"/>
            </a:solidFill>
            <a:prstDash val="solid"/>
            <a:miter/>
          </a:ln>
        </p:spPr>
        <p:txBody>
          <a:bodyPr/>
          <a:lstStyle/>
          <a:p>
            <a:endParaRPr lang="en-US"/>
          </a:p>
        </p:txBody>
      </p:sp>
      <p:sp>
        <p:nvSpPr>
          <p:cNvPr id="5" name="Freeform 5"/>
          <p:cNvSpPr/>
          <p:nvPr/>
        </p:nvSpPr>
        <p:spPr>
          <a:xfrm>
            <a:off x="13426324" y="8637981"/>
            <a:ext cx="3167276" cy="1240638"/>
          </a:xfrm>
          <a:custGeom>
            <a:avLst/>
            <a:gdLst/>
            <a:ahLst/>
            <a:cxnLst/>
            <a:rect l="l" t="t" r="r" b="b"/>
            <a:pathLst>
              <a:path w="3167276" h="1240638">
                <a:moveTo>
                  <a:pt x="0" y="0"/>
                </a:moveTo>
                <a:lnTo>
                  <a:pt x="3167276" y="0"/>
                </a:lnTo>
                <a:lnTo>
                  <a:pt x="3167276" y="1240638"/>
                </a:lnTo>
                <a:lnTo>
                  <a:pt x="0" y="1240638"/>
                </a:lnTo>
                <a:lnTo>
                  <a:pt x="0" y="0"/>
                </a:lnTo>
                <a:close/>
              </a:path>
            </a:pathLst>
          </a:custGeom>
          <a:blipFill>
            <a:blip r:embed="rId5"/>
            <a:stretch>
              <a:fillRect/>
            </a:stretch>
          </a:blipFill>
          <a:ln w="38100" cap="sq">
            <a:solidFill>
              <a:srgbClr val="000000"/>
            </a:solidFill>
            <a:prstDash val="solid"/>
            <a:miter/>
          </a:ln>
        </p:spPr>
        <p:txBody>
          <a:bodyPr/>
          <a:lstStyle/>
          <a:p>
            <a:endParaRPr lang="en-US"/>
          </a:p>
        </p:txBody>
      </p:sp>
      <p:sp>
        <p:nvSpPr>
          <p:cNvPr id="6" name="TextBox 6"/>
          <p:cNvSpPr txBox="1"/>
          <p:nvPr/>
        </p:nvSpPr>
        <p:spPr>
          <a:xfrm>
            <a:off x="7307409" y="567693"/>
            <a:ext cx="10137400" cy="727075"/>
          </a:xfrm>
          <a:prstGeom prst="rect">
            <a:avLst/>
          </a:prstGeom>
        </p:spPr>
        <p:txBody>
          <a:bodyPr lIns="0" tIns="0" rIns="0" bIns="0" rtlCol="0" anchor="t">
            <a:spAutoFit/>
          </a:bodyPr>
          <a:lstStyle/>
          <a:p>
            <a:pPr algn="r">
              <a:lnSpc>
                <a:spcPts val="5600"/>
              </a:lnSpc>
            </a:pPr>
            <a:r>
              <a:rPr lang="en-US" sz="5000" b="1">
                <a:solidFill>
                  <a:srgbClr val="000001"/>
                </a:solidFill>
                <a:latin typeface="DM Sans Bold"/>
                <a:ea typeface="DM Sans Bold"/>
                <a:cs typeface="DM Sans Bold"/>
                <a:sym typeface="DM Sans Bold"/>
              </a:rPr>
              <a:t> Influencer Advertising</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TotalTime>
  <Words>3237</Words>
  <Application>Microsoft Macintosh PowerPoint</Application>
  <PresentationFormat>Custom</PresentationFormat>
  <Paragraphs>349</Paragraphs>
  <Slides>22</Slides>
  <Notes>22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Bobby Jones</vt:lpstr>
      <vt:lpstr>DM Sans</vt:lpstr>
      <vt:lpstr>Aptos</vt:lpstr>
      <vt:lpstr>Arial</vt:lpstr>
      <vt:lpstr>League Spartan</vt:lpstr>
      <vt:lpstr>Times New Roman</vt:lpstr>
      <vt:lpstr>DM Sans Bold</vt:lpstr>
      <vt:lpstr>Canva Sans</vt:lpstr>
      <vt:lpstr>Canva Sans Bold</vt:lpstr>
      <vt:lpstr>Calibri</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2025 SID Primary Presentation</dc:title>
  <cp:lastModifiedBy>Tracy Hogan</cp:lastModifiedBy>
  <cp:revision>3</cp:revision>
  <dcterms:created xsi:type="dcterms:W3CDTF">2006-08-16T00:00:00Z</dcterms:created>
  <dcterms:modified xsi:type="dcterms:W3CDTF">2024-12-09T16:36:54Z</dcterms:modified>
  <dc:identifier>DAGYIhxN8No</dc:identifier>
</cp:coreProperties>
</file>