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5"/>
  </p:notesMasterIdLst>
  <p:sldIdLst>
    <p:sldId id="278" r:id="rId2"/>
    <p:sldId id="279" r:id="rId3"/>
    <p:sldId id="280" r:id="rId4"/>
    <p:sldId id="281" r:id="rId5"/>
    <p:sldId id="283" r:id="rId6"/>
    <p:sldId id="284" r:id="rId7"/>
    <p:sldId id="289" r:id="rId8"/>
    <p:sldId id="290" r:id="rId9"/>
    <p:sldId id="285" r:id="rId10"/>
    <p:sldId id="286" r:id="rId11"/>
    <p:sldId id="287" r:id="rId12"/>
    <p:sldId id="288"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76" autoAdjust="0"/>
  </p:normalViewPr>
  <p:slideViewPr>
    <p:cSldViewPr snapToGrid="0">
      <p:cViewPr>
        <p:scale>
          <a:sx n="100" d="100"/>
          <a:sy n="100" d="100"/>
        </p:scale>
        <p:origin x="-35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56AF1-EB49-4BFE-8BA5-31012B39BC4B}" type="datetimeFigureOut">
              <a:rPr lang="en-IE" smtClean="0"/>
              <a:t>23/10/2020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7DA29-EC85-4AE1-8C2A-B06C036FB9F8}" type="slidenum">
              <a:rPr lang="en-IE" smtClean="0"/>
              <a:t>‹#›</a:t>
            </a:fld>
            <a:endParaRPr lang="en-IE"/>
          </a:p>
        </p:txBody>
      </p:sp>
    </p:spTree>
    <p:extLst>
      <p:ext uri="{BB962C8B-B14F-4D97-AF65-F5344CB8AC3E}">
        <p14:creationId xmlns:p14="http://schemas.microsoft.com/office/powerpoint/2010/main" val="207948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Slide 1: Today we are going to talk more about cyberbullying - how cyberbullying might happen and how someone who is being cyberbullied can be made to feel. We are also going to talk about how each one of us can act to protect ourselves and others from being cyberbullied and what we can all do to stop the cyberbullies. </a:t>
            </a:r>
          </a:p>
          <a:p>
            <a:endParaRPr lang="en-IE" dirty="0"/>
          </a:p>
        </p:txBody>
      </p:sp>
      <p:sp>
        <p:nvSpPr>
          <p:cNvPr id="4" name="Slide Number Placeholder 3"/>
          <p:cNvSpPr>
            <a:spLocks noGrp="1"/>
          </p:cNvSpPr>
          <p:nvPr>
            <p:ph type="sldNum" sz="quarter" idx="5"/>
          </p:nvPr>
        </p:nvSpPr>
        <p:spPr/>
        <p:txBody>
          <a:bodyPr/>
          <a:lstStyle/>
          <a:p>
            <a:fld id="{0B17DA29-EC85-4AE1-8C2A-B06C036FB9F8}" type="slidenum">
              <a:rPr lang="en-IE" smtClean="0"/>
              <a:t>1</a:t>
            </a:fld>
            <a:endParaRPr lang="en-IE"/>
          </a:p>
        </p:txBody>
      </p:sp>
    </p:spTree>
    <p:extLst>
      <p:ext uri="{BB962C8B-B14F-4D97-AF65-F5344CB8AC3E}">
        <p14:creationId xmlns:p14="http://schemas.microsoft.com/office/powerpoint/2010/main" val="202794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10: What the Gardai will do if cyberbullying is reported to them.</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Gardaí understand that coming to a Garda Station to report Cyberbullying is a very difficult thing to do. The Garda will try and make you feel as comfortable as possible. After the Garda takes your name address and your parents details they will ask you questions such as:</a:t>
            </a: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         When did the cyberbullying started?</a:t>
            </a:r>
          </a:p>
          <a:p>
            <a:r>
              <a:rPr lang="en-IE" sz="1200" kern="1200" dirty="0" smtClean="0">
                <a:solidFill>
                  <a:schemeClr val="tx1"/>
                </a:solidFill>
                <a:effectLst/>
                <a:latin typeface="+mn-lt"/>
                <a:ea typeface="+mn-ea"/>
                <a:cs typeface="+mn-cs"/>
              </a:rPr>
              <a:t>·         How long has it been going on for?</a:t>
            </a:r>
          </a:p>
          <a:p>
            <a:r>
              <a:rPr lang="en-IE" sz="1200" kern="1200" dirty="0" smtClean="0">
                <a:solidFill>
                  <a:schemeClr val="tx1"/>
                </a:solidFill>
                <a:effectLst/>
                <a:latin typeface="+mn-lt"/>
                <a:ea typeface="+mn-ea"/>
                <a:cs typeface="+mn-cs"/>
              </a:rPr>
              <a:t>·         Who is doing it?</a:t>
            </a:r>
          </a:p>
          <a:p>
            <a:r>
              <a:rPr lang="en-IE" sz="1200" kern="1200" dirty="0" smtClean="0">
                <a:solidFill>
                  <a:schemeClr val="tx1"/>
                </a:solidFill>
                <a:effectLst/>
                <a:latin typeface="+mn-lt"/>
                <a:ea typeface="+mn-ea"/>
                <a:cs typeface="+mn-cs"/>
              </a:rPr>
              <a:t>·         Why do you think they are doing it?</a:t>
            </a:r>
          </a:p>
          <a:p>
            <a:r>
              <a:rPr lang="en-IE" sz="1200" kern="1200" dirty="0" smtClean="0">
                <a:solidFill>
                  <a:schemeClr val="tx1"/>
                </a:solidFill>
                <a:effectLst/>
                <a:latin typeface="+mn-lt"/>
                <a:ea typeface="+mn-ea"/>
                <a:cs typeface="+mn-cs"/>
              </a:rPr>
              <a:t>·         Has this person/people ever bullied you face to face?</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Garda will ask to see the messages so make sure you have them all saved. The Garda will have to get a copy of all messages so if you bring a printed copy of the messages as well as the device where they are stored this would be a big help to the Garda. The next steps of the investigation will depend on the content of the messages. Typically a Garda will then contact the person/people who are sending the messages and the school if they are all in the same school.</a:t>
            </a:r>
          </a:p>
          <a:p>
            <a:r>
              <a:rPr lang="en-IE" sz="1200" kern="1200" dirty="0" smtClean="0">
                <a:solidFill>
                  <a:schemeClr val="tx1"/>
                </a:solidFill>
                <a:effectLst/>
                <a:latin typeface="+mn-lt"/>
                <a:ea typeface="+mn-ea"/>
                <a:cs typeface="+mn-cs"/>
              </a:rPr>
              <a:t>Sometimes cyberbullying can be resolved through mediation between the parties, schools and Gardaí. In other, more serious cases people have been criminally prosecuted and have had juvenile cautions, fines and imprisonment</a:t>
            </a:r>
          </a:p>
          <a:p>
            <a:endParaRPr lang="en-I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10</a:t>
            </a:fld>
            <a:endParaRPr lang="en-IE"/>
          </a:p>
        </p:txBody>
      </p:sp>
    </p:spTree>
    <p:extLst>
      <p:ext uri="{BB962C8B-B14F-4D97-AF65-F5344CB8AC3E}">
        <p14:creationId xmlns:p14="http://schemas.microsoft.com/office/powerpoint/2010/main" val="268690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11: Conclusion</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Using technology and devices to play with, to communicate and to share pictures with others is good. However if we use technology to hurt or upset others that is cyberbullying. We can all help to stop cyber bullying. The most important thing we can do is to report it to an adult that can help.</a:t>
            </a:r>
          </a:p>
          <a:p>
            <a:r>
              <a:rPr lang="en-I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Distribute </a:t>
            </a:r>
            <a:r>
              <a:rPr lang="en-IE" sz="1200" b="1" kern="1200" dirty="0" smtClean="0">
                <a:solidFill>
                  <a:schemeClr val="tx1"/>
                </a:solidFill>
                <a:effectLst/>
                <a:latin typeface="+mn-lt"/>
                <a:ea typeface="+mn-ea"/>
                <a:cs typeface="+mn-cs"/>
              </a:rPr>
              <a:t>Worksheet 3: Take Home Activity</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11</a:t>
            </a:fld>
            <a:endParaRPr lang="en-IE"/>
          </a:p>
        </p:txBody>
      </p:sp>
    </p:spTree>
    <p:extLst>
      <p:ext uri="{BB962C8B-B14F-4D97-AF65-F5344CB8AC3E}">
        <p14:creationId xmlns:p14="http://schemas.microsoft.com/office/powerpoint/2010/main" val="93455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12: Adidtional activity - If class time alllows –</a:t>
            </a:r>
          </a:p>
          <a:p>
            <a:r>
              <a:rPr lang="en-IE" sz="1200" kern="1200" dirty="0" smtClean="0">
                <a:solidFill>
                  <a:schemeClr val="tx1"/>
                </a:solidFill>
                <a:effectLst/>
                <a:latin typeface="+mn-lt"/>
                <a:ea typeface="+mn-ea"/>
                <a:cs typeface="+mn-cs"/>
              </a:rPr>
              <a:t>Make a poster: Cyberbullying – What I could do</a:t>
            </a:r>
          </a:p>
          <a:p>
            <a:r>
              <a:rPr lang="en-IE" sz="1200" kern="1200" dirty="0" smtClean="0">
                <a:solidFill>
                  <a:schemeClr val="tx1"/>
                </a:solidFill>
                <a:effectLst/>
                <a:latin typeface="+mn-lt"/>
                <a:ea typeface="+mn-ea"/>
                <a:cs typeface="+mn-cs"/>
              </a:rPr>
              <a:t>Working in groups (3 or 4 pupils) make a class poster using a template  which could incorporate the school logo and the garda logo. Each group writes down one thing they could do to tackle cyberbullying. These can then be collated and made into a large class poster e.g. Don’t share nasty comments or pictures; Tell an adult that can help; be a friend to the person being hurt etc .</a:t>
            </a:r>
          </a:p>
          <a:p>
            <a:r>
              <a:rPr lang="en-IE" sz="1200" kern="1200" dirty="0" smtClean="0">
                <a:solidFill>
                  <a:schemeClr val="tx1"/>
                </a:solidFill>
                <a:effectLst/>
                <a:latin typeface="+mn-lt"/>
                <a:ea typeface="+mn-ea"/>
                <a:cs typeface="+mn-cs"/>
              </a:rPr>
              <a:t>When the poster is finished it  - with school logo and Garda logo a copy of the poster could be printed off and sent home with the home school link to be signed by pupil and parents??</a:t>
            </a:r>
          </a:p>
          <a:p>
            <a:r>
              <a:rPr lang="en-IE"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12</a:t>
            </a:fld>
            <a:endParaRPr lang="en-IE"/>
          </a:p>
        </p:txBody>
      </p:sp>
    </p:spTree>
    <p:extLst>
      <p:ext uri="{BB962C8B-B14F-4D97-AF65-F5344CB8AC3E}">
        <p14:creationId xmlns:p14="http://schemas.microsoft.com/office/powerpoint/2010/main" val="245650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13: Present the class with the completed Online safety class agreement </a:t>
            </a:r>
            <a:r>
              <a:rPr lang="en-US" smtClean="0"/>
              <a:t>(Appendix 2) </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13</a:t>
            </a:fld>
            <a:endParaRPr lang="en-IE"/>
          </a:p>
        </p:txBody>
      </p:sp>
    </p:spTree>
    <p:extLst>
      <p:ext uri="{BB962C8B-B14F-4D97-AF65-F5344CB8AC3E}">
        <p14:creationId xmlns:p14="http://schemas.microsoft.com/office/powerpoint/2010/main" val="24565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2: Introduction:</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Recap on the previous lesson and what the pupils learned about cyberbullying – what it is and how it can happen and how it can make someone feel.  Ask pupils to briefly recount</a:t>
            </a:r>
            <a:r>
              <a:rPr lang="en-IE" sz="1200" kern="1200" baseline="0" dirty="0" smtClean="0">
                <a:solidFill>
                  <a:schemeClr val="tx1"/>
                </a:solidFill>
                <a:effectLst/>
                <a:latin typeface="+mn-lt"/>
                <a:ea typeface="+mn-ea"/>
                <a:cs typeface="+mn-cs"/>
              </a:rPr>
              <a:t> what happened in Aine’s Story. </a:t>
            </a:r>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2</a:t>
            </a:fld>
            <a:endParaRPr lang="en-IE"/>
          </a:p>
        </p:txBody>
      </p:sp>
    </p:spTree>
    <p:extLst>
      <p:ext uri="{BB962C8B-B14F-4D97-AF65-F5344CB8AC3E}">
        <p14:creationId xmlns:p14="http://schemas.microsoft.com/office/powerpoint/2010/main" val="146127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3: Development: - Note</a:t>
            </a:r>
            <a:r>
              <a:rPr lang="en-IE" sz="1200" b="1" kern="1200" baseline="0" dirty="0" smtClean="0">
                <a:solidFill>
                  <a:schemeClr val="tx1"/>
                </a:solidFill>
                <a:effectLst/>
                <a:latin typeface="+mn-lt"/>
                <a:ea typeface="+mn-ea"/>
                <a:cs typeface="+mn-cs"/>
              </a:rPr>
              <a:t> video includes Pause Prompts for discussion – see questions below. Pause video when prompted. </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Play Donal’s Story video clip:</a:t>
            </a:r>
            <a:r>
              <a:rPr lang="en-IE"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https</a:t>
            </a:r>
            <a:r>
              <a:rPr lang="pt-BR" sz="1200" kern="1200" baseline="0" dirty="0" smtClean="0">
                <a:solidFill>
                  <a:schemeClr val="tx1"/>
                </a:solidFill>
                <a:effectLst/>
                <a:latin typeface="+mn-lt"/>
                <a:ea typeface="+mn-ea"/>
                <a:cs typeface="+mn-cs"/>
              </a:rPr>
              <a:t>://</a:t>
            </a:r>
            <a:r>
              <a:rPr lang="pt-BR" sz="1200" kern="1200" baseline="0" dirty="0" err="1" smtClean="0">
                <a:solidFill>
                  <a:schemeClr val="tx1"/>
                </a:solidFill>
                <a:effectLst/>
                <a:latin typeface="+mn-lt"/>
                <a:ea typeface="+mn-ea"/>
                <a:cs typeface="+mn-cs"/>
              </a:rPr>
              <a:t>vimeo.com</a:t>
            </a:r>
            <a:r>
              <a:rPr lang="pt-BR" sz="1200" kern="1200" baseline="0" dirty="0" smtClean="0">
                <a:solidFill>
                  <a:schemeClr val="tx1"/>
                </a:solidFill>
                <a:effectLst/>
                <a:latin typeface="+mn-lt"/>
                <a:ea typeface="+mn-ea"/>
                <a:cs typeface="+mn-cs"/>
              </a:rPr>
              <a:t>/448855325</a:t>
            </a:r>
          </a:p>
          <a:p>
            <a:r>
              <a:rPr lang="en-IE" sz="1200" kern="1200" dirty="0" smtClean="0">
                <a:solidFill>
                  <a:schemeClr val="tx1"/>
                </a:solidFill>
                <a:effectLst/>
                <a:latin typeface="+mn-lt"/>
                <a:ea typeface="+mn-ea"/>
                <a:cs typeface="+mn-cs"/>
              </a:rPr>
              <a:t>Pupils watch video and break for discussion at discussion points. </a:t>
            </a:r>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is going on here? </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Emma’s, Paul’s and Samir’s comments mean?</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you think </a:t>
            </a:r>
            <a:r>
              <a:rPr lang="en-US" sz="1200" kern="1200" dirty="0" err="1" smtClean="0">
                <a:solidFill>
                  <a:schemeClr val="tx1"/>
                </a:solidFill>
                <a:effectLst/>
                <a:latin typeface="+mn-lt"/>
                <a:ea typeface="+mn-ea"/>
                <a:cs typeface="+mn-cs"/>
              </a:rPr>
              <a:t>Donal</a:t>
            </a:r>
            <a:r>
              <a:rPr lang="en-US" sz="1200" kern="1200" dirty="0" smtClean="0">
                <a:solidFill>
                  <a:schemeClr val="tx1"/>
                </a:solidFill>
                <a:effectLst/>
                <a:latin typeface="+mn-lt"/>
                <a:ea typeface="+mn-ea"/>
                <a:cs typeface="+mn-cs"/>
              </a:rPr>
              <a:t> feels about this?</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should </a:t>
            </a:r>
            <a:r>
              <a:rPr lang="en-US" sz="1200" kern="1200" dirty="0" err="1" smtClean="0">
                <a:solidFill>
                  <a:schemeClr val="tx1"/>
                </a:solidFill>
                <a:effectLst/>
                <a:latin typeface="+mn-lt"/>
                <a:ea typeface="+mn-ea"/>
                <a:cs typeface="+mn-cs"/>
              </a:rPr>
              <a:t>Donal</a:t>
            </a:r>
            <a:r>
              <a:rPr lang="en-US" sz="1200" kern="1200" dirty="0" smtClean="0">
                <a:solidFill>
                  <a:schemeClr val="tx1"/>
                </a:solidFill>
                <a:effectLst/>
                <a:latin typeface="+mn-lt"/>
                <a:ea typeface="+mn-ea"/>
                <a:cs typeface="+mn-cs"/>
              </a:rPr>
              <a:t> do?</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What is going on here?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there a worry that bullying might be taking place?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so, who is being bullied and who might be doing it?</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are they bullying him?</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Who is engaging in bullying here?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form does the bullying take?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about the other children? Are they adding to the bullying? If so How?</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Why other children are behaving as they are?</a:t>
            </a:r>
          </a:p>
          <a:p>
            <a:r>
              <a:rPr lang="en-US" sz="1200" kern="1200" dirty="0" smtClean="0">
                <a:solidFill>
                  <a:schemeClr val="tx1"/>
                </a:solidFill>
                <a:effectLst/>
                <a:latin typeface="+mn-lt"/>
                <a:ea typeface="+mn-ea"/>
                <a:cs typeface="+mn-cs"/>
              </a:rPr>
              <a:t>What should </a:t>
            </a:r>
            <a:r>
              <a:rPr lang="en-US" sz="1200" kern="1200" dirty="0" err="1" smtClean="0">
                <a:solidFill>
                  <a:schemeClr val="tx1"/>
                </a:solidFill>
                <a:effectLst/>
                <a:latin typeface="+mn-lt"/>
                <a:ea typeface="+mn-ea"/>
                <a:cs typeface="+mn-cs"/>
              </a:rPr>
              <a:t>Donal</a:t>
            </a:r>
            <a:r>
              <a:rPr lang="en-US" sz="1200" kern="1200" dirty="0" smtClean="0">
                <a:solidFill>
                  <a:schemeClr val="tx1"/>
                </a:solidFill>
                <a:effectLst/>
                <a:latin typeface="+mn-lt"/>
                <a:ea typeface="+mn-ea"/>
                <a:cs typeface="+mn-cs"/>
              </a:rPr>
              <a:t> have done?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should bystanders have done?</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Should Alexander have done anything?</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Should </a:t>
            </a:r>
            <a:r>
              <a:rPr lang="en-US" sz="1200" kern="1200" dirty="0" err="1" smtClean="0">
                <a:solidFill>
                  <a:schemeClr val="tx1"/>
                </a:solidFill>
                <a:effectLst/>
                <a:latin typeface="+mn-lt"/>
                <a:ea typeface="+mn-ea"/>
                <a:cs typeface="+mn-cs"/>
              </a:rPr>
              <a:t>Donal</a:t>
            </a:r>
            <a:r>
              <a:rPr lang="en-US" sz="1200" kern="1200" dirty="0" smtClean="0">
                <a:solidFill>
                  <a:schemeClr val="tx1"/>
                </a:solidFill>
                <a:effectLst/>
                <a:latin typeface="+mn-lt"/>
                <a:ea typeface="+mn-ea"/>
                <a:cs typeface="+mn-cs"/>
              </a:rPr>
              <a:t> mention what happened to Alexander and tell him his feelings about it?</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Should he mention it to his parents, or any other adults?</a:t>
            </a:r>
            <a:endParaRPr lang="en-I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3</a:t>
            </a:fld>
            <a:endParaRPr lang="en-IE"/>
          </a:p>
        </p:txBody>
      </p:sp>
    </p:spTree>
    <p:extLst>
      <p:ext uri="{BB962C8B-B14F-4D97-AF65-F5344CB8AC3E}">
        <p14:creationId xmlns:p14="http://schemas.microsoft.com/office/powerpoint/2010/main" val="294870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4: What can you do if you or someone else you know is being cyberbullied?</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Using the video as an example what advice would you give </a:t>
            </a:r>
          </a:p>
          <a:p>
            <a:pPr marL="228600" indent="-228600">
              <a:buAutoNum type="alphaLcParenR"/>
            </a:pPr>
            <a:r>
              <a:rPr lang="en-IE" sz="1200" dirty="0" smtClean="0">
                <a:effectLst/>
              </a:rPr>
              <a:t>The ‘target’ person - what could / should they do?</a:t>
            </a:r>
            <a:r>
              <a:rPr lang="en-IE" dirty="0" smtClean="0">
                <a:effectLst/>
              </a:rPr>
              <a:t> </a:t>
            </a:r>
          </a:p>
          <a:p>
            <a:pPr marL="0" indent="0">
              <a:buNone/>
            </a:pPr>
            <a:r>
              <a:rPr lang="en-IE" sz="1200" b="1" kern="1200" dirty="0" smtClean="0">
                <a:solidFill>
                  <a:schemeClr val="tx1"/>
                </a:solidFill>
                <a:effectLst/>
                <a:latin typeface="+mn-lt"/>
                <a:ea typeface="+mn-ea"/>
                <a:cs typeface="+mn-cs"/>
              </a:rPr>
              <a:t>Here we need to remind the pupils about the importance of telling an adult about what is happening. Remind the pupils of the Tell 5 adults from the Stay Safe programme. Who could they tell? Parent, Teacher, Trusted adult</a:t>
            </a:r>
          </a:p>
          <a:p>
            <a:pPr marL="228600" indent="-228600">
              <a:buAutoNum type="alphaLcParenR"/>
            </a:pPr>
            <a:endParaRPr lang="en-IE" sz="1200" kern="1200" dirty="0" smtClean="0">
              <a:solidFill>
                <a:schemeClr val="tx1"/>
              </a:solidFill>
              <a:effectLst/>
              <a:latin typeface="+mn-lt"/>
              <a:ea typeface="+mn-ea"/>
              <a:cs typeface="+mn-cs"/>
            </a:endParaRPr>
          </a:p>
          <a:p>
            <a:pPr marL="0" lvl="0" indent="0">
              <a:buNone/>
            </a:pPr>
            <a:r>
              <a:rPr lang="en-IE" sz="1200" dirty="0" smtClean="0">
                <a:solidFill>
                  <a:srgbClr val="2F5597"/>
                </a:solidFill>
                <a:latin typeface="Avenir Heavy"/>
                <a:cs typeface="Avenir Heavy"/>
              </a:rPr>
              <a:t>B) If you are being cyberbullied…</a:t>
            </a:r>
          </a:p>
          <a:p>
            <a:r>
              <a:rPr lang="en-IE" sz="1200" dirty="0" smtClean="0">
                <a:solidFill>
                  <a:srgbClr val="2F5597"/>
                </a:solidFill>
                <a:latin typeface="Avenir Heavy"/>
                <a:cs typeface="Avenir Heavy"/>
              </a:rPr>
              <a:t>Don’t reply to messages that upset or annoy you </a:t>
            </a:r>
          </a:p>
          <a:p>
            <a:pPr lvl="0"/>
            <a:r>
              <a:rPr lang="en-IE" sz="1200" dirty="0" smtClean="0">
                <a:solidFill>
                  <a:srgbClr val="2F5597"/>
                </a:solidFill>
                <a:latin typeface="Avenir Heavy"/>
                <a:cs typeface="Avenir Heavy"/>
              </a:rPr>
              <a:t>Keep the Message: You don’t have to read it, but keep it</a:t>
            </a:r>
          </a:p>
          <a:p>
            <a:pPr lvl="0"/>
            <a:r>
              <a:rPr lang="en-IE" sz="1200" dirty="0" smtClean="0">
                <a:solidFill>
                  <a:srgbClr val="2F5597"/>
                </a:solidFill>
                <a:latin typeface="Avenir Heavy"/>
                <a:cs typeface="Avenir Heavy"/>
              </a:rPr>
              <a:t>Block the Sender: You don’t need to put up with someone upsetting you</a:t>
            </a:r>
          </a:p>
          <a:p>
            <a:pPr lvl="0"/>
            <a:r>
              <a:rPr lang="en-IE" sz="1200" dirty="0" smtClean="0">
                <a:solidFill>
                  <a:srgbClr val="2F5597"/>
                </a:solidFill>
                <a:latin typeface="Avenir Heavy"/>
                <a:cs typeface="Avenir Heavy"/>
              </a:rPr>
              <a:t>Tell an adult you trust who can help </a:t>
            </a:r>
          </a:p>
          <a:p>
            <a:r>
              <a:rPr lang="en-IE" sz="1200" dirty="0" smtClean="0">
                <a:solidFill>
                  <a:srgbClr val="2F5597"/>
                </a:solidFill>
                <a:latin typeface="Avenir Heavy"/>
                <a:cs typeface="Avenir Heavy"/>
              </a:rPr>
              <a:t>A report should be made to the Gardai in serious cases of bullying and cyberbullying </a:t>
            </a:r>
          </a:p>
          <a:p>
            <a:pPr marL="0" lvl="0" indent="0">
              <a:buNone/>
            </a:pPr>
            <a:endParaRPr lang="en-IE" dirty="0" smtClean="0">
              <a:solidFill>
                <a:srgbClr val="2F5597"/>
              </a:solidFill>
              <a:latin typeface="Avenir Heavy"/>
              <a:cs typeface="Avenir Heavy"/>
            </a:endParaRPr>
          </a:p>
          <a:p>
            <a:endParaRPr lang="en-IE" dirty="0" smtClean="0">
              <a:solidFill>
                <a:srgbClr val="2F5597"/>
              </a:solidFill>
              <a:latin typeface="Avenir Heavy"/>
              <a:cs typeface="Avenir Heavy"/>
            </a:endParaRPr>
          </a:p>
          <a:p>
            <a:pPr marL="514350" lvl="0" indent="-514350">
              <a:buAutoNum type="alphaUcParenR"/>
            </a:pPr>
            <a:endParaRPr lang="en-IE" dirty="0" smtClean="0">
              <a:solidFill>
                <a:srgbClr val="2F5597"/>
              </a:solidFill>
              <a:latin typeface="Avenir Heavy"/>
              <a:cs typeface="Avenir Heavy"/>
            </a:endParaRPr>
          </a:p>
          <a:p>
            <a:pPr marL="0" lvl="0" indent="0">
              <a:buNone/>
            </a:pPr>
            <a:endParaRPr lang="en-IE" dirty="0" smtClean="0">
              <a:solidFill>
                <a:srgbClr val="2F5597"/>
              </a:solidFill>
              <a:latin typeface="Avenir Heavy"/>
              <a:cs typeface="Avenir Heavy"/>
            </a:endParaRPr>
          </a:p>
          <a:p>
            <a:pPr marL="228600" indent="-228600">
              <a:buAutoNum type="alphaLcParenR"/>
            </a:pPr>
            <a:endParaRPr lang="en-I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4</a:t>
            </a:fld>
            <a:endParaRPr lang="en-IE"/>
          </a:p>
        </p:txBody>
      </p:sp>
    </p:spTree>
    <p:extLst>
      <p:ext uri="{BB962C8B-B14F-4D97-AF65-F5344CB8AC3E}">
        <p14:creationId xmlns:p14="http://schemas.microsoft.com/office/powerpoint/2010/main" val="364864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Slide 5: The other gamers - what could / should they do?</a:t>
            </a:r>
          </a:p>
          <a:p>
            <a:r>
              <a:rPr lang="en-IE" sz="1200" kern="1200" dirty="0" smtClean="0">
                <a:solidFill>
                  <a:schemeClr val="tx1"/>
                </a:solidFill>
                <a:effectLst/>
                <a:latin typeface="+mn-lt"/>
                <a:ea typeface="+mn-ea"/>
                <a:cs typeface="+mn-cs"/>
              </a:rPr>
              <a:t>In the video we saw how some of the other gamers contributed to the cyberbullying. Ask the pupils to suggest how the other gamers could have behaved differently. What could they have done? </a:t>
            </a:r>
          </a:p>
          <a:p>
            <a:r>
              <a:rPr lang="en-IE" sz="1200" kern="1200" dirty="0" smtClean="0">
                <a:solidFill>
                  <a:schemeClr val="tx1"/>
                </a:solidFill>
                <a:effectLst/>
                <a:latin typeface="+mn-lt"/>
                <a:ea typeface="+mn-ea"/>
                <a:cs typeface="+mn-cs"/>
              </a:rPr>
              <a:t>How could they have supported the ‘target’ person? Let them and the person making the comments or sending the messages know that they don’t agree with or like the nasty comments or messages. </a:t>
            </a:r>
          </a:p>
          <a:p>
            <a:r>
              <a:rPr lang="en-IE" sz="1200" kern="1200" dirty="0" smtClean="0">
                <a:solidFill>
                  <a:schemeClr val="tx1"/>
                </a:solidFill>
                <a:effectLst/>
                <a:latin typeface="+mn-lt"/>
                <a:ea typeface="+mn-ea"/>
                <a:cs typeface="+mn-cs"/>
              </a:rPr>
              <a:t>How could they have stopped the cyberbullying? Not sharing or adding to the comments or messages. Reporting what is happening to a trusted adult. If possible reporting what is happening in the game or app. (the platform)</a:t>
            </a:r>
          </a:p>
          <a:p>
            <a:r>
              <a:rPr lang="en-IE" sz="1200" b="1" kern="1200" dirty="0" smtClean="0">
                <a:solidFill>
                  <a:schemeClr val="tx1"/>
                </a:solidFill>
                <a:effectLst/>
                <a:latin typeface="+mn-lt"/>
                <a:ea typeface="+mn-ea"/>
                <a:cs typeface="+mn-cs"/>
              </a:rPr>
              <a:t>Emphasise here the important role other people can play in getting help for the person being cyberbullied and reporting it to a trusted adult. </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5</a:t>
            </a:fld>
            <a:endParaRPr lang="en-IE"/>
          </a:p>
        </p:txBody>
      </p:sp>
    </p:spTree>
    <p:extLst>
      <p:ext uri="{BB962C8B-B14F-4D97-AF65-F5344CB8AC3E}">
        <p14:creationId xmlns:p14="http://schemas.microsoft.com/office/powerpoint/2010/main" val="12271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6: What should you do if someone else is being cyberbullied?</a:t>
            </a:r>
          </a:p>
          <a:p>
            <a:pPr lvl="0"/>
            <a:r>
              <a:rPr lang="en-IE" sz="1200" kern="1200" dirty="0" smtClean="0">
                <a:solidFill>
                  <a:schemeClr val="tx1"/>
                </a:solidFill>
                <a:effectLst/>
                <a:latin typeface="+mn-lt"/>
                <a:ea typeface="+mn-ea"/>
                <a:cs typeface="+mn-cs"/>
              </a:rPr>
              <a:t>Let that person know you support them </a:t>
            </a:r>
          </a:p>
          <a:p>
            <a:pPr lvl="0"/>
            <a:r>
              <a:rPr lang="en-IE" sz="1200" kern="1200" dirty="0" smtClean="0">
                <a:solidFill>
                  <a:schemeClr val="tx1"/>
                </a:solidFill>
                <a:effectLst/>
                <a:latin typeface="+mn-lt"/>
                <a:ea typeface="+mn-ea"/>
                <a:cs typeface="+mn-cs"/>
              </a:rPr>
              <a:t>Don’t join in or share any comments, posts or pictures </a:t>
            </a:r>
          </a:p>
          <a:p>
            <a:r>
              <a:rPr lang="en-IE" sz="1200" kern="1200" dirty="0" smtClean="0">
                <a:solidFill>
                  <a:schemeClr val="tx1"/>
                </a:solidFill>
                <a:effectLst/>
                <a:latin typeface="+mn-lt"/>
                <a:ea typeface="+mn-ea"/>
                <a:cs typeface="+mn-cs"/>
              </a:rPr>
              <a:t>that may hurt others</a:t>
            </a:r>
          </a:p>
          <a:p>
            <a:pPr lvl="0"/>
            <a:r>
              <a:rPr lang="en-IE" sz="1200" kern="1200" dirty="0" smtClean="0">
                <a:solidFill>
                  <a:schemeClr val="tx1"/>
                </a:solidFill>
                <a:effectLst/>
                <a:latin typeface="+mn-lt"/>
                <a:ea typeface="+mn-ea"/>
                <a:cs typeface="+mn-cs"/>
              </a:rPr>
              <a:t>Report the cyberbullying to someone who can help</a:t>
            </a:r>
          </a:p>
          <a:p>
            <a:r>
              <a:rPr lang="en-IE" sz="1200" kern="1200" dirty="0" smtClean="0">
                <a:solidFill>
                  <a:schemeClr val="tx1"/>
                </a:solidFill>
                <a:effectLst/>
                <a:latin typeface="+mn-lt"/>
                <a:ea typeface="+mn-ea"/>
                <a:cs typeface="+mn-cs"/>
              </a:rPr>
              <a:t> – a parent or teacher.</a:t>
            </a:r>
          </a:p>
          <a:p>
            <a:pPr lvl="0"/>
            <a:r>
              <a:rPr lang="en-IE" sz="1200" kern="1200" dirty="0" smtClean="0">
                <a:solidFill>
                  <a:schemeClr val="tx1"/>
                </a:solidFill>
                <a:effectLst/>
                <a:latin typeface="+mn-lt"/>
                <a:ea typeface="+mn-ea"/>
                <a:cs typeface="+mn-cs"/>
              </a:rPr>
              <a:t>If you see nasty comments online report them to the platform</a:t>
            </a:r>
          </a:p>
          <a:p>
            <a:r>
              <a:rPr lang="en-IE" sz="1200" kern="1200" dirty="0" smtClean="0">
                <a:solidFill>
                  <a:schemeClr val="tx1"/>
                </a:solidFill>
                <a:effectLst/>
                <a:latin typeface="+mn-lt"/>
                <a:ea typeface="+mn-ea"/>
                <a:cs typeface="+mn-cs"/>
              </a:rPr>
              <a:t> </a:t>
            </a:r>
          </a:p>
          <a:p>
            <a:r>
              <a:rPr lang="en-IE" sz="1200" b="1" kern="1200" dirty="0" smtClean="0">
                <a:solidFill>
                  <a:schemeClr val="tx1"/>
                </a:solidFill>
                <a:effectLst/>
                <a:latin typeface="+mn-lt"/>
                <a:ea typeface="+mn-ea"/>
                <a:cs typeface="+mn-cs"/>
              </a:rPr>
              <a:t>No one should ever experience cyberbullying. We can all help make the internet a better place by standing up to cyberbullying.</a:t>
            </a:r>
          </a:p>
          <a:p>
            <a:r>
              <a:rPr lang="en-IE"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6</a:t>
            </a:fld>
            <a:endParaRPr lang="en-IE"/>
          </a:p>
        </p:txBody>
      </p:sp>
    </p:spTree>
    <p:extLst>
      <p:ext uri="{BB962C8B-B14F-4D97-AF65-F5344CB8AC3E}">
        <p14:creationId xmlns:p14="http://schemas.microsoft.com/office/powerpoint/2010/main" val="385617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Slide 7: The Instigators - what could / should they do?</a:t>
            </a:r>
          </a:p>
          <a:p>
            <a:r>
              <a:rPr lang="en-US" sz="1200" b="0" i="0" u="none" strike="noStrike" kern="1200" baseline="0" dirty="0" smtClean="0">
                <a:solidFill>
                  <a:schemeClr val="tx1"/>
                </a:solidFill>
                <a:latin typeface="+mn-lt"/>
                <a:ea typeface="+mn-ea"/>
                <a:cs typeface="+mn-cs"/>
              </a:rPr>
              <a:t>In the video we saw Paul, Samir and Emma post mean comments, target and exclude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from playing the game.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Ask the pupils to suggest how they can turn their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around and resolve the issue.</a:t>
            </a:r>
          </a:p>
          <a:p>
            <a:r>
              <a:rPr lang="en-US" sz="1200" b="0" i="0" u="none" strike="noStrike" kern="1200" baseline="0" dirty="0" smtClean="0">
                <a:solidFill>
                  <a:schemeClr val="tx1"/>
                </a:solidFill>
                <a:latin typeface="+mn-lt"/>
                <a:ea typeface="+mn-ea"/>
                <a:cs typeface="+mn-cs"/>
              </a:rPr>
              <a:t>• How are Paul, Samir and Emma engaging in bullying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during the game? They ignore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in the group chat, target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in the game, refuse to let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play with them again and post an embarrassing picture of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making nasty comments about him in the </a:t>
            </a:r>
            <a:r>
              <a:rPr lang="en-US" sz="1200" b="0" i="0" u="none" strike="noStrike" kern="1200" baseline="0" dirty="0" err="1" smtClean="0">
                <a:solidFill>
                  <a:schemeClr val="tx1"/>
                </a:solidFill>
                <a:latin typeface="+mn-lt"/>
                <a:ea typeface="+mn-ea"/>
                <a:cs typeface="+mn-cs"/>
              </a:rPr>
              <a:t>chatroom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How could the players have reacted differently to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getting eaten and losing the team points in the first game? When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apologised</a:t>
            </a:r>
            <a:r>
              <a:rPr lang="en-US" sz="1200" b="0" i="0" u="none" strike="noStrike" kern="1200" baseline="0" dirty="0" smtClean="0">
                <a:solidFill>
                  <a:schemeClr val="tx1"/>
                </a:solidFill>
                <a:latin typeface="+mn-lt"/>
                <a:ea typeface="+mn-ea"/>
                <a:cs typeface="+mn-cs"/>
              </a:rPr>
              <a:t> after the game Paul, Samir and Emma could have reassured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that it was okay he got eaten as so did they later on. They can reassure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that they will all try better the next time.</a:t>
            </a:r>
          </a:p>
          <a:p>
            <a:r>
              <a:rPr lang="en-US" sz="1200" b="0" i="0" u="none" strike="noStrike" kern="1200" baseline="0" dirty="0" smtClean="0">
                <a:solidFill>
                  <a:schemeClr val="tx1"/>
                </a:solidFill>
                <a:latin typeface="+mn-lt"/>
                <a:ea typeface="+mn-ea"/>
                <a:cs typeface="+mn-cs"/>
              </a:rPr>
              <a:t>• How could those involved in bullying resolve the issue? They can </a:t>
            </a:r>
            <a:r>
              <a:rPr lang="en-US" sz="1200" b="0" i="0" u="none" strike="noStrike" kern="1200" baseline="0" dirty="0" err="1" smtClean="0">
                <a:solidFill>
                  <a:schemeClr val="tx1"/>
                </a:solidFill>
                <a:latin typeface="+mn-lt"/>
                <a:ea typeface="+mn-ea"/>
                <a:cs typeface="+mn-cs"/>
              </a:rPr>
              <a:t>apologise</a:t>
            </a:r>
            <a:r>
              <a:rPr lang="en-US" sz="1200" b="0" i="0" u="none" strike="noStrike" kern="1200" baseline="0" dirty="0" smtClean="0">
                <a:solidFill>
                  <a:schemeClr val="tx1"/>
                </a:solidFill>
                <a:latin typeface="+mn-lt"/>
                <a:ea typeface="+mn-ea"/>
                <a:cs typeface="+mn-cs"/>
              </a:rPr>
              <a:t> to </a:t>
            </a:r>
            <a:r>
              <a:rPr lang="en-US" sz="1200" b="0" i="0" u="none" strike="noStrike" kern="1200" baseline="0" dirty="0" err="1" smtClean="0">
                <a:solidFill>
                  <a:schemeClr val="tx1"/>
                </a:solidFill>
                <a:latin typeface="+mn-lt"/>
                <a:ea typeface="+mn-ea"/>
                <a:cs typeface="+mn-cs"/>
              </a:rPr>
              <a:t>Donal</a:t>
            </a:r>
            <a:r>
              <a:rPr lang="en-US" sz="1200" b="0" i="0" u="none" strike="noStrike" kern="1200" baseline="0" dirty="0" smtClean="0">
                <a:solidFill>
                  <a:schemeClr val="tx1"/>
                </a:solidFill>
                <a:latin typeface="+mn-lt"/>
                <a:ea typeface="+mn-ea"/>
                <a:cs typeface="+mn-cs"/>
              </a:rPr>
              <a:t>. They can Invite him to play with everyone in the game.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Emphasise</a:t>
            </a:r>
            <a:r>
              <a:rPr lang="en-US" sz="1200" b="1" i="0" u="none" strike="noStrike" kern="1200" baseline="0" dirty="0" smtClean="0">
                <a:solidFill>
                  <a:schemeClr val="tx1"/>
                </a:solidFill>
                <a:latin typeface="+mn-lt"/>
                <a:ea typeface="+mn-ea"/>
                <a:cs typeface="+mn-cs"/>
              </a:rPr>
              <a:t> that the instigator can always turn their </a:t>
            </a:r>
            <a:r>
              <a:rPr lang="en-US" sz="1200" b="1" i="0" u="none" strike="noStrike" kern="1200" baseline="0" dirty="0" err="1" smtClean="0">
                <a:solidFill>
                  <a:schemeClr val="tx1"/>
                </a:solidFill>
                <a:latin typeface="+mn-lt"/>
                <a:ea typeface="+mn-ea"/>
                <a:cs typeface="+mn-cs"/>
              </a:rPr>
              <a:t>behaviour</a:t>
            </a:r>
            <a:r>
              <a:rPr lang="en-US" sz="1200" b="1" i="0" u="none" strike="noStrike" kern="1200" baseline="0" dirty="0" smtClean="0">
                <a:solidFill>
                  <a:schemeClr val="tx1"/>
                </a:solidFill>
                <a:latin typeface="+mn-lt"/>
                <a:ea typeface="+mn-ea"/>
                <a:cs typeface="+mn-cs"/>
              </a:rPr>
              <a:t> around and resolve the issue.</a:t>
            </a:r>
            <a:endParaRPr lang="en-US" b="1" dirty="0"/>
          </a:p>
        </p:txBody>
      </p:sp>
      <p:sp>
        <p:nvSpPr>
          <p:cNvPr id="4" name="Slide Number Placeholder 3"/>
          <p:cNvSpPr>
            <a:spLocks noGrp="1"/>
          </p:cNvSpPr>
          <p:nvPr>
            <p:ph type="sldNum" sz="quarter" idx="10"/>
          </p:nvPr>
        </p:nvSpPr>
        <p:spPr/>
        <p:txBody>
          <a:bodyPr/>
          <a:lstStyle/>
          <a:p>
            <a:fld id="{0B17DA29-EC85-4AE1-8C2A-B06C036FB9F8}" type="slidenum">
              <a:rPr lang="en-IE" smtClean="0"/>
              <a:t>7</a:t>
            </a:fld>
            <a:endParaRPr lang="en-IE"/>
          </a:p>
        </p:txBody>
      </p:sp>
    </p:spTree>
    <p:extLst>
      <p:ext uri="{BB962C8B-B14F-4D97-AF65-F5344CB8AC3E}">
        <p14:creationId xmlns:p14="http://schemas.microsoft.com/office/powerpoint/2010/main" val="385617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smtClean="0">
                <a:solidFill>
                  <a:srgbClr val="EE5C45"/>
                </a:solidFill>
                <a:latin typeface=""/>
              </a:rPr>
              <a:t>Slide 8: What should you do if you are involved in or encourage bullying online?</a:t>
            </a:r>
          </a:p>
          <a:p>
            <a:pPr marL="171450" indent="-171450" algn="l">
              <a:buFont typeface="Arial"/>
              <a:buChar char="•"/>
            </a:pPr>
            <a:r>
              <a:rPr lang="en-US" sz="1200" b="0" i="0" u="none" strike="noStrike" baseline="0" dirty="0" err="1" smtClean="0">
                <a:solidFill>
                  <a:srgbClr val="000000"/>
                </a:solidFill>
                <a:latin typeface=""/>
              </a:rPr>
              <a:t>Recognise</a:t>
            </a:r>
            <a:r>
              <a:rPr lang="en-US" sz="1200" b="0" i="0" u="none" strike="noStrike" baseline="0" dirty="0" smtClean="0">
                <a:solidFill>
                  <a:srgbClr val="000000"/>
                </a:solidFill>
                <a:latin typeface=""/>
              </a:rPr>
              <a:t> that what you did was wrong and hurt someone else’s feelings.</a:t>
            </a:r>
          </a:p>
          <a:p>
            <a:pPr marL="171450" indent="-171450" algn="l">
              <a:buFont typeface="Arial"/>
              <a:buChar char="•"/>
            </a:pPr>
            <a:r>
              <a:rPr lang="en-US" sz="1200" b="0" i="0" u="none" strike="noStrike" baseline="0" dirty="0" smtClean="0">
                <a:solidFill>
                  <a:srgbClr val="000000"/>
                </a:solidFill>
                <a:latin typeface=""/>
              </a:rPr>
              <a:t>Say sorry to the person you hurt.</a:t>
            </a:r>
          </a:p>
          <a:p>
            <a:pPr marL="171450" indent="-171450" algn="l">
              <a:buFont typeface="Arial"/>
              <a:buChar char="•"/>
            </a:pPr>
            <a:r>
              <a:rPr lang="en-US" sz="1200" b="0" i="0" u="none" strike="noStrike" baseline="0" dirty="0" smtClean="0">
                <a:solidFill>
                  <a:srgbClr val="000000"/>
                </a:solidFill>
                <a:latin typeface=""/>
              </a:rPr>
              <a:t>Think before you post online - how will this make other people feel?</a:t>
            </a:r>
          </a:p>
          <a:p>
            <a:pPr marL="171450" indent="-171450" algn="l">
              <a:buFont typeface="Arial"/>
              <a:buChar char="•"/>
            </a:pPr>
            <a:r>
              <a:rPr lang="en-US" sz="1200" b="0" i="0" u="none" strike="noStrike" baseline="0" dirty="0" smtClean="0">
                <a:solidFill>
                  <a:srgbClr val="000000"/>
                </a:solidFill>
                <a:latin typeface=""/>
              </a:rPr>
              <a:t>It’s okay not to feel okay. But picking on someone because you are feeling upset or angry is not the right way to deal with these emotions.</a:t>
            </a:r>
          </a:p>
          <a:p>
            <a:pPr marL="171450" indent="-171450" algn="l">
              <a:buFont typeface="Arial"/>
              <a:buChar char="•"/>
            </a:pPr>
            <a:r>
              <a:rPr lang="en-US" sz="1200" b="0" i="0" u="none" strike="noStrike" baseline="0" dirty="0" smtClean="0">
                <a:solidFill>
                  <a:srgbClr val="000000"/>
                </a:solidFill>
                <a:latin typeface=""/>
              </a:rPr>
              <a:t>Get help from a parent / school </a:t>
            </a:r>
            <a:r>
              <a:rPr lang="en-US" sz="1200" b="0" i="0" u="none" strike="noStrike" baseline="0" dirty="0" err="1" smtClean="0">
                <a:solidFill>
                  <a:srgbClr val="000000"/>
                </a:solidFill>
                <a:latin typeface=""/>
              </a:rPr>
              <a:t>counsellor</a:t>
            </a:r>
            <a:r>
              <a:rPr lang="en-US" sz="1200" b="0" i="0" u="none" strike="noStrike" baseline="0" dirty="0" smtClean="0">
                <a:solidFill>
                  <a:srgbClr val="000000"/>
                </a:solidFill>
                <a:latin typeface=""/>
              </a:rPr>
              <a:t>/ trusted adult and talk about how you can better deal with how you’re feeling.</a:t>
            </a:r>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8</a:t>
            </a:fld>
            <a:endParaRPr lang="en-IE"/>
          </a:p>
        </p:txBody>
      </p:sp>
    </p:spTree>
    <p:extLst>
      <p:ext uri="{BB962C8B-B14F-4D97-AF65-F5344CB8AC3E}">
        <p14:creationId xmlns:p14="http://schemas.microsoft.com/office/powerpoint/2010/main" val="385617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9: Why Tell an adult?</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is important that an adult who can help is told if you or someone else is being cyber bullied. Discuss with the pupils what they would hope the adult might do e.g. support them, sympathise with what is happening, talk to the teacher, the principal, coach or some other adult that can help make it stop. </a:t>
            </a:r>
          </a:p>
          <a:p>
            <a:r>
              <a:rPr lang="en-IE" sz="1200" b="1" kern="1200" dirty="0" smtClean="0">
                <a:solidFill>
                  <a:schemeClr val="tx1"/>
                </a:solidFill>
                <a:effectLst/>
                <a:latin typeface="+mn-lt"/>
                <a:ea typeface="+mn-ea"/>
                <a:cs typeface="+mn-cs"/>
              </a:rPr>
              <a:t>Remind the children that if it is important that if nothing is done that they talk to another adult that can help. Remind them of their Stay safe rules ..Keep telling until someone does something to help.</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9</a:t>
            </a:fld>
            <a:endParaRPr lang="en-IE"/>
          </a:p>
        </p:txBody>
      </p:sp>
    </p:spTree>
    <p:extLst>
      <p:ext uri="{BB962C8B-B14F-4D97-AF65-F5344CB8AC3E}">
        <p14:creationId xmlns:p14="http://schemas.microsoft.com/office/powerpoint/2010/main" val="309515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D8351-774D-4353-BE57-642A0B49DB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 xmlns:a16="http://schemas.microsoft.com/office/drawing/2014/main" id="{570D6681-4368-4805-AB64-C71BD52B2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 xmlns:a16="http://schemas.microsoft.com/office/drawing/2014/main" id="{9F4F6450-6152-4E54-AC7C-AEDA4C05132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F15C2C69-B81D-4FF8-AC84-D57D0A913FD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DDCA182E-4723-4A42-8714-6EB5C1829749}"/>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23325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3386F-C4F2-447E-88BF-14366899F46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 xmlns:a16="http://schemas.microsoft.com/office/drawing/2014/main" id="{49901F6C-107C-45FE-8786-A3C938BA37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83EC93A9-350A-4BFD-AA8C-36D8000A358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02EDE473-8D50-42D4-92FE-92DE58B2E48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9E995F79-1535-4CFA-A6AF-4797E86D5060}"/>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15215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4485F1-F158-404C-B7D8-D519A4544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 xmlns:a16="http://schemas.microsoft.com/office/drawing/2014/main" id="{EC7CC068-232B-42A0-A558-A68F2580FB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5440E05F-85A9-430F-9831-4E09600DA604}"/>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B04A806E-EAED-428F-884D-6E8D965A6E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F3C952DF-6353-49B9-AD47-B9BBE89C7A83}"/>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2180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A7D9F9-7F6E-4AB8-891B-D356594FE70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ADED0478-A310-4445-95B5-9C068A43A3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F5B65632-B4C8-4077-B33B-62E83C7543C6}"/>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A04A6E6E-FAAE-483D-BD0C-6E114C3DAD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D513C913-2CEB-4803-8F72-6757F7F38AC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0644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56C64-E5D3-4B6A-BA39-1D8E63C987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 xmlns:a16="http://schemas.microsoft.com/office/drawing/2014/main" id="{108C8398-25D7-4FC6-A14B-46331A543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D0149F9-87F1-4631-8F71-68AE9261096D}"/>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414AD9F1-EA5E-4CF6-A2D2-146B7277EA3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 xmlns:a16="http://schemas.microsoft.com/office/drawing/2014/main" id="{036D50A5-B082-4DC3-B96F-AA54A8F4899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42566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0243F-1E57-48DA-8488-E1F38B0ECA2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E5A94645-BB7D-448C-B053-492816230C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 xmlns:a16="http://schemas.microsoft.com/office/drawing/2014/main" id="{5AE8AAD2-830A-4976-8D7B-BF8E3E419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 xmlns:a16="http://schemas.microsoft.com/office/drawing/2014/main" id="{4B5DA3AD-347B-4DD5-AE6B-3A8325E20E60}"/>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 xmlns:a16="http://schemas.microsoft.com/office/drawing/2014/main" id="{CDACB13E-31B4-4D9A-8E04-A29D694CD29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F9A27197-1C51-4E17-B50E-9F492D8913C0}"/>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181546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B9D775-FC43-423E-94F5-A49A2B9055E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 xmlns:a16="http://schemas.microsoft.com/office/drawing/2014/main" id="{CCBA6565-782F-4BFC-A670-01EE7FDF2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6D9828A-67C0-4366-8CDF-C7F62411A0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 xmlns:a16="http://schemas.microsoft.com/office/drawing/2014/main" id="{4F4DB069-4F4C-4FEE-BB96-CCD995AD5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1B16DFB-6CD8-4563-8576-B9CA42E3F3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 xmlns:a16="http://schemas.microsoft.com/office/drawing/2014/main" id="{C7201AF7-8C5C-44AF-B102-D9E2C1855014}"/>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8" name="Footer Placeholder 7">
            <a:extLst>
              <a:ext uri="{FF2B5EF4-FFF2-40B4-BE49-F238E27FC236}">
                <a16:creationId xmlns="" xmlns:a16="http://schemas.microsoft.com/office/drawing/2014/main" id="{EFD2D485-D0F7-4885-871F-5E3382A6B7D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 xmlns:a16="http://schemas.microsoft.com/office/drawing/2014/main" id="{F9FEA4D3-E37A-4503-9AC2-5965AA805F1A}"/>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5690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10466-A116-4D14-A191-621D6AE1419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 xmlns:a16="http://schemas.microsoft.com/office/drawing/2014/main" id="{347AED0C-FF3F-4DF7-890A-BE8801CC01CE}"/>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4" name="Footer Placeholder 3">
            <a:extLst>
              <a:ext uri="{FF2B5EF4-FFF2-40B4-BE49-F238E27FC236}">
                <a16:creationId xmlns="" xmlns:a16="http://schemas.microsoft.com/office/drawing/2014/main" id="{6CD8A54D-D60F-4711-9369-355DADC5203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 xmlns:a16="http://schemas.microsoft.com/office/drawing/2014/main" id="{68A716A1-2F8B-4ACF-B27F-C06EFCC799E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9633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C6FB43-A21D-4760-A7E6-910E17A71BEF}"/>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3" name="Footer Placeholder 2">
            <a:extLst>
              <a:ext uri="{FF2B5EF4-FFF2-40B4-BE49-F238E27FC236}">
                <a16:creationId xmlns="" xmlns:a16="http://schemas.microsoft.com/office/drawing/2014/main" id="{6E3AF331-7DEC-47D0-8813-8FB8A77957F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 xmlns:a16="http://schemas.microsoft.com/office/drawing/2014/main" id="{3E7C9638-8F3D-45C5-917A-CFD3D935A2B6}"/>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87868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37CB3-7EB4-4DD5-A5E2-F1AE01A09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 xmlns:a16="http://schemas.microsoft.com/office/drawing/2014/main" id="{4ACA1691-B527-4B7D-8715-965B370D9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 xmlns:a16="http://schemas.microsoft.com/office/drawing/2014/main" id="{7244AE8A-0BF0-47A3-A8D5-9D190DF59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5F6BFD7-B20C-4EE7-B06C-6104E6C31FBA}"/>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 xmlns:a16="http://schemas.microsoft.com/office/drawing/2014/main" id="{0740FFB7-1787-44DC-A470-7C61F290D3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4A08567B-3C37-4AF3-9B6B-DB8BBE592D42}"/>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242192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39F02-F7C3-428F-BA1E-AFC2E2E19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 xmlns:a16="http://schemas.microsoft.com/office/drawing/2014/main" id="{C118D733-4170-4151-A92D-968D6198B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 xmlns:a16="http://schemas.microsoft.com/office/drawing/2014/main" id="{0BC299D2-2845-4940-A680-2EFDB6DB3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D1115C4-2D4A-4BEB-AB82-15E92C20A0C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 xmlns:a16="http://schemas.microsoft.com/office/drawing/2014/main" id="{DF9FCC53-1766-4722-B040-021A87A9DD6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 xmlns:a16="http://schemas.microsoft.com/office/drawing/2014/main" id="{81B437EA-FB2B-4F43-876F-A7B2FFA40F5A}"/>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974952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3E55499-2FBE-4096-BA5B-BE0B826C7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 xmlns:a16="http://schemas.microsoft.com/office/drawing/2014/main" id="{88606006-42F4-4920-9B29-4B3591994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 xmlns:a16="http://schemas.microsoft.com/office/drawing/2014/main" id="{62F365C6-A7F3-4C2E-99C4-C8D3BCF96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9F354-53C8-4B8E-920B-58496A80B239}" type="datetimeFigureOut">
              <a:rPr lang="en-IE" smtClean="0"/>
              <a:t>23/10/2020</a:t>
            </a:fld>
            <a:endParaRPr lang="en-IE"/>
          </a:p>
        </p:txBody>
      </p:sp>
      <p:sp>
        <p:nvSpPr>
          <p:cNvPr id="5" name="Footer Placeholder 4">
            <a:extLst>
              <a:ext uri="{FF2B5EF4-FFF2-40B4-BE49-F238E27FC236}">
                <a16:creationId xmlns="" xmlns:a16="http://schemas.microsoft.com/office/drawing/2014/main" id="{7398FD34-7777-4279-AF15-EA6780BDA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 xmlns:a16="http://schemas.microsoft.com/office/drawing/2014/main" id="{125F3A60-040C-4B0C-8CFA-D4372392A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691A-7ED6-4ED7-A99A-82D4DC5A205D}" type="slidenum">
              <a:rPr lang="en-IE" smtClean="0"/>
              <a:t>‹#›</a:t>
            </a:fld>
            <a:endParaRPr lang="en-IE"/>
          </a:p>
        </p:txBody>
      </p:sp>
    </p:spTree>
    <p:extLst>
      <p:ext uri="{BB962C8B-B14F-4D97-AF65-F5344CB8AC3E}">
        <p14:creationId xmlns:p14="http://schemas.microsoft.com/office/powerpoint/2010/main" val="39375541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48855325"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titled design (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p:nvSpPr>
        <p:spPr>
          <a:xfrm>
            <a:off x="6712559" y="4209534"/>
            <a:ext cx="5198859" cy="646331"/>
          </a:xfrm>
          <a:prstGeom prst="rect">
            <a:avLst/>
          </a:prstGeom>
        </p:spPr>
        <p:txBody>
          <a:bodyPr wrap="none">
            <a:spAutoFit/>
          </a:bodyPr>
          <a:lstStyle/>
          <a:p>
            <a:r>
              <a:rPr lang="en-US" sz="3600" b="1" dirty="0" smtClean="0">
                <a:solidFill>
                  <a:srgbClr val="2F5597"/>
                </a:solidFill>
                <a:latin typeface="Avenir Heavy"/>
                <a:cs typeface="Avenir Heavy"/>
              </a:rPr>
              <a:t>Lesson 2: </a:t>
            </a:r>
            <a:r>
              <a:rPr lang="en-US" sz="3600" b="1" dirty="0" err="1" smtClean="0">
                <a:solidFill>
                  <a:srgbClr val="2F5597"/>
                </a:solidFill>
                <a:latin typeface="Avenir Heavy"/>
                <a:cs typeface="Avenir Heavy"/>
              </a:rPr>
              <a:t>Donal’s</a:t>
            </a:r>
            <a:r>
              <a:rPr lang="en-US" sz="3600" b="1" dirty="0" smtClean="0">
                <a:solidFill>
                  <a:srgbClr val="2F5597"/>
                </a:solidFill>
                <a:latin typeface="Avenir Heavy"/>
                <a:cs typeface="Avenir Heavy"/>
              </a:rPr>
              <a:t> Story</a:t>
            </a:r>
            <a:endParaRPr lang="en-US" sz="3600" b="1" dirty="0">
              <a:solidFill>
                <a:srgbClr val="2F5597"/>
              </a:solidFill>
              <a:latin typeface="Avenir Heavy"/>
              <a:cs typeface="Avenir Heavy"/>
            </a:endParaRPr>
          </a:p>
        </p:txBody>
      </p:sp>
      <p:pic>
        <p:nvPicPr>
          <p:cNvPr id="6" name="Google Shape;1540;p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24592" y="5829300"/>
            <a:ext cx="3706346" cy="551003"/>
          </a:xfrm>
          <a:prstGeom prst="rect">
            <a:avLst/>
          </a:prstGeom>
          <a:noFill/>
          <a:ln>
            <a:noFill/>
          </a:ln>
        </p:spPr>
      </p:pic>
      <p:pic>
        <p:nvPicPr>
          <p:cNvPr id="2" name="Picture 1" descr="Education_MARK_MASTER_Vert_Black (1).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48900" y="5070755"/>
            <a:ext cx="1066800" cy="1698345"/>
          </a:xfrm>
          <a:prstGeom prst="rect">
            <a:avLst/>
          </a:prstGeom>
        </p:spPr>
      </p:pic>
    </p:spTree>
    <p:extLst>
      <p:ext uri="{BB962C8B-B14F-4D97-AF65-F5344CB8AC3E}">
        <p14:creationId xmlns:p14="http://schemas.microsoft.com/office/powerpoint/2010/main" val="1183001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 KIND ONLINE LESSON ONE (1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7500" y="914400"/>
            <a:ext cx="9258300" cy="2124075"/>
          </a:xfrm>
        </p:spPr>
        <p:txBody>
          <a:bodyPr>
            <a:normAutofit/>
          </a:bodyPr>
          <a:lstStyle/>
          <a:p>
            <a:r>
              <a:rPr lang="en-IE" sz="4000" b="1" dirty="0">
                <a:solidFill>
                  <a:srgbClr val="2F5597"/>
                </a:solidFill>
                <a:latin typeface="Avenir Heavy"/>
                <a:cs typeface="Avenir Heavy"/>
              </a:rPr>
              <a:t>What the </a:t>
            </a:r>
            <a:r>
              <a:rPr lang="en-IE" sz="4000" dirty="0">
                <a:solidFill>
                  <a:srgbClr val="2F5597"/>
                </a:solidFill>
                <a:latin typeface="Avenir Heavy"/>
                <a:cs typeface="Avenir Heavy"/>
              </a:rPr>
              <a:t>Gardaí </a:t>
            </a:r>
            <a:r>
              <a:rPr lang="en-IE" sz="4000" b="1" dirty="0" smtClean="0">
                <a:solidFill>
                  <a:srgbClr val="2F5597"/>
                </a:solidFill>
                <a:latin typeface="Avenir Heavy"/>
                <a:cs typeface="Avenir Heavy"/>
              </a:rPr>
              <a:t>will </a:t>
            </a:r>
            <a:r>
              <a:rPr lang="en-IE" sz="4000" b="1" dirty="0">
                <a:solidFill>
                  <a:srgbClr val="2F5597"/>
                </a:solidFill>
                <a:latin typeface="Avenir Heavy"/>
                <a:cs typeface="Avenir Heavy"/>
              </a:rPr>
              <a:t>do </a:t>
            </a:r>
            <a:r>
              <a:rPr lang="en-IE" sz="4000" b="1" dirty="0" smtClean="0">
                <a:solidFill>
                  <a:srgbClr val="2F5597"/>
                </a:solidFill>
                <a:latin typeface="Avenir Heavy"/>
                <a:cs typeface="Avenir Heavy"/>
              </a:rPr>
              <a:t/>
            </a:r>
            <a:br>
              <a:rPr lang="en-IE" sz="4000" b="1" dirty="0" smtClean="0">
                <a:solidFill>
                  <a:srgbClr val="2F5597"/>
                </a:solidFill>
                <a:latin typeface="Avenir Heavy"/>
                <a:cs typeface="Avenir Heavy"/>
              </a:rPr>
            </a:br>
            <a:r>
              <a:rPr lang="en-IE" sz="4000" b="1" dirty="0" smtClean="0">
                <a:solidFill>
                  <a:srgbClr val="2F5597"/>
                </a:solidFill>
                <a:latin typeface="Avenir Heavy"/>
                <a:cs typeface="Avenir Heavy"/>
              </a:rPr>
              <a:t>if cyberbullying </a:t>
            </a:r>
            <a:r>
              <a:rPr lang="en-IE" sz="4000" b="1" dirty="0">
                <a:solidFill>
                  <a:srgbClr val="2F5597"/>
                </a:solidFill>
                <a:latin typeface="Avenir Heavy"/>
                <a:cs typeface="Avenir Heavy"/>
              </a:rPr>
              <a:t>is reported to </a:t>
            </a:r>
            <a:r>
              <a:rPr lang="en-IE" sz="4000" b="1" dirty="0" smtClean="0">
                <a:solidFill>
                  <a:srgbClr val="2F5597"/>
                </a:solidFill>
                <a:latin typeface="Avenir Heavy"/>
                <a:cs typeface="Avenir Heavy"/>
              </a:rPr>
              <a:t>them</a:t>
            </a:r>
            <a:r>
              <a:rPr lang="en-IE" sz="4000" dirty="0" smtClean="0">
                <a:solidFill>
                  <a:srgbClr val="2F5597"/>
                </a:solidFill>
                <a:latin typeface="Avenir Heavy"/>
                <a:cs typeface="Avenir Heavy"/>
              </a:rPr>
              <a:t>?</a:t>
            </a:r>
            <a:endParaRPr lang="en-US" sz="4000" dirty="0">
              <a:solidFill>
                <a:srgbClr val="2F5597"/>
              </a:solidFill>
              <a:latin typeface="Avenir Heavy"/>
              <a:cs typeface="Avenir Heavy"/>
            </a:endParaRPr>
          </a:p>
        </p:txBody>
      </p:sp>
      <p:sp>
        <p:nvSpPr>
          <p:cNvPr id="5" name="Rectangle 4"/>
          <p:cNvSpPr/>
          <p:nvPr/>
        </p:nvSpPr>
        <p:spPr>
          <a:xfrm>
            <a:off x="622300" y="3283635"/>
            <a:ext cx="6096000" cy="1815882"/>
          </a:xfrm>
          <a:prstGeom prst="rect">
            <a:avLst/>
          </a:prstGeom>
        </p:spPr>
        <p:txBody>
          <a:bodyPr>
            <a:spAutoFit/>
          </a:bodyPr>
          <a:lstStyle/>
          <a:p>
            <a:pPr marL="285750" indent="-285750">
              <a:buFont typeface="Arial"/>
              <a:buChar char="•"/>
            </a:pPr>
            <a:r>
              <a:rPr lang="en-IE" sz="2800" dirty="0">
                <a:solidFill>
                  <a:srgbClr val="660066"/>
                </a:solidFill>
                <a:latin typeface="Avenir Heavy"/>
                <a:cs typeface="Avenir Heavy"/>
              </a:rPr>
              <a:t>Gardaí understand that </a:t>
            </a:r>
            <a:r>
              <a:rPr lang="en-IE" sz="2800" dirty="0" smtClean="0">
                <a:solidFill>
                  <a:srgbClr val="660066"/>
                </a:solidFill>
                <a:latin typeface="Avenir Heavy"/>
                <a:cs typeface="Avenir Heavy"/>
              </a:rPr>
              <a:t>reporting incidents can be difficult</a:t>
            </a:r>
          </a:p>
          <a:p>
            <a:pPr marL="285750" indent="-285750">
              <a:buFont typeface="Arial"/>
              <a:buChar char="•"/>
            </a:pPr>
            <a:r>
              <a:rPr lang="en-IE" sz="2800" dirty="0" smtClean="0">
                <a:solidFill>
                  <a:srgbClr val="660066"/>
                </a:solidFill>
                <a:latin typeface="Avenir Heavy"/>
                <a:cs typeface="Avenir Heavy"/>
              </a:rPr>
              <a:t>Gardaí will work with everyone involved to resolve the issue</a:t>
            </a:r>
            <a:endParaRPr lang="en-US" sz="2800" dirty="0">
              <a:solidFill>
                <a:srgbClr val="660066"/>
              </a:solidFill>
              <a:latin typeface="Avenir Heavy"/>
              <a:cs typeface="Avenir Heavy"/>
            </a:endParaRPr>
          </a:p>
        </p:txBody>
      </p:sp>
    </p:spTree>
    <p:extLst>
      <p:ext uri="{BB962C8B-B14F-4D97-AF65-F5344CB8AC3E}">
        <p14:creationId xmlns:p14="http://schemas.microsoft.com/office/powerpoint/2010/main" val="28410995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design (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6700" y="98425"/>
            <a:ext cx="10515600" cy="1325563"/>
          </a:xfrm>
        </p:spPr>
        <p:txBody>
          <a:bodyPr/>
          <a:lstStyle/>
          <a:p>
            <a:r>
              <a:rPr lang="en-US" dirty="0" smtClean="0">
                <a:solidFill>
                  <a:schemeClr val="bg1"/>
                </a:solidFill>
                <a:latin typeface="Avenir Heavy"/>
                <a:cs typeface="Avenir Heavy"/>
              </a:rPr>
              <a:t>What we learned today? </a:t>
            </a:r>
            <a:endParaRPr lang="en-US" dirty="0">
              <a:solidFill>
                <a:schemeClr val="bg1"/>
              </a:solidFill>
              <a:latin typeface="Avenir Heavy"/>
              <a:cs typeface="Avenir Heavy"/>
            </a:endParaRPr>
          </a:p>
        </p:txBody>
      </p:sp>
      <p:sp>
        <p:nvSpPr>
          <p:cNvPr id="3" name="Content Placeholder 2"/>
          <p:cNvSpPr>
            <a:spLocks noGrp="1"/>
          </p:cNvSpPr>
          <p:nvPr>
            <p:ph idx="1"/>
          </p:nvPr>
        </p:nvSpPr>
        <p:spPr>
          <a:xfrm>
            <a:off x="2159000" y="1660525"/>
            <a:ext cx="7937500" cy="3203575"/>
          </a:xfrm>
        </p:spPr>
        <p:txBody>
          <a:bodyPr/>
          <a:lstStyle/>
          <a:p>
            <a:pPr marL="0" indent="0" algn="ctr">
              <a:buNone/>
            </a:pPr>
            <a:r>
              <a:rPr lang="en-IE" sz="2400" dirty="0">
                <a:solidFill>
                  <a:srgbClr val="FFFFFF"/>
                </a:solidFill>
                <a:latin typeface="Avenir Heavy"/>
                <a:cs typeface="Avenir Heavy"/>
              </a:rPr>
              <a:t>Using technology and devices to play with, to communicate and to share pictures with others is good. However if we use technology to hurt or upset others that is cyberbullying. We can all help to stop cyber bullying. The most important thing we can do is to report it to an adult that can help.</a:t>
            </a:r>
          </a:p>
          <a:p>
            <a:endParaRPr lang="en-US" dirty="0"/>
          </a:p>
        </p:txBody>
      </p:sp>
    </p:spTree>
    <p:extLst>
      <p:ext uri="{BB962C8B-B14F-4D97-AF65-F5344CB8AC3E}">
        <p14:creationId xmlns:p14="http://schemas.microsoft.com/office/powerpoint/2010/main" val="267804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design (3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57200" y="352425"/>
            <a:ext cx="10515600" cy="1325563"/>
          </a:xfrm>
        </p:spPr>
        <p:txBody>
          <a:bodyPr>
            <a:normAutofit/>
          </a:bodyPr>
          <a:lstStyle/>
          <a:p>
            <a:r>
              <a:rPr lang="en-IE" dirty="0" smtClean="0">
                <a:solidFill>
                  <a:srgbClr val="2F5597"/>
                </a:solidFill>
                <a:latin typeface="Avenir Heavy"/>
                <a:cs typeface="Avenir Heavy"/>
              </a:rPr>
              <a:t>Activity: Make </a:t>
            </a:r>
            <a:r>
              <a:rPr lang="en-IE" dirty="0">
                <a:solidFill>
                  <a:srgbClr val="2F5597"/>
                </a:solidFill>
                <a:latin typeface="Avenir Heavy"/>
                <a:cs typeface="Avenir Heavy"/>
              </a:rPr>
              <a:t>a </a:t>
            </a:r>
            <a:r>
              <a:rPr lang="en-IE" dirty="0" smtClean="0">
                <a:solidFill>
                  <a:srgbClr val="2F5597"/>
                </a:solidFill>
                <a:latin typeface="Avenir Heavy"/>
                <a:cs typeface="Avenir Heavy"/>
              </a:rPr>
              <a:t>poster</a:t>
            </a:r>
            <a:endParaRPr lang="en-US" dirty="0">
              <a:solidFill>
                <a:srgbClr val="2F5597"/>
              </a:solidFill>
              <a:latin typeface="Avenir Heavy"/>
              <a:cs typeface="Avenir Heavy"/>
            </a:endParaRPr>
          </a:p>
        </p:txBody>
      </p:sp>
      <p:sp>
        <p:nvSpPr>
          <p:cNvPr id="3" name="Content Placeholder 2"/>
          <p:cNvSpPr>
            <a:spLocks noGrp="1"/>
          </p:cNvSpPr>
          <p:nvPr>
            <p:ph idx="1"/>
          </p:nvPr>
        </p:nvSpPr>
        <p:spPr>
          <a:xfrm>
            <a:off x="520700" y="1304925"/>
            <a:ext cx="7391400" cy="4351338"/>
          </a:xfrm>
        </p:spPr>
        <p:txBody>
          <a:bodyPr/>
          <a:lstStyle/>
          <a:p>
            <a:pPr marL="0" indent="0">
              <a:buNone/>
            </a:pPr>
            <a:endParaRPr lang="en-IE" dirty="0" smtClean="0">
              <a:solidFill>
                <a:srgbClr val="4472C4"/>
              </a:solidFill>
              <a:latin typeface="Avenir Heavy"/>
              <a:cs typeface="Avenir Heavy"/>
            </a:endParaRPr>
          </a:p>
          <a:p>
            <a:endParaRPr lang="en-IE" dirty="0">
              <a:solidFill>
                <a:schemeClr val="accent1">
                  <a:lumMod val="75000"/>
                </a:schemeClr>
              </a:solidFill>
              <a:latin typeface="Avenir Heavy"/>
              <a:cs typeface="Avenir Heavy"/>
            </a:endParaRPr>
          </a:p>
          <a:p>
            <a:pPr marL="0" indent="0">
              <a:buNone/>
            </a:pPr>
            <a:r>
              <a:rPr lang="en-IE" dirty="0" smtClean="0">
                <a:solidFill>
                  <a:srgbClr val="660066"/>
                </a:solidFill>
                <a:latin typeface="Avenir Heavy"/>
                <a:cs typeface="Avenir Heavy"/>
              </a:rPr>
              <a:t>Cyberbullying: What can I do? </a:t>
            </a:r>
          </a:p>
          <a:p>
            <a:r>
              <a:rPr lang="en-IE" dirty="0" smtClean="0">
                <a:solidFill>
                  <a:schemeClr val="accent1">
                    <a:lumMod val="75000"/>
                  </a:schemeClr>
                </a:solidFill>
                <a:latin typeface="Avenir Heavy"/>
                <a:cs typeface="Avenir Heavy"/>
              </a:rPr>
              <a:t>In groups write </a:t>
            </a:r>
            <a:r>
              <a:rPr lang="en-IE" dirty="0">
                <a:solidFill>
                  <a:schemeClr val="accent1">
                    <a:lumMod val="75000"/>
                  </a:schemeClr>
                </a:solidFill>
                <a:latin typeface="Avenir Heavy"/>
                <a:cs typeface="Avenir Heavy"/>
              </a:rPr>
              <a:t>down one thing they </a:t>
            </a:r>
            <a:r>
              <a:rPr lang="en-IE" dirty="0" smtClean="0">
                <a:solidFill>
                  <a:schemeClr val="accent1">
                    <a:lumMod val="75000"/>
                  </a:schemeClr>
                </a:solidFill>
                <a:latin typeface="Avenir Heavy"/>
                <a:cs typeface="Avenir Heavy"/>
              </a:rPr>
              <a:t>could </a:t>
            </a:r>
            <a:r>
              <a:rPr lang="en-IE" dirty="0">
                <a:solidFill>
                  <a:schemeClr val="accent1">
                    <a:lumMod val="75000"/>
                  </a:schemeClr>
                </a:solidFill>
                <a:latin typeface="Avenir Heavy"/>
                <a:cs typeface="Avenir Heavy"/>
              </a:rPr>
              <a:t>do to tackle cyberbullying</a:t>
            </a:r>
            <a:endParaRPr lang="en-US" dirty="0">
              <a:solidFill>
                <a:schemeClr val="accent1">
                  <a:lumMod val="75000"/>
                </a:schemeClr>
              </a:solidFill>
              <a:latin typeface="Avenir Heavy"/>
              <a:cs typeface="Avenir Heavy"/>
            </a:endParaRPr>
          </a:p>
        </p:txBody>
      </p:sp>
    </p:spTree>
    <p:extLst>
      <p:ext uri="{BB962C8B-B14F-4D97-AF65-F5344CB8AC3E}">
        <p14:creationId xmlns:p14="http://schemas.microsoft.com/office/powerpoint/2010/main" val="12362346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titled design (4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585200" y="5532437"/>
            <a:ext cx="10515600" cy="1325563"/>
          </a:xfrm>
        </p:spPr>
        <p:txBody>
          <a:bodyPr>
            <a:normAutofit/>
          </a:bodyPr>
          <a:lstStyle/>
          <a:p>
            <a:r>
              <a:rPr lang="en-US" dirty="0" smtClean="0">
                <a:solidFill>
                  <a:schemeClr val="accent1"/>
                </a:solidFill>
                <a:latin typeface="Avenir Heavy"/>
                <a:cs typeface="Avenir Heavy"/>
              </a:rPr>
              <a:t>Thank you.</a:t>
            </a:r>
            <a:endParaRPr lang="en-US" dirty="0">
              <a:solidFill>
                <a:schemeClr val="accent1"/>
              </a:solidFill>
              <a:latin typeface="Avenir Heavy"/>
              <a:cs typeface="Avenir Heavy"/>
            </a:endParaRPr>
          </a:p>
        </p:txBody>
      </p:sp>
      <p:pic>
        <p:nvPicPr>
          <p:cNvPr id="5" name="Google Shape;1540;p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19192" y="254001"/>
            <a:ext cx="3189308" cy="482600"/>
          </a:xfrm>
          <a:prstGeom prst="rect">
            <a:avLst/>
          </a:prstGeom>
          <a:noFill/>
          <a:ln>
            <a:noFill/>
          </a:ln>
        </p:spPr>
      </p:pic>
      <p:pic>
        <p:nvPicPr>
          <p:cNvPr id="6" name="Picture 5" descr="Education_MARK_MASTER_Vert_Black (1).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5900" y="143155"/>
            <a:ext cx="899275" cy="1431645"/>
          </a:xfrm>
          <a:prstGeom prst="rect">
            <a:avLst/>
          </a:prstGeom>
        </p:spPr>
      </p:pic>
    </p:spTree>
    <p:extLst>
      <p:ext uri="{BB962C8B-B14F-4D97-AF65-F5344CB8AC3E}">
        <p14:creationId xmlns:p14="http://schemas.microsoft.com/office/powerpoint/2010/main" val="4116846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 KIND ONLINE LESSON ONE (1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p:nvSpPr>
        <p:spPr>
          <a:xfrm>
            <a:off x="1416659" y="1098034"/>
            <a:ext cx="3646158" cy="646331"/>
          </a:xfrm>
          <a:prstGeom prst="rect">
            <a:avLst/>
          </a:prstGeom>
        </p:spPr>
        <p:txBody>
          <a:bodyPr wrap="none">
            <a:spAutoFit/>
          </a:bodyPr>
          <a:lstStyle/>
          <a:p>
            <a:r>
              <a:rPr lang="en-US" sz="3600" b="1" dirty="0" smtClean="0">
                <a:solidFill>
                  <a:srgbClr val="2F5597"/>
                </a:solidFill>
                <a:latin typeface="Avenir Heavy"/>
                <a:cs typeface="Avenir Heavy"/>
              </a:rPr>
              <a:t>Lesson 1: Recap</a:t>
            </a:r>
            <a:endParaRPr lang="en-US" sz="3600" b="1" dirty="0">
              <a:solidFill>
                <a:srgbClr val="2F5597"/>
              </a:solidFill>
              <a:latin typeface="Avenir Heavy"/>
              <a:cs typeface="Avenir Heavy"/>
            </a:endParaRPr>
          </a:p>
        </p:txBody>
      </p:sp>
    </p:spTree>
    <p:extLst>
      <p:ext uri="{BB962C8B-B14F-4D97-AF65-F5344CB8AC3E}">
        <p14:creationId xmlns:p14="http://schemas.microsoft.com/office/powerpoint/2010/main" val="1702173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descr="BE KIND ONLINE LESSON ONE (17).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2676282" y="1542534"/>
            <a:ext cx="7083991" cy="492443"/>
          </a:xfrm>
          <a:prstGeom prst="rect">
            <a:avLst/>
          </a:prstGeom>
        </p:spPr>
        <p:txBody>
          <a:bodyPr wrap="none">
            <a:spAutoFit/>
          </a:bodyPr>
          <a:lstStyle/>
          <a:p>
            <a:r>
              <a:rPr lang="en-IE" sz="2600" b="1" dirty="0" smtClean="0">
                <a:latin typeface="Avenir Heavy"/>
                <a:cs typeface="Avenir Heavy"/>
              </a:rPr>
              <a:t>Click the screen below to play Donal’s Story </a:t>
            </a:r>
            <a:endParaRPr lang="en-IE" sz="2600" b="1" dirty="0">
              <a:latin typeface="Avenir Heavy"/>
              <a:cs typeface="Avenir Heavy"/>
            </a:endParaRPr>
          </a:p>
        </p:txBody>
      </p:sp>
    </p:spTree>
    <p:extLst>
      <p:ext uri="{BB962C8B-B14F-4D97-AF65-F5344CB8AC3E}">
        <p14:creationId xmlns:p14="http://schemas.microsoft.com/office/powerpoint/2010/main" val="4190188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 design (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68300" y="1922462"/>
            <a:ext cx="7518400" cy="4516438"/>
          </a:xfrm>
        </p:spPr>
        <p:txBody>
          <a:bodyPr>
            <a:normAutofit fontScale="40000" lnSpcReduction="20000"/>
          </a:bodyPr>
          <a:lstStyle/>
          <a:p>
            <a:pPr marL="0" lvl="0" indent="0">
              <a:buNone/>
            </a:pPr>
            <a:r>
              <a:rPr lang="en-IE" sz="6000" dirty="0" smtClean="0">
                <a:solidFill>
                  <a:srgbClr val="000000"/>
                </a:solidFill>
                <a:latin typeface="Avenir Heavy"/>
                <a:cs typeface="Avenir Heavy"/>
              </a:rPr>
              <a:t>A) What advice would you give the ‘target’ person?              </a:t>
            </a:r>
          </a:p>
          <a:p>
            <a:pPr marL="0" lvl="0" indent="0">
              <a:buNone/>
            </a:pPr>
            <a:endParaRPr lang="en-IE" sz="6000" dirty="0" smtClean="0">
              <a:solidFill>
                <a:srgbClr val="2F5597"/>
              </a:solidFill>
              <a:latin typeface="Avenir Heavy"/>
              <a:cs typeface="Avenir Heavy"/>
            </a:endParaRPr>
          </a:p>
          <a:p>
            <a:pPr marL="0" lvl="0" indent="0">
              <a:buNone/>
            </a:pPr>
            <a:r>
              <a:rPr lang="en-IE" sz="6000" dirty="0" smtClean="0">
                <a:latin typeface="Avenir Heavy"/>
                <a:cs typeface="Avenir Heavy"/>
              </a:rPr>
              <a:t>B) If you are being cyberbullied…</a:t>
            </a:r>
          </a:p>
          <a:p>
            <a:r>
              <a:rPr lang="en-IE" sz="6000" dirty="0" smtClean="0">
                <a:solidFill>
                  <a:srgbClr val="2F5597"/>
                </a:solidFill>
                <a:latin typeface="Avenir Heavy"/>
                <a:cs typeface="Avenir Heavy"/>
              </a:rPr>
              <a:t>Don’t </a:t>
            </a:r>
            <a:r>
              <a:rPr lang="en-IE" sz="6000" dirty="0">
                <a:solidFill>
                  <a:srgbClr val="2F5597"/>
                </a:solidFill>
                <a:latin typeface="Avenir Heavy"/>
                <a:cs typeface="Avenir Heavy"/>
              </a:rPr>
              <a:t>reply to messages that upset or annoy </a:t>
            </a:r>
            <a:r>
              <a:rPr lang="en-IE" sz="6000" dirty="0" smtClean="0">
                <a:solidFill>
                  <a:srgbClr val="2F5597"/>
                </a:solidFill>
                <a:latin typeface="Avenir Heavy"/>
                <a:cs typeface="Avenir Heavy"/>
              </a:rPr>
              <a:t>you</a:t>
            </a:r>
            <a:r>
              <a:rPr lang="en-IE" sz="6000" dirty="0">
                <a:solidFill>
                  <a:srgbClr val="2F5597"/>
                </a:solidFill>
                <a:latin typeface="Avenir Heavy"/>
                <a:cs typeface="Avenir Heavy"/>
              </a:rPr>
              <a:t> </a:t>
            </a:r>
          </a:p>
          <a:p>
            <a:pPr lvl="0"/>
            <a:r>
              <a:rPr lang="en-IE" sz="6000" dirty="0">
                <a:solidFill>
                  <a:srgbClr val="2F5597"/>
                </a:solidFill>
                <a:latin typeface="Avenir Heavy"/>
                <a:cs typeface="Avenir Heavy"/>
              </a:rPr>
              <a:t>Keep the Message: You don’t have to read it, but keep </a:t>
            </a:r>
            <a:r>
              <a:rPr lang="en-IE" sz="6000" dirty="0" smtClean="0">
                <a:solidFill>
                  <a:srgbClr val="2F5597"/>
                </a:solidFill>
                <a:latin typeface="Avenir Heavy"/>
                <a:cs typeface="Avenir Heavy"/>
              </a:rPr>
              <a:t>it</a:t>
            </a:r>
            <a:endParaRPr lang="en-IE" sz="6000" dirty="0">
              <a:solidFill>
                <a:srgbClr val="2F5597"/>
              </a:solidFill>
              <a:latin typeface="Avenir Heavy"/>
              <a:cs typeface="Avenir Heavy"/>
            </a:endParaRPr>
          </a:p>
          <a:p>
            <a:pPr lvl="0"/>
            <a:r>
              <a:rPr lang="en-IE" sz="6000" dirty="0">
                <a:solidFill>
                  <a:srgbClr val="2F5597"/>
                </a:solidFill>
                <a:latin typeface="Avenir Heavy"/>
                <a:cs typeface="Avenir Heavy"/>
              </a:rPr>
              <a:t>Block the Sender: You don’t need to put up with someone upsetting </a:t>
            </a:r>
            <a:r>
              <a:rPr lang="en-IE" sz="6000" dirty="0" smtClean="0">
                <a:solidFill>
                  <a:srgbClr val="2F5597"/>
                </a:solidFill>
                <a:latin typeface="Avenir Heavy"/>
                <a:cs typeface="Avenir Heavy"/>
              </a:rPr>
              <a:t>you</a:t>
            </a:r>
            <a:endParaRPr lang="en-IE" sz="6000" dirty="0">
              <a:solidFill>
                <a:srgbClr val="2F5597"/>
              </a:solidFill>
              <a:latin typeface="Avenir Heavy"/>
              <a:cs typeface="Avenir Heavy"/>
            </a:endParaRPr>
          </a:p>
          <a:p>
            <a:pPr lvl="0"/>
            <a:r>
              <a:rPr lang="en-IE" sz="6000" dirty="0">
                <a:solidFill>
                  <a:srgbClr val="2F5597"/>
                </a:solidFill>
                <a:latin typeface="Avenir Heavy"/>
                <a:cs typeface="Avenir Heavy"/>
              </a:rPr>
              <a:t>Tell an adult you trust who can help </a:t>
            </a:r>
          </a:p>
          <a:p>
            <a:r>
              <a:rPr lang="en-IE" sz="6000" dirty="0">
                <a:solidFill>
                  <a:srgbClr val="2F5597"/>
                </a:solidFill>
                <a:latin typeface="Avenir Heavy"/>
                <a:cs typeface="Avenir Heavy"/>
              </a:rPr>
              <a:t>A report should be made to </a:t>
            </a:r>
            <a:r>
              <a:rPr lang="en-IE" sz="6000" dirty="0">
                <a:solidFill>
                  <a:schemeClr val="accent1">
                    <a:lumMod val="75000"/>
                  </a:schemeClr>
                </a:solidFill>
                <a:latin typeface="Avenir Heavy"/>
                <a:cs typeface="Avenir Heavy"/>
              </a:rPr>
              <a:t>the Gardaí </a:t>
            </a:r>
            <a:r>
              <a:rPr lang="en-IE" sz="6000" dirty="0" smtClean="0">
                <a:solidFill>
                  <a:srgbClr val="2F5597"/>
                </a:solidFill>
                <a:latin typeface="Avenir Heavy"/>
                <a:cs typeface="Avenir Heavy"/>
              </a:rPr>
              <a:t>in </a:t>
            </a:r>
            <a:r>
              <a:rPr lang="en-IE" sz="6000" dirty="0">
                <a:solidFill>
                  <a:srgbClr val="2F5597"/>
                </a:solidFill>
                <a:latin typeface="Avenir Heavy"/>
                <a:cs typeface="Avenir Heavy"/>
              </a:rPr>
              <a:t>serious cases of bullying and cyberbullying </a:t>
            </a:r>
          </a:p>
          <a:p>
            <a:pPr marL="0" lvl="0" indent="0">
              <a:buNone/>
            </a:pPr>
            <a:endParaRPr lang="en-IE" dirty="0" smtClean="0">
              <a:solidFill>
                <a:srgbClr val="2F5597"/>
              </a:solidFill>
              <a:latin typeface="Avenir Heavy"/>
              <a:cs typeface="Avenir Heavy"/>
            </a:endParaRPr>
          </a:p>
          <a:p>
            <a:endParaRPr lang="en-IE" dirty="0" smtClean="0">
              <a:solidFill>
                <a:srgbClr val="2F5597"/>
              </a:solidFill>
              <a:latin typeface="Avenir Heavy"/>
              <a:cs typeface="Avenir Heavy"/>
            </a:endParaRPr>
          </a:p>
          <a:p>
            <a:pPr marL="514350" lvl="0" indent="-514350">
              <a:buAutoNum type="alphaUcParenR"/>
            </a:pPr>
            <a:endParaRPr lang="en-IE" dirty="0" smtClean="0">
              <a:solidFill>
                <a:srgbClr val="2F5597"/>
              </a:solidFill>
              <a:latin typeface="Avenir Heavy"/>
              <a:cs typeface="Avenir Heavy"/>
            </a:endParaRPr>
          </a:p>
          <a:p>
            <a:pPr marL="0" lvl="0" indent="0">
              <a:buNone/>
            </a:pPr>
            <a:endParaRPr lang="en-IE" dirty="0" smtClean="0">
              <a:solidFill>
                <a:srgbClr val="2F5597"/>
              </a:solidFill>
              <a:latin typeface="Avenir Heavy"/>
              <a:cs typeface="Avenir Heavy"/>
            </a:endParaRPr>
          </a:p>
          <a:p>
            <a:pPr marL="514350" lvl="0" indent="-514350">
              <a:buAutoNum type="alphaUcParenR"/>
            </a:pPr>
            <a:endParaRPr lang="en-IE" dirty="0" smtClean="0">
              <a:solidFill>
                <a:srgbClr val="2F5597"/>
              </a:solidFill>
              <a:latin typeface="Avenir Heavy"/>
              <a:cs typeface="Avenir Heavy"/>
            </a:endParaRPr>
          </a:p>
          <a:p>
            <a:pPr marL="0" indent="0">
              <a:buNone/>
            </a:pPr>
            <a:endParaRPr lang="en-US" dirty="0"/>
          </a:p>
        </p:txBody>
      </p:sp>
      <p:sp>
        <p:nvSpPr>
          <p:cNvPr id="6" name="Rectangle 5"/>
          <p:cNvSpPr/>
          <p:nvPr/>
        </p:nvSpPr>
        <p:spPr>
          <a:xfrm>
            <a:off x="381000" y="261035"/>
            <a:ext cx="6540500" cy="1077218"/>
          </a:xfrm>
          <a:prstGeom prst="rect">
            <a:avLst/>
          </a:prstGeom>
        </p:spPr>
        <p:txBody>
          <a:bodyPr wrap="square">
            <a:spAutoFit/>
          </a:bodyPr>
          <a:lstStyle/>
          <a:p>
            <a:pPr lvl="0"/>
            <a:r>
              <a:rPr lang="en-IE" sz="3200" dirty="0" smtClean="0">
                <a:solidFill>
                  <a:srgbClr val="000000"/>
                </a:solidFill>
                <a:latin typeface="Avenir Heavy"/>
                <a:cs typeface="Avenir Heavy"/>
              </a:rPr>
              <a:t>What can you do if someone is being cyberbullied? </a:t>
            </a:r>
            <a:endParaRPr lang="en-IE" sz="3200" dirty="0">
              <a:solidFill>
                <a:srgbClr val="000000"/>
              </a:solidFill>
              <a:latin typeface="Avenir Heavy"/>
              <a:cs typeface="Avenir Heavy"/>
            </a:endParaRPr>
          </a:p>
        </p:txBody>
      </p:sp>
    </p:spTree>
    <p:extLst>
      <p:ext uri="{BB962C8B-B14F-4D97-AF65-F5344CB8AC3E}">
        <p14:creationId xmlns:p14="http://schemas.microsoft.com/office/powerpoint/2010/main" val="2788820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 design (3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469900" y="438835"/>
            <a:ext cx="6096000" cy="1015663"/>
          </a:xfrm>
          <a:prstGeom prst="rect">
            <a:avLst/>
          </a:prstGeom>
        </p:spPr>
        <p:txBody>
          <a:bodyPr>
            <a:spAutoFit/>
          </a:bodyPr>
          <a:lstStyle/>
          <a:p>
            <a:r>
              <a:rPr lang="en-IE" sz="3000" b="1" dirty="0">
                <a:solidFill>
                  <a:srgbClr val="2F5597"/>
                </a:solidFill>
              </a:rPr>
              <a:t>What could the other gamers do? </a:t>
            </a:r>
            <a:r>
              <a:rPr lang="en-IE" sz="3000" dirty="0">
                <a:solidFill>
                  <a:srgbClr val="2F5597"/>
                </a:solidFill>
              </a:rPr>
              <a:t/>
            </a:r>
            <a:br>
              <a:rPr lang="en-IE" sz="3000" dirty="0">
                <a:solidFill>
                  <a:srgbClr val="2F5597"/>
                </a:solidFill>
              </a:rPr>
            </a:br>
            <a:endParaRPr lang="en-US" sz="3000" dirty="0">
              <a:solidFill>
                <a:srgbClr val="2F5597"/>
              </a:solidFill>
            </a:endParaRPr>
          </a:p>
        </p:txBody>
      </p:sp>
      <p:sp>
        <p:nvSpPr>
          <p:cNvPr id="8" name="Rectangle 7"/>
          <p:cNvSpPr/>
          <p:nvPr/>
        </p:nvSpPr>
        <p:spPr>
          <a:xfrm>
            <a:off x="241300" y="1572042"/>
            <a:ext cx="7645400" cy="5324535"/>
          </a:xfrm>
          <a:prstGeom prst="rect">
            <a:avLst/>
          </a:prstGeom>
        </p:spPr>
        <p:txBody>
          <a:bodyPr wrap="square">
            <a:spAutoFit/>
          </a:bodyPr>
          <a:lstStyle/>
          <a:p>
            <a:pPr marL="285750" indent="-285750">
              <a:buFont typeface="Arial"/>
              <a:buChar char="•"/>
            </a:pPr>
            <a:r>
              <a:rPr lang="en-IE" sz="2000" dirty="0">
                <a:latin typeface="Avenir Heavy"/>
                <a:cs typeface="Avenir Heavy"/>
              </a:rPr>
              <a:t>How could they have supported the ‘target’ person?</a:t>
            </a:r>
            <a:br>
              <a:rPr lang="en-IE" sz="2000" dirty="0">
                <a:latin typeface="Avenir Heavy"/>
                <a:cs typeface="Avenir Heavy"/>
              </a:rPr>
            </a:br>
            <a:endParaRPr lang="en-IE" sz="2000" dirty="0">
              <a:latin typeface="Avenir Heavy"/>
              <a:cs typeface="Avenir Heavy"/>
            </a:endParaRPr>
          </a:p>
          <a:p>
            <a:pPr marL="285750" indent="-285750">
              <a:buFont typeface="Arial"/>
              <a:buChar char="•"/>
            </a:pPr>
            <a:r>
              <a:rPr lang="en-IE" sz="2000" dirty="0" smtClean="0">
                <a:solidFill>
                  <a:srgbClr val="2F5597"/>
                </a:solidFill>
                <a:latin typeface="Avenir Heavy"/>
                <a:cs typeface="Avenir Heavy"/>
              </a:rPr>
              <a:t>Let </a:t>
            </a:r>
            <a:r>
              <a:rPr lang="en-IE" sz="2000" dirty="0">
                <a:solidFill>
                  <a:srgbClr val="2F5597"/>
                </a:solidFill>
                <a:latin typeface="Avenir Heavy"/>
                <a:cs typeface="Avenir Heavy"/>
              </a:rPr>
              <a:t>them and the person making the comments or sending the messages know that they don’t agree with or like the nasty comments or messages. </a:t>
            </a:r>
            <a:endParaRPr lang="en-IE" sz="2000" dirty="0" smtClean="0">
              <a:solidFill>
                <a:srgbClr val="2F5597"/>
              </a:solidFill>
              <a:latin typeface="Avenir Heavy"/>
              <a:cs typeface="Avenir Heavy"/>
            </a:endParaRPr>
          </a:p>
          <a:p>
            <a:endParaRPr lang="en-IE" sz="2000" dirty="0" smtClean="0">
              <a:solidFill>
                <a:srgbClr val="2F5597"/>
              </a:solidFill>
              <a:latin typeface="Avenir Heavy"/>
              <a:cs typeface="Avenir Heavy"/>
            </a:endParaRPr>
          </a:p>
          <a:p>
            <a:pPr marL="285750" indent="-285750">
              <a:buFont typeface="Arial"/>
              <a:buChar char="•"/>
            </a:pPr>
            <a:r>
              <a:rPr lang="en-IE" sz="2000" dirty="0" smtClean="0">
                <a:latin typeface="Avenir Heavy"/>
                <a:cs typeface="Avenir Heavy"/>
              </a:rPr>
              <a:t>How </a:t>
            </a:r>
            <a:r>
              <a:rPr lang="en-IE" sz="2000" dirty="0">
                <a:latin typeface="Avenir Heavy"/>
                <a:cs typeface="Avenir Heavy"/>
              </a:rPr>
              <a:t>could they have stopped the cyberbullying?</a:t>
            </a:r>
            <a:br>
              <a:rPr lang="en-IE" sz="2000" dirty="0">
                <a:latin typeface="Avenir Heavy"/>
                <a:cs typeface="Avenir Heavy"/>
              </a:rPr>
            </a:br>
            <a:endParaRPr lang="en-IE" sz="2000" dirty="0" smtClean="0">
              <a:latin typeface="Avenir Heavy"/>
              <a:cs typeface="Avenir Heavy"/>
            </a:endParaRPr>
          </a:p>
          <a:p>
            <a:pPr marL="285750" indent="-285750">
              <a:buFont typeface="Arial"/>
              <a:buChar char="•"/>
            </a:pPr>
            <a:r>
              <a:rPr lang="en-IE" sz="2000" dirty="0" smtClean="0">
                <a:solidFill>
                  <a:srgbClr val="2F5597"/>
                </a:solidFill>
                <a:latin typeface="Avenir Heavy"/>
                <a:cs typeface="Avenir Heavy"/>
              </a:rPr>
              <a:t>Not </a:t>
            </a:r>
            <a:r>
              <a:rPr lang="en-IE" sz="2000" dirty="0">
                <a:solidFill>
                  <a:srgbClr val="2F5597"/>
                </a:solidFill>
                <a:latin typeface="Avenir Heavy"/>
                <a:cs typeface="Avenir Heavy"/>
              </a:rPr>
              <a:t>sharing or adding to the comments or messages. Reporting what is happening to a trusted adult. </a:t>
            </a:r>
            <a:br>
              <a:rPr lang="en-IE" sz="2000" dirty="0">
                <a:solidFill>
                  <a:srgbClr val="2F5597"/>
                </a:solidFill>
                <a:latin typeface="Avenir Heavy"/>
                <a:cs typeface="Avenir Heavy"/>
              </a:rPr>
            </a:br>
            <a:r>
              <a:rPr lang="en-IE" sz="2000" dirty="0">
                <a:solidFill>
                  <a:srgbClr val="2F5597"/>
                </a:solidFill>
                <a:latin typeface="Avenir Heavy"/>
                <a:cs typeface="Avenir Heavy"/>
              </a:rPr>
              <a:t>If possible reporting what is happening in the game (app</a:t>
            </a:r>
            <a:r>
              <a:rPr lang="en-IE" sz="2000" dirty="0" smtClean="0">
                <a:solidFill>
                  <a:srgbClr val="2F5597"/>
                </a:solidFill>
                <a:latin typeface="Avenir Heavy"/>
                <a:cs typeface="Avenir Heavy"/>
              </a:rPr>
              <a:t>)  or </a:t>
            </a:r>
            <a:r>
              <a:rPr lang="en-IE" sz="2000" dirty="0">
                <a:solidFill>
                  <a:srgbClr val="2F5597"/>
                </a:solidFill>
                <a:latin typeface="Avenir Heavy"/>
                <a:cs typeface="Avenir Heavy"/>
              </a:rPr>
              <a:t>platform. </a:t>
            </a:r>
            <a:endParaRPr lang="en-IE" sz="2000" dirty="0" smtClean="0">
              <a:solidFill>
                <a:srgbClr val="2F5597"/>
              </a:solidFill>
              <a:latin typeface="Avenir Heavy"/>
              <a:cs typeface="Avenir Heavy"/>
            </a:endParaRPr>
          </a:p>
          <a:p>
            <a:endParaRPr lang="en-IE" sz="2000" dirty="0" smtClean="0">
              <a:latin typeface="Avenir Heavy"/>
              <a:cs typeface="Avenir Heavy"/>
            </a:endParaRPr>
          </a:p>
          <a:p>
            <a:pPr marL="285750" indent="-285750">
              <a:buFont typeface="Arial"/>
              <a:buChar char="•"/>
            </a:pPr>
            <a:r>
              <a:rPr lang="en-IE" sz="2000" b="1" dirty="0" smtClean="0">
                <a:latin typeface="Avenir Heavy"/>
                <a:cs typeface="Avenir Heavy"/>
              </a:rPr>
              <a:t>Remember</a:t>
            </a:r>
            <a:r>
              <a:rPr lang="en-IE" sz="2000" b="1" dirty="0">
                <a:latin typeface="Avenir Heavy"/>
                <a:cs typeface="Avenir Heavy"/>
              </a:rPr>
              <a:t>: Other people can play an important role in getting help for the person being cyberbullied and reporting it to a trusted adult. </a:t>
            </a:r>
            <a:br>
              <a:rPr lang="en-IE" sz="2000" b="1" dirty="0">
                <a:latin typeface="Avenir Heavy"/>
                <a:cs typeface="Avenir Heavy"/>
              </a:rPr>
            </a:br>
            <a:endParaRPr lang="en-US" sz="2000" dirty="0"/>
          </a:p>
        </p:txBody>
      </p:sp>
    </p:spTree>
    <p:extLst>
      <p:ext uri="{BB962C8B-B14F-4D97-AF65-F5344CB8AC3E}">
        <p14:creationId xmlns:p14="http://schemas.microsoft.com/office/powerpoint/2010/main" val="4026215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design (3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06400" y="377825"/>
            <a:ext cx="10515600" cy="1325563"/>
          </a:xfrm>
        </p:spPr>
        <p:txBody>
          <a:bodyPr>
            <a:noAutofit/>
          </a:bodyPr>
          <a:lstStyle/>
          <a:p>
            <a:r>
              <a:rPr lang="en-IE" sz="3800" dirty="0">
                <a:solidFill>
                  <a:srgbClr val="2F5597"/>
                </a:solidFill>
                <a:latin typeface="Avenir Heavy"/>
                <a:cs typeface="Avenir Heavy"/>
              </a:rPr>
              <a:t>What should you do if someone </a:t>
            </a:r>
            <a:r>
              <a:rPr lang="en-IE" sz="3800" dirty="0" smtClean="0">
                <a:solidFill>
                  <a:srgbClr val="2F5597"/>
                </a:solidFill>
                <a:latin typeface="Avenir Heavy"/>
                <a:cs typeface="Avenir Heavy"/>
              </a:rPr>
              <a:t/>
            </a:r>
            <a:br>
              <a:rPr lang="en-IE" sz="3800" dirty="0" smtClean="0">
                <a:solidFill>
                  <a:srgbClr val="2F5597"/>
                </a:solidFill>
                <a:latin typeface="Avenir Heavy"/>
                <a:cs typeface="Avenir Heavy"/>
              </a:rPr>
            </a:br>
            <a:r>
              <a:rPr lang="en-IE" sz="3800" dirty="0" smtClean="0">
                <a:solidFill>
                  <a:srgbClr val="2F5597"/>
                </a:solidFill>
                <a:latin typeface="Avenir Heavy"/>
                <a:cs typeface="Avenir Heavy"/>
              </a:rPr>
              <a:t>else </a:t>
            </a:r>
            <a:r>
              <a:rPr lang="en-IE" sz="3800" dirty="0">
                <a:solidFill>
                  <a:srgbClr val="2F5597"/>
                </a:solidFill>
                <a:latin typeface="Avenir Heavy"/>
                <a:cs typeface="Avenir Heavy"/>
              </a:rPr>
              <a:t>is being cyberbullied?</a:t>
            </a:r>
            <a:br>
              <a:rPr lang="en-IE" sz="3800" dirty="0">
                <a:solidFill>
                  <a:srgbClr val="2F5597"/>
                </a:solidFill>
                <a:latin typeface="Avenir Heavy"/>
                <a:cs typeface="Avenir Heavy"/>
              </a:rPr>
            </a:br>
            <a:endParaRPr lang="en-US" sz="3800" dirty="0">
              <a:solidFill>
                <a:srgbClr val="2F5597"/>
              </a:solidFill>
              <a:latin typeface="Avenir Heavy"/>
              <a:cs typeface="Avenir Heavy"/>
            </a:endParaRPr>
          </a:p>
        </p:txBody>
      </p:sp>
      <p:sp>
        <p:nvSpPr>
          <p:cNvPr id="3" name="Content Placeholder 2"/>
          <p:cNvSpPr>
            <a:spLocks noGrp="1"/>
          </p:cNvSpPr>
          <p:nvPr>
            <p:ph idx="1"/>
          </p:nvPr>
        </p:nvSpPr>
        <p:spPr>
          <a:xfrm>
            <a:off x="419100" y="1622424"/>
            <a:ext cx="5346700" cy="5032376"/>
          </a:xfrm>
        </p:spPr>
        <p:txBody>
          <a:bodyPr>
            <a:normAutofit lnSpcReduction="10000"/>
          </a:bodyPr>
          <a:lstStyle/>
          <a:p>
            <a:pPr lvl="0"/>
            <a:r>
              <a:rPr lang="en-IE" sz="2400" dirty="0" smtClean="0">
                <a:latin typeface="Avenir Heavy"/>
                <a:cs typeface="Avenir Heavy"/>
              </a:rPr>
              <a:t>Let </a:t>
            </a:r>
            <a:r>
              <a:rPr lang="en-IE" sz="2400" dirty="0">
                <a:latin typeface="Avenir Heavy"/>
                <a:cs typeface="Avenir Heavy"/>
              </a:rPr>
              <a:t>that person know you support them </a:t>
            </a:r>
          </a:p>
          <a:p>
            <a:pPr lvl="0"/>
            <a:r>
              <a:rPr lang="en-IE" sz="2400" dirty="0">
                <a:latin typeface="Avenir Heavy"/>
                <a:cs typeface="Avenir Heavy"/>
              </a:rPr>
              <a:t>Don’t join in or share any comments, posts or pictures </a:t>
            </a:r>
            <a:r>
              <a:rPr lang="en-IE" sz="2400" dirty="0" smtClean="0">
                <a:latin typeface="Avenir Heavy"/>
                <a:cs typeface="Avenir Heavy"/>
              </a:rPr>
              <a:t>that </a:t>
            </a:r>
            <a:r>
              <a:rPr lang="en-IE" sz="2400" dirty="0">
                <a:latin typeface="Avenir Heavy"/>
                <a:cs typeface="Avenir Heavy"/>
              </a:rPr>
              <a:t>may hurt others</a:t>
            </a:r>
          </a:p>
          <a:p>
            <a:pPr lvl="0"/>
            <a:r>
              <a:rPr lang="en-IE" sz="2400" dirty="0">
                <a:latin typeface="Avenir Heavy"/>
                <a:cs typeface="Avenir Heavy"/>
              </a:rPr>
              <a:t>Report the cyberbullying to someone who can help</a:t>
            </a:r>
          </a:p>
          <a:p>
            <a:pPr marL="0" indent="0">
              <a:buNone/>
            </a:pPr>
            <a:r>
              <a:rPr lang="en-IE" sz="2400" b="1" dirty="0">
                <a:latin typeface="Avenir Heavy"/>
                <a:cs typeface="Avenir Heavy"/>
              </a:rPr>
              <a:t> – a </a:t>
            </a:r>
            <a:r>
              <a:rPr lang="en-IE" sz="2400" b="1" dirty="0" smtClean="0">
                <a:latin typeface="Avenir Heavy"/>
                <a:cs typeface="Avenir Heavy"/>
              </a:rPr>
              <a:t>parent/guardian </a:t>
            </a:r>
            <a:r>
              <a:rPr lang="en-IE" sz="2400" b="1" dirty="0">
                <a:latin typeface="Avenir Heavy"/>
                <a:cs typeface="Avenir Heavy"/>
              </a:rPr>
              <a:t>or </a:t>
            </a:r>
            <a:r>
              <a:rPr lang="en-IE" sz="2400" b="1" dirty="0" smtClean="0">
                <a:latin typeface="Avenir Heavy"/>
                <a:cs typeface="Avenir Heavy"/>
              </a:rPr>
              <a:t>teacher</a:t>
            </a:r>
            <a:endParaRPr lang="en-IE" sz="2400" b="1" dirty="0">
              <a:latin typeface="Avenir Heavy"/>
              <a:cs typeface="Avenir Heavy"/>
            </a:endParaRPr>
          </a:p>
          <a:p>
            <a:pPr lvl="0"/>
            <a:r>
              <a:rPr lang="en-IE" sz="2400" dirty="0">
                <a:latin typeface="Avenir Heavy"/>
                <a:cs typeface="Avenir Heavy"/>
              </a:rPr>
              <a:t>If you see nasty comments online report them to the </a:t>
            </a:r>
            <a:r>
              <a:rPr lang="en-IE" sz="2400" dirty="0" smtClean="0">
                <a:latin typeface="Avenir Heavy"/>
                <a:cs typeface="Avenir Heavy"/>
              </a:rPr>
              <a:t>platform</a:t>
            </a:r>
            <a:endParaRPr lang="en-IE" sz="2400" dirty="0">
              <a:latin typeface="Avenir Heavy"/>
              <a:cs typeface="Avenir Heavy"/>
            </a:endParaRPr>
          </a:p>
          <a:p>
            <a:r>
              <a:rPr lang="en-IE" sz="2400" dirty="0">
                <a:latin typeface="Avenir Heavy"/>
                <a:cs typeface="Avenir Heavy"/>
              </a:rPr>
              <a:t>No one should ever experience cyberbullying. We can all help make the internet a better place by standing up to cyberbullying.</a:t>
            </a:r>
          </a:p>
          <a:p>
            <a:pPr marL="0" indent="0">
              <a:buNone/>
            </a:pPr>
            <a:endParaRPr lang="en-IE" dirty="0"/>
          </a:p>
          <a:p>
            <a:endParaRPr lang="en-US" dirty="0"/>
          </a:p>
        </p:txBody>
      </p:sp>
    </p:spTree>
    <p:extLst>
      <p:ext uri="{BB962C8B-B14F-4D97-AF65-F5344CB8AC3E}">
        <p14:creationId xmlns:p14="http://schemas.microsoft.com/office/powerpoint/2010/main" val="454682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 design (3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42900" y="238125"/>
            <a:ext cx="10515600" cy="1325563"/>
          </a:xfrm>
        </p:spPr>
        <p:txBody>
          <a:bodyPr>
            <a:noAutofit/>
          </a:bodyPr>
          <a:lstStyle/>
          <a:p>
            <a:r>
              <a:rPr lang="en-IE" sz="3800" dirty="0" smtClean="0">
                <a:solidFill>
                  <a:srgbClr val="2F5597"/>
                </a:solidFill>
                <a:latin typeface="Avenir Heavy"/>
                <a:cs typeface="Avenir Heavy"/>
              </a:rPr>
              <a:t>What could/should those involved do? </a:t>
            </a:r>
            <a:endParaRPr lang="en-US" sz="3800" dirty="0">
              <a:solidFill>
                <a:srgbClr val="2F5597"/>
              </a:solidFill>
              <a:latin typeface="Avenir Heavy"/>
              <a:cs typeface="Avenir Heavy"/>
            </a:endParaRPr>
          </a:p>
        </p:txBody>
      </p:sp>
      <p:sp>
        <p:nvSpPr>
          <p:cNvPr id="3" name="Content Placeholder 2"/>
          <p:cNvSpPr>
            <a:spLocks noGrp="1"/>
          </p:cNvSpPr>
          <p:nvPr>
            <p:ph idx="1"/>
          </p:nvPr>
        </p:nvSpPr>
        <p:spPr>
          <a:xfrm>
            <a:off x="482600" y="1660524"/>
            <a:ext cx="5346700" cy="4676776"/>
          </a:xfrm>
        </p:spPr>
        <p:txBody>
          <a:bodyPr>
            <a:normAutofit/>
          </a:bodyPr>
          <a:lstStyle/>
          <a:p>
            <a:r>
              <a:rPr lang="en-US" sz="2400" dirty="0">
                <a:solidFill>
                  <a:srgbClr val="000000"/>
                </a:solidFill>
                <a:latin typeface="Avenir Heavy"/>
                <a:cs typeface="Avenir Heavy"/>
              </a:rPr>
              <a:t>How are Paul, Samir and Emma engaging in bullying </a:t>
            </a:r>
            <a:r>
              <a:rPr lang="en-US" sz="2400" dirty="0" err="1">
                <a:solidFill>
                  <a:srgbClr val="000000"/>
                </a:solidFill>
                <a:latin typeface="Avenir Heavy"/>
                <a:cs typeface="Avenir Heavy"/>
              </a:rPr>
              <a:t>behaviours</a:t>
            </a:r>
            <a:r>
              <a:rPr lang="en-US" sz="2400" dirty="0">
                <a:solidFill>
                  <a:srgbClr val="000000"/>
                </a:solidFill>
                <a:latin typeface="Avenir Heavy"/>
                <a:cs typeface="Avenir Heavy"/>
              </a:rPr>
              <a:t> during the game? </a:t>
            </a:r>
            <a:endParaRPr lang="en-US" sz="2400" dirty="0" smtClean="0">
              <a:solidFill>
                <a:srgbClr val="000000"/>
              </a:solidFill>
              <a:latin typeface="Avenir Heavy"/>
              <a:cs typeface="Avenir Heavy"/>
            </a:endParaRPr>
          </a:p>
          <a:p>
            <a:r>
              <a:rPr lang="en-US" sz="2400" dirty="0">
                <a:solidFill>
                  <a:srgbClr val="000000"/>
                </a:solidFill>
                <a:latin typeface="Avenir Heavy"/>
                <a:cs typeface="Avenir Heavy"/>
              </a:rPr>
              <a:t>How could the players have reacted differently to </a:t>
            </a:r>
            <a:r>
              <a:rPr lang="en-US" sz="2400" dirty="0" err="1">
                <a:solidFill>
                  <a:srgbClr val="000000"/>
                </a:solidFill>
                <a:latin typeface="Avenir Heavy"/>
                <a:cs typeface="Avenir Heavy"/>
              </a:rPr>
              <a:t>Donal</a:t>
            </a:r>
            <a:r>
              <a:rPr lang="en-US" sz="2400" dirty="0">
                <a:solidFill>
                  <a:srgbClr val="000000"/>
                </a:solidFill>
                <a:latin typeface="Avenir Heavy"/>
                <a:cs typeface="Avenir Heavy"/>
              </a:rPr>
              <a:t> getting eaten and losing the team points in the first game?</a:t>
            </a:r>
            <a:endParaRPr lang="en-US" sz="2400" dirty="0" smtClean="0">
              <a:solidFill>
                <a:srgbClr val="000000"/>
              </a:solidFill>
              <a:latin typeface="Avenir Heavy"/>
              <a:cs typeface="Avenir Heavy"/>
            </a:endParaRPr>
          </a:p>
          <a:p>
            <a:r>
              <a:rPr lang="en-US" sz="2400" dirty="0" smtClean="0">
                <a:solidFill>
                  <a:srgbClr val="000000"/>
                </a:solidFill>
                <a:latin typeface="Avenir Heavy"/>
                <a:cs typeface="Avenir Heavy"/>
              </a:rPr>
              <a:t>How </a:t>
            </a:r>
            <a:r>
              <a:rPr lang="en-US" sz="2400" dirty="0">
                <a:solidFill>
                  <a:srgbClr val="000000"/>
                </a:solidFill>
                <a:latin typeface="Avenir Heavy"/>
                <a:cs typeface="Avenir Heavy"/>
              </a:rPr>
              <a:t>could those involved in bullying resolve the issue</a:t>
            </a:r>
            <a:r>
              <a:rPr lang="en-US" sz="2400" dirty="0" smtClean="0">
                <a:solidFill>
                  <a:srgbClr val="000000"/>
                </a:solidFill>
                <a:latin typeface="Avenir Heavy"/>
                <a:cs typeface="Avenir Heavy"/>
              </a:rPr>
              <a:t>?</a:t>
            </a:r>
          </a:p>
          <a:p>
            <a:r>
              <a:rPr lang="en-US" sz="2400" dirty="0" smtClean="0">
                <a:solidFill>
                  <a:srgbClr val="000000"/>
                </a:solidFill>
                <a:latin typeface="Avenir Heavy"/>
                <a:cs typeface="Avenir Heavy"/>
              </a:rPr>
              <a:t>Remember those involved can </a:t>
            </a:r>
            <a:r>
              <a:rPr lang="en-US" sz="2400" dirty="0">
                <a:solidFill>
                  <a:srgbClr val="000000"/>
                </a:solidFill>
                <a:latin typeface="Avenir Heavy"/>
                <a:cs typeface="Avenir Heavy"/>
              </a:rPr>
              <a:t>always turn their </a:t>
            </a:r>
            <a:r>
              <a:rPr lang="en-US" sz="2400" dirty="0" err="1">
                <a:solidFill>
                  <a:srgbClr val="000000"/>
                </a:solidFill>
                <a:latin typeface="Avenir Heavy"/>
                <a:cs typeface="Avenir Heavy"/>
              </a:rPr>
              <a:t>behaviour</a:t>
            </a:r>
            <a:r>
              <a:rPr lang="en-US" sz="2400" dirty="0">
                <a:solidFill>
                  <a:srgbClr val="000000"/>
                </a:solidFill>
                <a:latin typeface="Avenir Heavy"/>
                <a:cs typeface="Avenir Heavy"/>
              </a:rPr>
              <a:t> around and resolve the issue.</a:t>
            </a:r>
          </a:p>
          <a:p>
            <a:pPr marL="0" indent="0">
              <a:buNone/>
            </a:pPr>
            <a:endParaRPr lang="en-IE" dirty="0"/>
          </a:p>
          <a:p>
            <a:pPr marL="0" indent="0">
              <a:buNone/>
            </a:pPr>
            <a:endParaRPr lang="en-US" dirty="0"/>
          </a:p>
        </p:txBody>
      </p:sp>
    </p:spTree>
    <p:extLst>
      <p:ext uri="{BB962C8B-B14F-4D97-AF65-F5344CB8AC3E}">
        <p14:creationId xmlns:p14="http://schemas.microsoft.com/office/powerpoint/2010/main" val="1640398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design (3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42900" y="238125"/>
            <a:ext cx="10515600" cy="1325563"/>
          </a:xfrm>
        </p:spPr>
        <p:txBody>
          <a:bodyPr>
            <a:noAutofit/>
          </a:bodyPr>
          <a:lstStyle/>
          <a:p>
            <a:r>
              <a:rPr lang="en-IE" sz="3800" dirty="0" smtClean="0">
                <a:solidFill>
                  <a:srgbClr val="2F5597"/>
                </a:solidFill>
                <a:latin typeface="Avenir Heavy"/>
                <a:cs typeface="Avenir Heavy"/>
              </a:rPr>
              <a:t>What should you do if you are involved? </a:t>
            </a:r>
            <a:endParaRPr lang="en-US" sz="3800" dirty="0">
              <a:solidFill>
                <a:srgbClr val="2F5597"/>
              </a:solidFill>
              <a:latin typeface="Avenir Heavy"/>
              <a:cs typeface="Avenir Heavy"/>
            </a:endParaRPr>
          </a:p>
        </p:txBody>
      </p:sp>
      <p:sp>
        <p:nvSpPr>
          <p:cNvPr id="3" name="Content Placeholder 2"/>
          <p:cNvSpPr>
            <a:spLocks noGrp="1"/>
          </p:cNvSpPr>
          <p:nvPr>
            <p:ph idx="1"/>
          </p:nvPr>
        </p:nvSpPr>
        <p:spPr>
          <a:xfrm>
            <a:off x="482600" y="1660524"/>
            <a:ext cx="5702300" cy="4676776"/>
          </a:xfrm>
        </p:spPr>
        <p:txBody>
          <a:bodyPr>
            <a:normAutofit/>
          </a:bodyPr>
          <a:lstStyle/>
          <a:p>
            <a:pPr marL="171450" indent="-171450">
              <a:buFont typeface="Arial"/>
              <a:buChar char="•"/>
            </a:pPr>
            <a:r>
              <a:rPr lang="en-US" sz="2400" dirty="0" err="1">
                <a:solidFill>
                  <a:srgbClr val="000000"/>
                </a:solidFill>
                <a:latin typeface="Avenir Heavy"/>
                <a:cs typeface="Avenir Heavy"/>
              </a:rPr>
              <a:t>Recognise</a:t>
            </a:r>
            <a:r>
              <a:rPr lang="en-US" sz="2400" dirty="0">
                <a:solidFill>
                  <a:srgbClr val="000000"/>
                </a:solidFill>
                <a:latin typeface="Avenir Heavy"/>
                <a:cs typeface="Avenir Heavy"/>
              </a:rPr>
              <a:t> that what you did was wrong </a:t>
            </a:r>
            <a:endParaRPr lang="en-US" sz="2400" dirty="0" smtClean="0">
              <a:solidFill>
                <a:srgbClr val="000000"/>
              </a:solidFill>
              <a:latin typeface="Avenir Heavy"/>
              <a:cs typeface="Avenir Heavy"/>
            </a:endParaRPr>
          </a:p>
          <a:p>
            <a:pPr marL="171450" indent="-171450">
              <a:buFont typeface="Arial"/>
              <a:buChar char="•"/>
            </a:pPr>
            <a:r>
              <a:rPr lang="en-US" sz="2400" dirty="0" smtClean="0">
                <a:solidFill>
                  <a:srgbClr val="000000"/>
                </a:solidFill>
                <a:latin typeface="Avenir Heavy"/>
                <a:cs typeface="Avenir Heavy"/>
              </a:rPr>
              <a:t>Say </a:t>
            </a:r>
            <a:r>
              <a:rPr lang="en-US" sz="2400" dirty="0">
                <a:solidFill>
                  <a:srgbClr val="000000"/>
                </a:solidFill>
                <a:latin typeface="Avenir Heavy"/>
                <a:cs typeface="Avenir Heavy"/>
              </a:rPr>
              <a:t>sorry to the person you </a:t>
            </a:r>
            <a:r>
              <a:rPr lang="en-US" sz="2400" dirty="0" smtClean="0">
                <a:solidFill>
                  <a:srgbClr val="000000"/>
                </a:solidFill>
                <a:latin typeface="Avenir Heavy"/>
                <a:cs typeface="Avenir Heavy"/>
              </a:rPr>
              <a:t>hurt</a:t>
            </a:r>
            <a:endParaRPr lang="en-US" sz="2400" dirty="0">
              <a:solidFill>
                <a:srgbClr val="000000"/>
              </a:solidFill>
              <a:latin typeface="Avenir Heavy"/>
              <a:cs typeface="Avenir Heavy"/>
            </a:endParaRPr>
          </a:p>
          <a:p>
            <a:pPr marL="171450" indent="-171450">
              <a:buFont typeface="Arial"/>
              <a:buChar char="•"/>
            </a:pPr>
            <a:r>
              <a:rPr lang="en-US" sz="2400" dirty="0">
                <a:solidFill>
                  <a:srgbClr val="000000"/>
                </a:solidFill>
                <a:latin typeface="Avenir Heavy"/>
                <a:cs typeface="Avenir Heavy"/>
              </a:rPr>
              <a:t>Think before you post online - how will this make other people feel?</a:t>
            </a:r>
          </a:p>
          <a:p>
            <a:pPr marL="171450" indent="-171450">
              <a:buFont typeface="Arial"/>
              <a:buChar char="•"/>
            </a:pPr>
            <a:r>
              <a:rPr lang="en-US" sz="2400" dirty="0">
                <a:solidFill>
                  <a:srgbClr val="000000"/>
                </a:solidFill>
                <a:latin typeface="Avenir Heavy"/>
                <a:cs typeface="Avenir Heavy"/>
              </a:rPr>
              <a:t>It’s okay not to feel okay. But picking on someone because you are feeling upset or angry is not the right way to deal with these emotions.</a:t>
            </a:r>
          </a:p>
          <a:p>
            <a:pPr marL="171450" indent="-171450">
              <a:buFont typeface="Arial"/>
              <a:buChar char="•"/>
            </a:pPr>
            <a:r>
              <a:rPr lang="en-US" sz="2400" dirty="0">
                <a:solidFill>
                  <a:srgbClr val="000000"/>
                </a:solidFill>
                <a:latin typeface="Avenir Heavy"/>
                <a:cs typeface="Avenir Heavy"/>
              </a:rPr>
              <a:t>Get help from a </a:t>
            </a:r>
            <a:r>
              <a:rPr lang="en-US" sz="2400" dirty="0" smtClean="0">
                <a:solidFill>
                  <a:srgbClr val="000000"/>
                </a:solidFill>
                <a:latin typeface="Avenir Heavy"/>
                <a:cs typeface="Avenir Heavy"/>
              </a:rPr>
              <a:t>parent/school </a:t>
            </a:r>
            <a:r>
              <a:rPr lang="en-US" sz="2400" dirty="0" err="1">
                <a:solidFill>
                  <a:srgbClr val="000000"/>
                </a:solidFill>
                <a:latin typeface="Avenir Heavy"/>
                <a:cs typeface="Avenir Heavy"/>
              </a:rPr>
              <a:t>counsellor</a:t>
            </a:r>
            <a:r>
              <a:rPr lang="en-US" sz="2400" dirty="0" smtClean="0">
                <a:solidFill>
                  <a:srgbClr val="000000"/>
                </a:solidFill>
                <a:latin typeface="Avenir Heavy"/>
                <a:cs typeface="Avenir Heavy"/>
              </a:rPr>
              <a:t>/trusted adult</a:t>
            </a:r>
            <a:endParaRPr lang="en-IE" dirty="0">
              <a:latin typeface="Avenir Heavy"/>
              <a:cs typeface="Avenir Heavy"/>
            </a:endParaRPr>
          </a:p>
          <a:p>
            <a:pPr marL="0" indent="0">
              <a:buNone/>
            </a:pPr>
            <a:endParaRPr lang="en-US" dirty="0"/>
          </a:p>
        </p:txBody>
      </p:sp>
    </p:spTree>
    <p:extLst>
      <p:ext uri="{BB962C8B-B14F-4D97-AF65-F5344CB8AC3E}">
        <p14:creationId xmlns:p14="http://schemas.microsoft.com/office/powerpoint/2010/main" val="4158101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design (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rgbClr val="2F5597"/>
                </a:solidFill>
                <a:latin typeface="Avenir Heavy"/>
                <a:cs typeface="Avenir Heavy"/>
              </a:rPr>
              <a:t>Why tell an adult?</a:t>
            </a:r>
            <a:endParaRPr lang="en-US" dirty="0">
              <a:solidFill>
                <a:srgbClr val="2F5597"/>
              </a:solidFill>
              <a:latin typeface="Avenir Heavy"/>
              <a:cs typeface="Avenir Heavy"/>
            </a:endParaRPr>
          </a:p>
        </p:txBody>
      </p:sp>
      <p:sp>
        <p:nvSpPr>
          <p:cNvPr id="5" name="Rectangle 4"/>
          <p:cNvSpPr/>
          <p:nvPr/>
        </p:nvSpPr>
        <p:spPr>
          <a:xfrm>
            <a:off x="863600" y="5010835"/>
            <a:ext cx="5105400" cy="1107996"/>
          </a:xfrm>
          <a:prstGeom prst="rect">
            <a:avLst/>
          </a:prstGeom>
          <a:ln>
            <a:solidFill>
              <a:srgbClr val="3A81B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IE" sz="2400" b="1" dirty="0" smtClean="0">
                <a:solidFill>
                  <a:srgbClr val="2F5597"/>
                </a:solidFill>
                <a:latin typeface="Avenir Heavy"/>
                <a:cs typeface="Avenir Heavy"/>
              </a:rPr>
              <a:t>Remember: Keep </a:t>
            </a:r>
            <a:r>
              <a:rPr lang="en-IE" sz="2400" b="1" dirty="0">
                <a:solidFill>
                  <a:srgbClr val="2F5597"/>
                </a:solidFill>
                <a:latin typeface="Avenir Heavy"/>
                <a:cs typeface="Avenir Heavy"/>
              </a:rPr>
              <a:t>telling until someone does something to help.</a:t>
            </a:r>
          </a:p>
          <a:p>
            <a:endParaRPr lang="en-US" dirty="0"/>
          </a:p>
        </p:txBody>
      </p:sp>
      <p:sp>
        <p:nvSpPr>
          <p:cNvPr id="6" name="Content Placeholder 2"/>
          <p:cNvSpPr>
            <a:spLocks noGrp="1"/>
          </p:cNvSpPr>
          <p:nvPr>
            <p:ph idx="1"/>
          </p:nvPr>
        </p:nvSpPr>
        <p:spPr>
          <a:xfrm>
            <a:off x="749300" y="1825624"/>
            <a:ext cx="6553200" cy="5032376"/>
          </a:xfrm>
        </p:spPr>
        <p:txBody>
          <a:bodyPr>
            <a:normAutofit/>
          </a:bodyPr>
          <a:lstStyle/>
          <a:p>
            <a:pPr lvl="0"/>
            <a:r>
              <a:rPr lang="en-IE" dirty="0" smtClean="0">
                <a:latin typeface="Avenir Heavy"/>
                <a:cs typeface="Avenir Heavy"/>
              </a:rPr>
              <a:t>Who can you tell?</a:t>
            </a:r>
          </a:p>
          <a:p>
            <a:pPr lvl="0"/>
            <a:r>
              <a:rPr lang="en-IE" dirty="0" smtClean="0">
                <a:solidFill>
                  <a:srgbClr val="2F5597"/>
                </a:solidFill>
                <a:latin typeface="Avenir Heavy"/>
                <a:cs typeface="Avenir Heavy"/>
              </a:rPr>
              <a:t>Parent, guardian, teacher,       principal, coach or another adult.</a:t>
            </a:r>
            <a:endParaRPr lang="en-IE" dirty="0">
              <a:solidFill>
                <a:srgbClr val="2F5597"/>
              </a:solidFill>
              <a:latin typeface="Avenir Heavy"/>
              <a:cs typeface="Avenir Heavy"/>
            </a:endParaRPr>
          </a:p>
          <a:p>
            <a:pPr lvl="0"/>
            <a:r>
              <a:rPr lang="en-IE" dirty="0" smtClean="0">
                <a:solidFill>
                  <a:srgbClr val="000000"/>
                </a:solidFill>
                <a:latin typeface="Avenir Heavy"/>
                <a:cs typeface="Avenir Heavy"/>
              </a:rPr>
              <a:t>How can they help?</a:t>
            </a:r>
            <a:endParaRPr lang="en-IE" dirty="0">
              <a:solidFill>
                <a:srgbClr val="000000"/>
              </a:solidFill>
              <a:latin typeface="Avenir Heavy"/>
              <a:cs typeface="Avenir Heavy"/>
            </a:endParaRPr>
          </a:p>
          <a:p>
            <a:r>
              <a:rPr lang="en-US" dirty="0" smtClean="0">
                <a:solidFill>
                  <a:srgbClr val="2F5597"/>
                </a:solidFill>
                <a:latin typeface="Avenir Heavy"/>
                <a:cs typeface="Avenir Heavy"/>
              </a:rPr>
              <a:t>Support, </a:t>
            </a:r>
            <a:r>
              <a:rPr lang="en-US" dirty="0" err="1" smtClean="0">
                <a:solidFill>
                  <a:srgbClr val="2F5597"/>
                </a:solidFill>
                <a:latin typeface="Avenir Heavy"/>
                <a:cs typeface="Avenir Heavy"/>
              </a:rPr>
              <a:t>sympathise</a:t>
            </a:r>
            <a:r>
              <a:rPr lang="en-US" dirty="0" smtClean="0">
                <a:solidFill>
                  <a:srgbClr val="2F5597"/>
                </a:solidFill>
                <a:latin typeface="Avenir Heavy"/>
                <a:cs typeface="Avenir Heavy"/>
              </a:rPr>
              <a:t>, help to stop the bullying.</a:t>
            </a:r>
            <a:endParaRPr lang="en-US" dirty="0">
              <a:solidFill>
                <a:srgbClr val="2F5597"/>
              </a:solidFill>
              <a:latin typeface="Avenir Heavy"/>
              <a:cs typeface="Avenir Heavy"/>
            </a:endParaRPr>
          </a:p>
        </p:txBody>
      </p:sp>
      <p:pic>
        <p:nvPicPr>
          <p:cNvPr id="8" name="Picture 7" descr="Screen Shot 2020-10-22 at 17.23.28.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8588" y="1536700"/>
            <a:ext cx="4230489" cy="474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117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3643</TotalTime>
  <Words>1662</Words>
  <Application>Microsoft Macintosh PowerPoint</Application>
  <PresentationFormat>Custom</PresentationFormat>
  <Paragraphs>167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What should you do if someone  else is being cyberbullied? </vt:lpstr>
      <vt:lpstr>What could/should those involved do? </vt:lpstr>
      <vt:lpstr>What should you do if you are involved? </vt:lpstr>
      <vt:lpstr>Why tell an adult?</vt:lpstr>
      <vt:lpstr>What the Gardaí will do  if cyberbullying is reported to them?</vt:lpstr>
      <vt:lpstr>What we learned today? </vt:lpstr>
      <vt:lpstr>Activity: Make a poster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dc:title>
  <dc:creator>mctvite07 Marie Claire</dc:creator>
  <cp:lastModifiedBy>Jane McGarrigle</cp:lastModifiedBy>
  <cp:revision>108</cp:revision>
  <dcterms:created xsi:type="dcterms:W3CDTF">2020-03-02T15:13:04Z</dcterms:created>
  <dcterms:modified xsi:type="dcterms:W3CDTF">2020-10-23T13:04:01Z</dcterms:modified>
</cp:coreProperties>
</file>