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30"/>
  </p:notesMasterIdLst>
  <p:sldIdLst>
    <p:sldId id="256" r:id="rId2"/>
    <p:sldId id="258" r:id="rId3"/>
    <p:sldId id="304" r:id="rId4"/>
    <p:sldId id="275" r:id="rId5"/>
    <p:sldId id="261" r:id="rId6"/>
    <p:sldId id="262" r:id="rId7"/>
    <p:sldId id="311" r:id="rId8"/>
    <p:sldId id="318" r:id="rId9"/>
    <p:sldId id="312" r:id="rId10"/>
    <p:sldId id="321" r:id="rId11"/>
    <p:sldId id="322" r:id="rId12"/>
    <p:sldId id="323" r:id="rId13"/>
    <p:sldId id="313" r:id="rId14"/>
    <p:sldId id="326" r:id="rId15"/>
    <p:sldId id="306" r:id="rId16"/>
    <p:sldId id="314" r:id="rId17"/>
    <p:sldId id="263" r:id="rId18"/>
    <p:sldId id="320" r:id="rId19"/>
    <p:sldId id="315" r:id="rId20"/>
    <p:sldId id="324" r:id="rId21"/>
    <p:sldId id="316" r:id="rId22"/>
    <p:sldId id="309" r:id="rId23"/>
    <p:sldId id="317" r:id="rId24"/>
    <p:sldId id="325" r:id="rId25"/>
    <p:sldId id="301" r:id="rId26"/>
    <p:sldId id="298" r:id="rId27"/>
    <p:sldId id="302" r:id="rId28"/>
    <p:sldId id="305" r:id="rId2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A1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0F9325DA-6E26-4674-AF7F-93494EC987CA}">
  <a:tblStyle styleId="{0F9325DA-6E26-4674-AF7F-93494EC987CA}"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39043" autoAdjust="0"/>
  </p:normalViewPr>
  <p:slideViewPr>
    <p:cSldViewPr snapToGrid="0">
      <p:cViewPr>
        <p:scale>
          <a:sx n="90" d="100"/>
          <a:sy n="90" d="100"/>
        </p:scale>
        <p:origin x="-264" y="-8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51951543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s://vimeo.com/353996493"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s://vimeo.com/200804832"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s://vimeo.com/354004510"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www.webwise.ie/"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 Id="rId3" Type="http://schemas.openxmlformats.org/officeDocument/2006/relationships/hyperlink" Target="https://vimeo.com/359094916"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 Id="rId3" Type="http://schemas.openxmlformats.org/officeDocument/2006/relationships/hyperlink" Target="mailto:helpline@npc.ie"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Shape 6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5" name="Shape 62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dirty="0" smtClean="0"/>
              <a:t>Welcome to the Webwise Parents Introduction to Online Safety talk.</a:t>
            </a:r>
            <a:r>
              <a:rPr lang="en-GB" baseline="0" dirty="0" smtClean="0"/>
              <a:t> This talk is designed to introduce parents to the first steps of supporting children as the go online. </a:t>
            </a:r>
            <a:endParaRPr dirty="0"/>
          </a:p>
        </p:txBody>
      </p:sp>
    </p:spTree>
    <p:extLst>
      <p:ext uri="{BB962C8B-B14F-4D97-AF65-F5344CB8AC3E}">
        <p14:creationId xmlns:p14="http://schemas.microsoft.com/office/powerpoint/2010/main" val="1511860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Shape 6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4" name="Shape 6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IE" sz="1100" b="1" i="0" u="sng" strike="noStrike" cap="none" dirty="0" smtClean="0">
                <a:solidFill>
                  <a:srgbClr val="000000"/>
                </a:solidFill>
                <a:effectLst/>
                <a:latin typeface="Arial"/>
                <a:ea typeface="Arial"/>
                <a:cs typeface="Arial"/>
                <a:sym typeface="Arial"/>
              </a:rPr>
              <a:t>Withing</a:t>
            </a:r>
            <a:r>
              <a:rPr lang="en-IE" sz="1100" b="1" i="0" u="sng" strike="noStrike" cap="none" baseline="0" dirty="0" smtClean="0">
                <a:solidFill>
                  <a:srgbClr val="000000"/>
                </a:solidFill>
                <a:effectLst/>
                <a:latin typeface="Arial"/>
                <a:ea typeface="Arial"/>
                <a:cs typeface="Arial"/>
                <a:sym typeface="Arial"/>
              </a:rPr>
              <a:t> the parent hub you‘ll find…</a:t>
            </a:r>
            <a:endParaRPr lang="en-IE" sz="1100" b="1" i="0" u="sng" strike="noStrike" cap="none" dirty="0" smtClean="0">
              <a:solidFill>
                <a:srgbClr val="000000"/>
              </a:solidFill>
              <a:effectLst/>
              <a:latin typeface="Arial"/>
              <a:ea typeface="Arial"/>
              <a:cs typeface="Arial"/>
              <a:sym typeface="Arial"/>
            </a:endParaRPr>
          </a:p>
          <a:p>
            <a:pPr marL="139700" indent="0">
              <a:buNone/>
            </a:pPr>
            <a:r>
              <a:rPr lang="en-IE" sz="1100" b="1" i="0" u="sng" strike="noStrike" cap="none" dirty="0" smtClean="0">
                <a:solidFill>
                  <a:srgbClr val="000000"/>
                </a:solidFill>
                <a:effectLst/>
                <a:latin typeface="Arial"/>
                <a:ea typeface="Arial"/>
                <a:cs typeface="Arial"/>
                <a:sym typeface="Arial"/>
              </a:rPr>
              <a:t>Resources for Parents:</a:t>
            </a:r>
            <a:endParaRPr lang="en-GB" sz="1100" b="0" i="0" u="none" strike="noStrike" cap="none" dirty="0" smtClean="0">
              <a:solidFill>
                <a:srgbClr val="000000"/>
              </a:solidFill>
              <a:effectLst/>
              <a:latin typeface="Arial"/>
              <a:ea typeface="Arial"/>
              <a:cs typeface="Arial"/>
              <a:sym typeface="Arial"/>
            </a:endParaRPr>
          </a:p>
          <a:p>
            <a:pPr marL="139700" indent="0">
              <a:buNone/>
            </a:pPr>
            <a:r>
              <a:rPr lang="en-IE" sz="1100" b="1" i="0" u="none" strike="noStrike" cap="none" dirty="0" smtClean="0">
                <a:solidFill>
                  <a:srgbClr val="000000"/>
                </a:solidFill>
                <a:effectLst/>
                <a:latin typeface="Arial"/>
                <a:ea typeface="Arial"/>
                <a:cs typeface="Arial"/>
                <a:sym typeface="Arial"/>
              </a:rPr>
              <a:t>Parents' Guide to a Better Internet</a:t>
            </a:r>
            <a:endParaRPr lang="en-GB"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This guide gives parents support, advice and information to help their children have a positive experience online. Topics explored in the guide include cyberbullying, screen time, sexting, social media and online pornography. This can be downloaded for</a:t>
            </a:r>
            <a:r>
              <a:rPr lang="en-IE" sz="1100" b="0" i="0" u="none" strike="noStrike" cap="none" baseline="0" dirty="0" smtClean="0">
                <a:solidFill>
                  <a:srgbClr val="000000"/>
                </a:solidFill>
                <a:effectLst/>
                <a:latin typeface="Arial"/>
                <a:ea typeface="Arial"/>
                <a:cs typeface="Arial"/>
                <a:sym typeface="Arial"/>
              </a:rPr>
              <a:t> free at Webwise.ie/parents </a:t>
            </a:r>
            <a:endParaRPr lang="en-GB" sz="1100" b="0" i="0" u="none" strike="noStrike" cap="none" dirty="0" smtClean="0">
              <a:solidFill>
                <a:srgbClr val="000000"/>
              </a:solidFill>
              <a:effectLst/>
              <a:latin typeface="Arial"/>
              <a:ea typeface="Arial"/>
              <a:cs typeface="Arial"/>
              <a:sym typeface="Arial"/>
            </a:endParaRPr>
          </a:p>
          <a:p>
            <a:pPr marL="139700" indent="0">
              <a:buNone/>
            </a:pPr>
            <a:endParaRPr lang="en-IE" sz="1100" b="1" i="0" u="none" strike="noStrike" cap="none" dirty="0" smtClean="0">
              <a:solidFill>
                <a:srgbClr val="000000"/>
              </a:solidFill>
              <a:effectLst/>
              <a:latin typeface="Arial"/>
              <a:ea typeface="Arial"/>
              <a:cs typeface="Arial"/>
              <a:sym typeface="Arial"/>
            </a:endParaRPr>
          </a:p>
          <a:p>
            <a:pPr marL="139700" indent="0">
              <a:buNone/>
            </a:pPr>
            <a:r>
              <a:rPr lang="en-IE" sz="1100" b="1" i="0" u="none" strike="noStrike" cap="none" dirty="0" smtClean="0">
                <a:solidFill>
                  <a:srgbClr val="000000"/>
                </a:solidFill>
                <a:effectLst/>
                <a:latin typeface="Arial"/>
                <a:ea typeface="Arial"/>
                <a:cs typeface="Arial"/>
                <a:sym typeface="Arial"/>
              </a:rPr>
              <a:t>Advice Videos </a:t>
            </a:r>
            <a:endParaRPr lang="en-GB" sz="1100" b="0" i="0" u="none" strike="noStrike" cap="none" dirty="0" smtClean="0">
              <a:solidFill>
                <a:srgbClr val="000000"/>
              </a:solidFill>
              <a:effectLst/>
              <a:latin typeface="Arial"/>
              <a:ea typeface="Arial"/>
              <a:cs typeface="Arial"/>
              <a:sym typeface="Arial"/>
            </a:endParaRPr>
          </a:p>
          <a:p>
            <a:pPr marL="139700" indent="0">
              <a:buNone/>
            </a:pPr>
            <a:r>
              <a:rPr lang="en-GB" sz="1100" b="0" i="0" u="none" strike="noStrike" cap="none" dirty="0" smtClean="0">
                <a:solidFill>
                  <a:srgbClr val="000000"/>
                </a:solidFill>
                <a:effectLst/>
                <a:latin typeface="Arial"/>
                <a:ea typeface="Arial"/>
                <a:cs typeface="Arial"/>
                <a:sym typeface="Arial"/>
              </a:rPr>
              <a:t>The</a:t>
            </a:r>
            <a:r>
              <a:rPr lang="en-GB" sz="1100" b="0" i="0" u="none" strike="noStrike" cap="none" baseline="0" dirty="0" smtClean="0">
                <a:solidFill>
                  <a:srgbClr val="000000"/>
                </a:solidFill>
                <a:effectLst/>
                <a:latin typeface="Arial"/>
                <a:ea typeface="Arial"/>
                <a:cs typeface="Arial"/>
                <a:sym typeface="Arial"/>
              </a:rPr>
              <a:t> Webwise </a:t>
            </a:r>
            <a:r>
              <a:rPr lang="en-IE" sz="1100" b="0" i="0" u="none" strike="noStrike" cap="none" dirty="0" smtClean="0">
                <a:solidFill>
                  <a:srgbClr val="000000"/>
                </a:solidFill>
                <a:effectLst/>
                <a:latin typeface="Arial"/>
                <a:ea typeface="Arial"/>
                <a:cs typeface="Arial"/>
                <a:sym typeface="Arial"/>
              </a:rPr>
              <a:t>parenting experts offer advice on everything from talking to your child about sexting to modelling good behaviour. The</a:t>
            </a:r>
            <a:r>
              <a:rPr lang="en-IE" sz="1100" b="0" i="0" u="none" strike="noStrike" cap="none" baseline="0" dirty="0" smtClean="0">
                <a:solidFill>
                  <a:srgbClr val="000000"/>
                </a:solidFill>
                <a:effectLst/>
                <a:latin typeface="Arial"/>
                <a:ea typeface="Arial"/>
                <a:cs typeface="Arial"/>
                <a:sym typeface="Arial"/>
              </a:rPr>
              <a:t> expert videos feature advice from child psychologists, education experts, SPHE experts and tech experts. </a:t>
            </a:r>
          </a:p>
          <a:p>
            <a:pPr marL="139700" indent="0">
              <a:buNone/>
            </a:pPr>
            <a:endParaRPr lang="en-GB" sz="1100" b="0" i="0" u="none" strike="noStrike" cap="none" dirty="0" smtClean="0">
              <a:solidFill>
                <a:srgbClr val="000000"/>
              </a:solidFill>
              <a:effectLst/>
              <a:latin typeface="Arial"/>
              <a:ea typeface="Arial"/>
              <a:cs typeface="Arial"/>
              <a:sym typeface="Arial"/>
            </a:endParaRPr>
          </a:p>
          <a:p>
            <a:pPr marL="139700" indent="0">
              <a:buNone/>
            </a:pPr>
            <a:r>
              <a:rPr lang="en-IE" sz="1100" b="1" i="0" u="none" strike="noStrike" cap="none" dirty="0" smtClean="0">
                <a:solidFill>
                  <a:srgbClr val="000000"/>
                </a:solidFill>
                <a:effectLst/>
                <a:latin typeface="Arial"/>
                <a:ea typeface="Arial"/>
                <a:cs typeface="Arial"/>
                <a:sym typeface="Arial"/>
              </a:rPr>
              <a:t>Articles </a:t>
            </a:r>
            <a:endParaRPr lang="en-GB"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‘Apps Explained’ - the latest apps and social networks children are using explained. This is updated on a regular</a:t>
            </a:r>
            <a:r>
              <a:rPr lang="en-IE" sz="1100" b="0" i="0" u="none" strike="noStrike" cap="none" baseline="0" dirty="0" smtClean="0">
                <a:solidFill>
                  <a:srgbClr val="000000"/>
                </a:solidFill>
                <a:effectLst/>
                <a:latin typeface="Arial"/>
                <a:ea typeface="Arial"/>
                <a:cs typeface="Arial"/>
                <a:sym typeface="Arial"/>
              </a:rPr>
              <a:t> basis and is an excellent starting point for parents who have children using social media for the first time. </a:t>
            </a:r>
          </a:p>
          <a:p>
            <a:pPr marL="139700" indent="0">
              <a:buNone/>
            </a:pPr>
            <a:endParaRPr lang="en-GB"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‘Advice for Parents’ - advice and support for parents on key issues such as making friends online and sharing personal information.</a:t>
            </a:r>
            <a:endParaRPr lang="en-GB" sz="1100" b="0" i="0" u="none" strike="noStrike" cap="none" dirty="0" smtClean="0">
              <a:solidFill>
                <a:srgbClr val="000000"/>
              </a:solidFill>
              <a:effectLst/>
              <a:latin typeface="Arial"/>
              <a:ea typeface="Arial"/>
              <a:cs typeface="Arial"/>
              <a:sym typeface="Arial"/>
            </a:endParaRPr>
          </a:p>
          <a:p>
            <a:pPr marL="139700" indent="0">
              <a:buNone/>
            </a:pPr>
            <a:endParaRPr lang="en-IE"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‘Talking Points’ - to facilitate parents open communication with their child around internet safety.</a:t>
            </a:r>
            <a:endParaRPr lang="en-GB" sz="1100" b="0" i="0" u="none" strike="noStrike" cap="none" dirty="0" smtClean="0">
              <a:solidFill>
                <a:srgbClr val="000000"/>
              </a:solidFill>
              <a:effectLst/>
              <a:latin typeface="Arial"/>
              <a:ea typeface="Arial"/>
              <a:cs typeface="Arial"/>
              <a:sym typeface="Arial"/>
            </a:endParaRPr>
          </a:p>
          <a:p>
            <a:pPr marL="139700" indent="0">
              <a:buNone/>
            </a:pPr>
            <a:endParaRPr lang="en-IE"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‘How to’ -provide support and step by step instructions on blocking, reporting, parental controls and more.</a:t>
            </a:r>
            <a:endParaRPr lang="en-GB" sz="1100" b="0" i="0" u="none" strike="noStrike" cap="none" dirty="0" smtClean="0">
              <a:solidFill>
                <a:srgbClr val="000000"/>
              </a:solidFill>
              <a:effectLst/>
              <a:latin typeface="Arial"/>
              <a:ea typeface="Arial"/>
              <a:cs typeface="Arial"/>
              <a:sym typeface="Arial"/>
            </a:endParaRPr>
          </a:p>
          <a:p>
            <a:pPr marL="0" lvl="0" indent="0">
              <a:spcBef>
                <a:spcPts val="0"/>
              </a:spcBef>
              <a:spcAft>
                <a:spcPts val="0"/>
              </a:spcAft>
              <a:buNone/>
            </a:pPr>
            <a:endParaRPr dirty="0"/>
          </a:p>
        </p:txBody>
      </p:sp>
    </p:spTree>
    <p:extLst>
      <p:ext uri="{BB962C8B-B14F-4D97-AF65-F5344CB8AC3E}">
        <p14:creationId xmlns:p14="http://schemas.microsoft.com/office/powerpoint/2010/main" val="4236516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Shape 7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5" name="Shape 74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IE" sz="1100" b="0" i="0" u="none" strike="noStrike" cap="none" dirty="0" smtClean="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IE" sz="1100" b="0" i="0" u="none" strike="noStrike" cap="none" dirty="0" smtClean="0">
                <a:solidFill>
                  <a:srgbClr val="000000"/>
                </a:solidFill>
                <a:effectLst/>
                <a:latin typeface="Arial"/>
                <a:ea typeface="Arial"/>
                <a:cs typeface="Arial"/>
                <a:sym typeface="Arial"/>
              </a:rPr>
              <a:t>‘Apps Explained’ - the latest apps and social networks children are using explained. This section of the Webwise Parents hub is updated on a regular</a:t>
            </a:r>
            <a:r>
              <a:rPr lang="en-IE" sz="1100" b="0" i="0" u="none" strike="noStrike" cap="none" baseline="0" dirty="0" smtClean="0">
                <a:solidFill>
                  <a:srgbClr val="000000"/>
                </a:solidFill>
                <a:effectLst/>
                <a:latin typeface="Arial"/>
                <a:ea typeface="Arial"/>
                <a:cs typeface="Arial"/>
                <a:sym typeface="Arial"/>
              </a:rPr>
              <a:t> basis and is an excellent starting point for parents who have children using social media for the first time or if you are concerned about an app or platform your child may be using – you can find out more about it in this section.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IE" sz="1100" b="0" i="0" u="none" strike="noStrike" cap="none" baseline="0" dirty="0" smtClean="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IE" sz="1100" b="1" i="1" u="none" strike="noStrike" cap="none" dirty="0" smtClean="0">
                <a:solidFill>
                  <a:srgbClr val="000000"/>
                </a:solidFill>
                <a:effectLst/>
                <a:latin typeface="Arial"/>
                <a:ea typeface="Arial"/>
                <a:cs typeface="Arial"/>
                <a:sym typeface="Arial"/>
              </a:rPr>
              <a:t>AGE RESTRICTIONS ON SOCIAL MEDIA – WHAT I NEED TO KNOW </a:t>
            </a:r>
            <a:endParaRPr lang="en-IE" sz="1100" b="0" i="0" u="none" strike="noStrike" cap="none" dirty="0" smtClean="0">
              <a:solidFill>
                <a:srgbClr val="000000"/>
              </a:solidFill>
              <a:effectLst/>
              <a:latin typeface="Arial"/>
              <a:ea typeface="Arial"/>
              <a:cs typeface="Arial"/>
              <a:sym typeface="Arial"/>
            </a:endParaRPr>
          </a:p>
          <a:p>
            <a:r>
              <a:rPr lang="en-IE" sz="1100" b="1" i="1" u="none" strike="noStrike" cap="none" dirty="0" smtClean="0">
                <a:solidFill>
                  <a:srgbClr val="000000"/>
                </a:solidFill>
                <a:effectLst/>
                <a:latin typeface="Arial"/>
                <a:ea typeface="Arial"/>
                <a:cs typeface="Arial"/>
                <a:sym typeface="Arial"/>
              </a:rPr>
              <a:t>Most social media platforms and services have a minimum age requirement, for the majority of these services it is 13 years old and some are set at 16 (WhatsApp). Therefore technically, children under the age of 13 should not have a social media account. However most social media platforms do not have robust age-verifications in place making it relatively easy for underage users to sign-up with a false age. </a:t>
            </a:r>
            <a:endParaRPr lang="en-IE" sz="1100" b="0" i="0" u="none" strike="noStrike" cap="none" dirty="0" smtClean="0">
              <a:solidFill>
                <a:srgbClr val="000000"/>
              </a:solidFill>
              <a:effectLst/>
              <a:latin typeface="Arial"/>
              <a:ea typeface="Arial"/>
              <a:cs typeface="Arial"/>
              <a:sym typeface="Arial"/>
            </a:endParaRPr>
          </a:p>
          <a:p>
            <a:r>
              <a:rPr lang="en-IE" sz="1100" b="0" i="0" u="none" strike="noStrike" cap="none" dirty="0" smtClean="0">
                <a:solidFill>
                  <a:srgbClr val="000000"/>
                </a:solidFill>
                <a:effectLst/>
                <a:latin typeface="Arial"/>
                <a:ea typeface="Arial"/>
                <a:cs typeface="Arial"/>
                <a:sym typeface="Arial"/>
              </a:rPr>
              <a:t>Under the new E.U General Data Protection Regulation (GDPR), Ireland has now set the Digital Age of Consent to 16 years old. This is the age at which children can legally consent to companies/organisations processing their personal data or information for example when you sign up to an online platform or social media account. For children under the age of 16, consent must be given/authorised by the parent or guardian of the child. </a:t>
            </a:r>
            <a:r>
              <a:rPr lang="en-IE" sz="1100" b="1" i="1" u="none" strike="noStrike" cap="none" dirty="0" smtClean="0">
                <a:solidFill>
                  <a:srgbClr val="000000"/>
                </a:solidFill>
                <a:effectLst/>
                <a:latin typeface="Arial"/>
                <a:ea typeface="Arial"/>
                <a:cs typeface="Arial"/>
                <a:sym typeface="Arial"/>
              </a:rPr>
              <a:t>For the purposes of data collection teenagers between the age of 13 and 16 years old must have parental permission to sign-up to social media services. </a:t>
            </a:r>
            <a:endParaRPr lang="en-IE" sz="1100" b="0" i="0" u="none" strike="noStrike" cap="none" dirty="0" smtClean="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IE" sz="1100" b="0" i="0" u="none" strike="noStrike" cap="none" baseline="0" dirty="0" smtClean="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IE" sz="1100" b="0" i="0" u="none" strike="noStrike" cap="none" baseline="0" dirty="0" smtClean="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IE" sz="1100" b="0" i="0" u="none" strike="noStrike" cap="none" baseline="0" dirty="0" smtClean="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IE" sz="1100" b="0" i="0" u="none" strike="noStrike" cap="none" baseline="0" dirty="0" smtClean="0">
              <a:solidFill>
                <a:srgbClr val="000000"/>
              </a:solidFill>
              <a:effectLst/>
              <a:latin typeface="Arial"/>
              <a:ea typeface="Arial"/>
              <a:cs typeface="Arial"/>
              <a:sym typeface="Arial"/>
            </a:endParaRPr>
          </a:p>
          <a:p>
            <a:pPr marL="0" lvl="0" indent="0">
              <a:spcBef>
                <a:spcPts val="0"/>
              </a:spcBef>
              <a:spcAft>
                <a:spcPts val="0"/>
              </a:spcAft>
              <a:buNone/>
            </a:pPr>
            <a:endParaRPr dirty="0"/>
          </a:p>
        </p:txBody>
      </p:sp>
    </p:spTree>
    <p:extLst>
      <p:ext uri="{BB962C8B-B14F-4D97-AF65-F5344CB8AC3E}">
        <p14:creationId xmlns:p14="http://schemas.microsoft.com/office/powerpoint/2010/main" val="2102555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Shape 7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5" name="Shape 74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dirty="0" smtClean="0"/>
              <a:t>Activity Suggestion – Break the group into small groups and give them one app/network to look</a:t>
            </a:r>
            <a:r>
              <a:rPr lang="en-GB" baseline="0" dirty="0" smtClean="0"/>
              <a:t> up on Webwise.ie</a:t>
            </a:r>
          </a:p>
          <a:p>
            <a:pPr marL="0" lvl="0" indent="0">
              <a:spcBef>
                <a:spcPts val="0"/>
              </a:spcBef>
              <a:spcAft>
                <a:spcPts val="0"/>
              </a:spcAft>
              <a:buNone/>
            </a:pPr>
            <a:r>
              <a:rPr lang="en-GB" baseline="0" dirty="0" smtClean="0"/>
              <a:t>Ask each group to have a quick review of an explainer article – and ask them to note down three points about that app. </a:t>
            </a:r>
            <a:endParaRPr dirty="0"/>
          </a:p>
        </p:txBody>
      </p:sp>
    </p:spTree>
    <p:extLst>
      <p:ext uri="{BB962C8B-B14F-4D97-AF65-F5344CB8AC3E}">
        <p14:creationId xmlns:p14="http://schemas.microsoft.com/office/powerpoint/2010/main" val="3082917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Shape 850"/>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1" name="Shape 851"/>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smtClean="0"/>
              <a:t>The</a:t>
            </a:r>
            <a:r>
              <a:rPr lang="en-GB" baseline="0" dirty="0" smtClean="0"/>
              <a:t> most important thing parents can do when it comes to supporting their child online is have regular conversations. </a:t>
            </a:r>
            <a:r>
              <a:rPr lang="en-IE" sz="1100" b="0" i="0" u="none" strike="noStrike" cap="none" dirty="0" smtClean="0">
                <a:solidFill>
                  <a:srgbClr val="000000"/>
                </a:solidFill>
                <a:effectLst/>
                <a:latin typeface="Arial"/>
                <a:ea typeface="Arial"/>
                <a:cs typeface="Arial"/>
                <a:sym typeface="Arial"/>
              </a:rPr>
              <a:t>Have a conversation with your child on some of the important things to watch out for when going online for the first time. </a:t>
            </a:r>
          </a:p>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smtClean="0"/>
          </a:p>
          <a:p>
            <a:pPr marL="139700" indent="0">
              <a:buNone/>
            </a:pPr>
            <a:r>
              <a:rPr lang="en-GB" dirty="0" smtClean="0"/>
              <a:t>Not sure how to start a conversation with your child – use the Webwise Talking</a:t>
            </a:r>
            <a:r>
              <a:rPr lang="en-GB" baseline="0" dirty="0" smtClean="0"/>
              <a:t> points – available on the </a:t>
            </a:r>
            <a:r>
              <a:rPr lang="en-GB" baseline="0" dirty="0" err="1" smtClean="0"/>
              <a:t>webwise.ie</a:t>
            </a:r>
            <a:r>
              <a:rPr lang="en-GB" baseline="0" dirty="0" smtClean="0"/>
              <a:t>/parents hub. </a:t>
            </a:r>
          </a:p>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IE" sz="1100" b="0" i="0" u="none" strike="noStrike" cap="none" dirty="0" smtClean="0">
              <a:solidFill>
                <a:srgbClr val="000000"/>
              </a:solidFill>
              <a:effectLst/>
              <a:latin typeface="Arial"/>
              <a:ea typeface="Arial"/>
              <a:cs typeface="Arial"/>
              <a:sym typeface="Arial"/>
            </a:endParaRPr>
          </a:p>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IE" sz="1100" b="0" i="0" u="none" strike="noStrike" cap="none" dirty="0" smtClean="0">
                <a:solidFill>
                  <a:srgbClr val="000000"/>
                </a:solidFill>
                <a:effectLst/>
                <a:latin typeface="Arial"/>
                <a:ea typeface="Arial"/>
                <a:cs typeface="Arial"/>
                <a:sym typeface="Arial"/>
              </a:rPr>
              <a:t>We recommend that you speak to your child about what to do if they come across something on the internet that bothers them. This could involve closing the laptop lid, or turning off the screen, and coming to get you.</a:t>
            </a:r>
          </a:p>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IE" sz="1100" b="0" i="0" u="none" strike="noStrike" cap="none" dirty="0" smtClean="0">
              <a:solidFill>
                <a:srgbClr val="000000"/>
              </a:solidFill>
              <a:effectLst/>
              <a:latin typeface="Arial"/>
              <a:ea typeface="Arial"/>
              <a:cs typeface="Arial"/>
              <a:sym typeface="Arial"/>
            </a:endParaRPr>
          </a:p>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IE" sz="1100" b="0" i="0" u="none" strike="noStrike" cap="none" dirty="0" smtClean="0">
                <a:solidFill>
                  <a:srgbClr val="000000"/>
                </a:solidFill>
                <a:effectLst/>
                <a:latin typeface="Arial"/>
                <a:ea typeface="Arial"/>
                <a:cs typeface="Arial"/>
                <a:sym typeface="Arial"/>
              </a:rPr>
              <a:t>Finally - Keep</a:t>
            </a:r>
            <a:r>
              <a:rPr lang="en-IE" sz="1100" b="0" i="0" u="none" strike="noStrike" cap="none" baseline="0" dirty="0" smtClean="0">
                <a:solidFill>
                  <a:srgbClr val="000000"/>
                </a:solidFill>
                <a:effectLst/>
                <a:latin typeface="Arial"/>
                <a:ea typeface="Arial"/>
                <a:cs typeface="Arial"/>
                <a:sym typeface="Arial"/>
              </a:rPr>
              <a:t> checking in with your child! Online safety isn’t a once off conversation. The internet is part of all our world now, so it is vital that parents/guardians continue the conversation.</a:t>
            </a:r>
            <a:endParaRPr lang="en-IE" sz="1100" b="0" i="0" u="none" strike="noStrike" cap="none" dirty="0" smtClean="0">
              <a:solidFill>
                <a:srgbClr val="000000"/>
              </a:solidFill>
              <a:effectLst/>
              <a:latin typeface="Arial"/>
              <a:ea typeface="Arial"/>
              <a:cs typeface="Arial"/>
              <a:sym typeface="Arial"/>
            </a:endParaRPr>
          </a:p>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IE" sz="1100" b="0" i="0" u="none" strike="noStrike" cap="none" dirty="0" smtClean="0">
              <a:solidFill>
                <a:srgbClr val="000000"/>
              </a:solidFill>
              <a:effectLst/>
              <a:latin typeface="Arial"/>
              <a:ea typeface="Arial"/>
              <a:cs typeface="Arial"/>
              <a:sym typeface="Arial"/>
            </a:endParaRPr>
          </a:p>
          <a:p>
            <a:pPr marL="139700" indent="0">
              <a:buNone/>
            </a:pPr>
            <a:endParaRPr lang="en-GB" dirty="0" smtClean="0"/>
          </a:p>
        </p:txBody>
      </p:sp>
    </p:spTree>
    <p:extLst>
      <p:ext uri="{BB962C8B-B14F-4D97-AF65-F5344CB8AC3E}">
        <p14:creationId xmlns:p14="http://schemas.microsoft.com/office/powerpoint/2010/main" val="4273045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Shape 850"/>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1" name="Shape 851"/>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39700" indent="0" fontAlgn="base">
              <a:buNone/>
            </a:pPr>
            <a:r>
              <a:rPr lang="en-IE" sz="1100" b="0" i="0" u="none" strike="noStrike" cap="none" dirty="0" smtClean="0">
                <a:solidFill>
                  <a:srgbClr val="000000"/>
                </a:solidFill>
                <a:effectLst/>
                <a:latin typeface="Arial"/>
                <a:ea typeface="Arial"/>
                <a:cs typeface="Arial"/>
                <a:sym typeface="Arial"/>
              </a:rPr>
              <a:t>Lets</a:t>
            </a:r>
            <a:r>
              <a:rPr lang="en-IE" sz="1100" b="0" i="0" u="none" strike="noStrike" cap="none" baseline="0" dirty="0" smtClean="0">
                <a:solidFill>
                  <a:srgbClr val="000000"/>
                </a:solidFill>
                <a:effectLst/>
                <a:latin typeface="Arial"/>
                <a:ea typeface="Arial"/>
                <a:cs typeface="Arial"/>
                <a:sym typeface="Arial"/>
              </a:rPr>
              <a:t> look at online gaming as an example. </a:t>
            </a:r>
            <a:r>
              <a:rPr lang="en-IE" sz="1100" b="0" i="0" u="none" strike="noStrike" cap="none" dirty="0" smtClean="0">
                <a:solidFill>
                  <a:srgbClr val="000000"/>
                </a:solidFill>
                <a:effectLst/>
                <a:latin typeface="Arial"/>
                <a:ea typeface="Arial"/>
                <a:cs typeface="Arial"/>
                <a:sym typeface="Arial"/>
              </a:rPr>
              <a:t>Here are some helpful talking points to help start the conversation with your child about online gaming:</a:t>
            </a:r>
          </a:p>
          <a:p>
            <a:pPr marL="139700" indent="0">
              <a:buNone/>
            </a:pPr>
            <a:r>
              <a:rPr lang="en-IE" sz="1100" b="0" i="0" u="none" strike="noStrike" cap="none" dirty="0" smtClean="0">
                <a:solidFill>
                  <a:srgbClr val="000000"/>
                </a:solidFill>
                <a:effectLst/>
                <a:latin typeface="Arial"/>
                <a:ea typeface="Arial"/>
                <a:cs typeface="Arial"/>
                <a:sym typeface="Arial"/>
              </a:rPr>
              <a:t>  </a:t>
            </a:r>
          </a:p>
          <a:p>
            <a:pPr marL="139700" indent="0">
              <a:buNone/>
            </a:pPr>
            <a:r>
              <a:rPr lang="en-IE" sz="1100" b="0" i="0" u="none" strike="noStrike" cap="none" dirty="0" smtClean="0">
                <a:solidFill>
                  <a:srgbClr val="000000"/>
                </a:solidFill>
                <a:effectLst/>
                <a:latin typeface="Arial"/>
                <a:ea typeface="Arial"/>
                <a:cs typeface="Arial"/>
                <a:sym typeface="Arial"/>
              </a:rPr>
              <a:t>1. Can you show me your favourite game?</a:t>
            </a:r>
          </a:p>
          <a:p>
            <a:pPr marL="139700" indent="0">
              <a:buNone/>
            </a:pPr>
            <a:r>
              <a:rPr lang="en-IE" sz="1100" b="0" i="0" u="none" strike="noStrike" cap="none" dirty="0" smtClean="0">
                <a:solidFill>
                  <a:srgbClr val="000000"/>
                </a:solidFill>
                <a:effectLst/>
                <a:latin typeface="Arial"/>
                <a:ea typeface="Arial"/>
                <a:cs typeface="Arial"/>
                <a:sym typeface="Arial"/>
              </a:rPr>
              <a:t>It is a good idea to get to know the games yourself, why not sit down with your child and let them show you how the game is played. Talk to your child about what they can do in the game they are playing. What is the overall objective of the game, what do they like most about playing it, and is there anything about the game that they don’t like.</a:t>
            </a:r>
          </a:p>
          <a:p>
            <a:pPr marL="139700" indent="0">
              <a:buNone/>
            </a:pPr>
            <a:r>
              <a:rPr lang="en-IE" sz="1100" b="0" i="0" u="none" strike="noStrike" cap="none" dirty="0" smtClean="0">
                <a:solidFill>
                  <a:srgbClr val="000000"/>
                </a:solidFill>
                <a:effectLst/>
                <a:latin typeface="Arial"/>
                <a:ea typeface="Arial"/>
                <a:cs typeface="Arial"/>
                <a:sym typeface="Arial"/>
              </a:rPr>
              <a:t> </a:t>
            </a:r>
          </a:p>
          <a:p>
            <a:pPr marL="139700" indent="0">
              <a:buNone/>
            </a:pPr>
            <a:r>
              <a:rPr lang="en-IE" sz="1100" b="0" i="0" u="none" strike="noStrike" cap="none" dirty="0" smtClean="0">
                <a:solidFill>
                  <a:srgbClr val="000000"/>
                </a:solidFill>
                <a:effectLst/>
                <a:latin typeface="Arial"/>
                <a:ea typeface="Arial"/>
                <a:cs typeface="Arial"/>
                <a:sym typeface="Arial"/>
              </a:rPr>
              <a:t> </a:t>
            </a:r>
          </a:p>
          <a:p>
            <a:pPr marL="139700" indent="0">
              <a:buNone/>
            </a:pPr>
            <a:r>
              <a:rPr lang="en-IE" sz="1100" b="0" i="0" u="none" strike="noStrike" cap="none" dirty="0" smtClean="0">
                <a:solidFill>
                  <a:srgbClr val="000000"/>
                </a:solidFill>
                <a:effectLst/>
                <a:latin typeface="Arial"/>
                <a:ea typeface="Arial"/>
                <a:cs typeface="Arial"/>
                <a:sym typeface="Arial"/>
              </a:rPr>
              <a:t>2. Can you play against other kids?</a:t>
            </a:r>
          </a:p>
          <a:p>
            <a:pPr marL="139700" indent="0">
              <a:buNone/>
            </a:pPr>
            <a:r>
              <a:rPr lang="en-IE" sz="1100" b="0" i="0" u="none" strike="noStrike" cap="none" dirty="0" smtClean="0">
                <a:solidFill>
                  <a:srgbClr val="000000"/>
                </a:solidFill>
                <a:effectLst/>
                <a:latin typeface="Arial"/>
                <a:ea typeface="Arial"/>
                <a:cs typeface="Arial"/>
                <a:sym typeface="Arial"/>
              </a:rPr>
              <a:t>Some games have optional multi-player modes where your child can play with and against others. Make sure you are clear on whether you are happy for your child to play with others. If you are, ask them who they are playing with? Establish rules around this that you can both agree on. Most games have a rating you can check to see if they are age appropriate.</a:t>
            </a:r>
          </a:p>
          <a:p>
            <a:pPr marL="139700" indent="0">
              <a:buNone/>
            </a:pPr>
            <a:r>
              <a:rPr lang="en-IE" sz="1100" b="0" i="0" u="none" strike="noStrike" cap="none" dirty="0" smtClean="0">
                <a:solidFill>
                  <a:srgbClr val="000000"/>
                </a:solidFill>
                <a:effectLst/>
                <a:latin typeface="Arial"/>
                <a:ea typeface="Arial"/>
                <a:cs typeface="Arial"/>
                <a:sym typeface="Arial"/>
              </a:rPr>
              <a:t> </a:t>
            </a:r>
          </a:p>
          <a:p>
            <a:pPr marL="139700" indent="0">
              <a:buNone/>
            </a:pPr>
            <a:r>
              <a:rPr lang="en-IE" sz="1100" b="0" i="0" u="none" strike="noStrike" cap="none" dirty="0" smtClean="0">
                <a:solidFill>
                  <a:srgbClr val="000000"/>
                </a:solidFill>
                <a:effectLst/>
                <a:latin typeface="Arial"/>
                <a:ea typeface="Arial"/>
                <a:cs typeface="Arial"/>
                <a:sym typeface="Arial"/>
              </a:rPr>
              <a:t> </a:t>
            </a:r>
          </a:p>
          <a:p>
            <a:pPr marL="139700" indent="0">
              <a:buNone/>
            </a:pPr>
            <a:r>
              <a:rPr lang="en-IE" sz="1100" b="0" i="0" u="none" strike="noStrike" cap="none" dirty="0" smtClean="0">
                <a:solidFill>
                  <a:srgbClr val="000000"/>
                </a:solidFill>
                <a:effectLst/>
                <a:latin typeface="Arial"/>
                <a:ea typeface="Arial"/>
                <a:cs typeface="Arial"/>
                <a:sym typeface="Arial"/>
              </a:rPr>
              <a:t>3. How much time should you spend playing?</a:t>
            </a:r>
          </a:p>
          <a:p>
            <a:pPr marL="139700" indent="0">
              <a:buNone/>
            </a:pPr>
            <a:r>
              <a:rPr lang="en-IE" sz="1100" b="0" i="0" u="none" strike="noStrike" cap="none" dirty="0" smtClean="0">
                <a:solidFill>
                  <a:srgbClr val="000000"/>
                </a:solidFill>
                <a:effectLst/>
                <a:latin typeface="Arial"/>
                <a:ea typeface="Arial"/>
                <a:cs typeface="Arial"/>
                <a:sym typeface="Arial"/>
              </a:rPr>
              <a:t>It makes life a lot easier if you bring this subject up early on; it can be tricky to change well-established practices. Talk about why it is important to have limits. it is a good opportunity to talk about the importance of being active, being outdoors, and spending time in the company of other children.  Striking a suitable balance is key.</a:t>
            </a:r>
          </a:p>
          <a:p>
            <a:pPr marL="139700" indent="0">
              <a:buNone/>
            </a:pPr>
            <a:r>
              <a:rPr lang="en-IE" sz="1100" b="0" i="0" u="none" strike="noStrike" cap="none" dirty="0" smtClean="0">
                <a:solidFill>
                  <a:srgbClr val="000000"/>
                </a:solidFill>
                <a:effectLst/>
                <a:latin typeface="Arial"/>
                <a:ea typeface="Arial"/>
                <a:cs typeface="Arial"/>
                <a:sym typeface="Arial"/>
              </a:rPr>
              <a:t> </a:t>
            </a:r>
          </a:p>
          <a:p>
            <a:pPr marL="139700" indent="0">
              <a:buNone/>
            </a:pPr>
            <a:r>
              <a:rPr lang="en-IE" sz="1100" b="0" i="0" u="none" strike="noStrike" cap="none" dirty="0" smtClean="0">
                <a:solidFill>
                  <a:srgbClr val="000000"/>
                </a:solidFill>
                <a:effectLst/>
                <a:latin typeface="Arial"/>
                <a:ea typeface="Arial"/>
                <a:cs typeface="Arial"/>
                <a:sym typeface="Arial"/>
              </a:rPr>
              <a:t>Remember, it can be hard to enforce restrictions. It can also be difficult to accurately track the amount of time they are spending playing the game. Some devices allow you to use parental controls to strictly enforce daily or weekly limits. In many cases, the device simply switches off once the allocated time has been exceeded. While this is handy; it can be very frustrating for a child who is just about to reach a landmark in the game after a great deal of effort. We recommend not relying exclusively on parental controls. Use them to support your usual parenting approaches.</a:t>
            </a:r>
          </a:p>
          <a:p>
            <a:pPr marL="139700" indent="0">
              <a:buNone/>
            </a:pPr>
            <a:r>
              <a:rPr lang="en-IE" sz="1100" b="0" i="0" u="none" strike="noStrike" cap="none" dirty="0" smtClean="0">
                <a:solidFill>
                  <a:srgbClr val="000000"/>
                </a:solidFill>
                <a:effectLst/>
                <a:latin typeface="Arial"/>
                <a:ea typeface="Arial"/>
                <a:cs typeface="Arial"/>
                <a:sym typeface="Arial"/>
              </a:rPr>
              <a:t> </a:t>
            </a:r>
          </a:p>
          <a:p>
            <a:pPr marL="139700" indent="0">
              <a:buNone/>
            </a:pPr>
            <a:r>
              <a:rPr lang="en-IE" sz="1100" b="0" i="0" u="none" strike="noStrike" cap="none" dirty="0" smtClean="0">
                <a:solidFill>
                  <a:srgbClr val="000000"/>
                </a:solidFill>
                <a:effectLst/>
                <a:latin typeface="Arial"/>
                <a:ea typeface="Arial"/>
                <a:cs typeface="Arial"/>
                <a:sym typeface="Arial"/>
              </a:rPr>
              <a:t> </a:t>
            </a:r>
          </a:p>
          <a:p>
            <a:pPr marL="139700" indent="0">
              <a:buNone/>
            </a:pPr>
            <a:r>
              <a:rPr lang="en-IE" sz="1100" b="0" i="0" u="none" strike="noStrike" cap="none" dirty="0" smtClean="0">
                <a:solidFill>
                  <a:srgbClr val="000000"/>
                </a:solidFill>
                <a:effectLst/>
                <a:latin typeface="Arial"/>
                <a:ea typeface="Arial"/>
                <a:cs typeface="Arial"/>
                <a:sym typeface="Arial"/>
              </a:rPr>
              <a:t>4. Can you chat with the other kids you are playing?</a:t>
            </a:r>
          </a:p>
          <a:p>
            <a:pPr marL="139700" indent="0">
              <a:buNone/>
            </a:pPr>
            <a:r>
              <a:rPr lang="en-IE" sz="1100" b="0" i="0" u="none" strike="noStrike" cap="none" dirty="0" smtClean="0">
                <a:solidFill>
                  <a:srgbClr val="000000"/>
                </a:solidFill>
                <a:effectLst/>
                <a:latin typeface="Arial"/>
                <a:ea typeface="Arial"/>
                <a:cs typeface="Arial"/>
                <a:sym typeface="Arial"/>
              </a:rPr>
              <a:t>Many games allow players to chat with each other. Agree rules around this, ask your child about who they think it is okay to talk to online. Discuss your expectations around the type of language they should not use and how they treat others. Be very clear on consequences of using bad language, being disrespectful, or not following the other agreed rules. The threat of withdrawing access to the game can be a good deterrent to bad behaviour.</a:t>
            </a:r>
          </a:p>
          <a:p>
            <a:pPr marL="139700" indent="0">
              <a:buNone/>
            </a:pPr>
            <a:r>
              <a:rPr lang="en-IE" sz="1100" b="0" i="0" u="none" strike="noStrike" cap="none" dirty="0" smtClean="0">
                <a:solidFill>
                  <a:srgbClr val="000000"/>
                </a:solidFill>
                <a:effectLst/>
                <a:latin typeface="Arial"/>
                <a:ea typeface="Arial"/>
                <a:cs typeface="Arial"/>
                <a:sym typeface="Arial"/>
              </a:rPr>
              <a:t> </a:t>
            </a:r>
          </a:p>
          <a:p>
            <a:pPr marL="139700" indent="0">
              <a:buNone/>
            </a:pPr>
            <a:r>
              <a:rPr lang="en-IE" sz="1100" b="0" i="0" u="none" strike="noStrike" cap="none" dirty="0" smtClean="0">
                <a:solidFill>
                  <a:srgbClr val="000000"/>
                </a:solidFill>
                <a:effectLst/>
                <a:latin typeface="Arial"/>
                <a:ea typeface="Arial"/>
                <a:cs typeface="Arial"/>
                <a:sym typeface="Arial"/>
              </a:rPr>
              <a:t>Check if the game gives the option of disabling chat and if there is a safe chat mode. Some games allow limited forms of chatting where gamers can communicate with each other by selecting from a menu of phrases.  </a:t>
            </a:r>
          </a:p>
          <a:p>
            <a:pPr marL="139700" indent="0">
              <a:buNone/>
            </a:pPr>
            <a:r>
              <a:rPr lang="en-IE" sz="1100" b="0" i="0" u="none" strike="noStrike" cap="none" dirty="0" smtClean="0">
                <a:solidFill>
                  <a:srgbClr val="000000"/>
                </a:solidFill>
                <a:effectLst/>
                <a:latin typeface="Arial"/>
                <a:ea typeface="Arial"/>
                <a:cs typeface="Arial"/>
                <a:sym typeface="Arial"/>
              </a:rPr>
              <a:t> </a:t>
            </a:r>
          </a:p>
          <a:p>
            <a:pPr marL="139700" indent="0">
              <a:buNone/>
            </a:pPr>
            <a:r>
              <a:rPr lang="en-IE" sz="1100" b="0" i="0" u="none" strike="noStrike" cap="none" dirty="0" smtClean="0">
                <a:solidFill>
                  <a:srgbClr val="000000"/>
                </a:solidFill>
                <a:effectLst/>
                <a:latin typeface="Arial"/>
                <a:ea typeface="Arial"/>
                <a:cs typeface="Arial"/>
                <a:sym typeface="Arial"/>
              </a:rPr>
              <a:t> </a:t>
            </a:r>
          </a:p>
          <a:p>
            <a:pPr marL="139700" indent="0">
              <a:buNone/>
            </a:pPr>
            <a:r>
              <a:rPr lang="en-IE" sz="1100" b="0" i="0" u="none" strike="noStrike" cap="none" dirty="0" smtClean="0">
                <a:solidFill>
                  <a:srgbClr val="000000"/>
                </a:solidFill>
                <a:effectLst/>
                <a:latin typeface="Arial"/>
                <a:ea typeface="Arial"/>
                <a:cs typeface="Arial"/>
                <a:sym typeface="Arial"/>
              </a:rPr>
              <a:t> </a:t>
            </a:r>
          </a:p>
          <a:p>
            <a:pPr marL="139700" indent="0">
              <a:buNone/>
            </a:pPr>
            <a:r>
              <a:rPr lang="en-IE" sz="1100" b="0" i="0" u="none" strike="noStrike" cap="none" dirty="0" smtClean="0">
                <a:solidFill>
                  <a:srgbClr val="000000"/>
                </a:solidFill>
                <a:effectLst/>
                <a:latin typeface="Arial"/>
                <a:ea typeface="Arial"/>
                <a:cs typeface="Arial"/>
                <a:sym typeface="Arial"/>
              </a:rPr>
              <a:t>5. What sort of information is NOT okay to share when gaming?</a:t>
            </a:r>
          </a:p>
          <a:p>
            <a:pPr marL="139700" indent="0">
              <a:buNone/>
            </a:pPr>
            <a:r>
              <a:rPr lang="en-IE" sz="1100" b="0" i="0" u="none" strike="noStrike" cap="none" dirty="0" smtClean="0">
                <a:solidFill>
                  <a:srgbClr val="000000"/>
                </a:solidFill>
                <a:effectLst/>
                <a:latin typeface="Arial"/>
                <a:ea typeface="Arial"/>
                <a:cs typeface="Arial"/>
                <a:sym typeface="Arial"/>
              </a:rPr>
              <a:t>Explain to them the importance of not giving away any personal information online. In the case of online gaming it is a good idea not use real names for game profiles and not to share passwords with friends.</a:t>
            </a:r>
          </a:p>
          <a:p>
            <a:pPr marL="139700" indent="0">
              <a:buNone/>
            </a:pPr>
            <a:r>
              <a:rPr lang="en-IE" sz="1100" b="0" i="0" u="none" strike="noStrike" cap="none" dirty="0" smtClean="0">
                <a:solidFill>
                  <a:srgbClr val="000000"/>
                </a:solidFill>
                <a:effectLst/>
                <a:latin typeface="Arial"/>
                <a:ea typeface="Arial"/>
                <a:cs typeface="Arial"/>
                <a:sym typeface="Arial"/>
              </a:rPr>
              <a:t> </a:t>
            </a:r>
          </a:p>
          <a:p>
            <a:pPr marL="139700" indent="0">
              <a:buNone/>
            </a:pPr>
            <a:r>
              <a:rPr lang="en-IE" sz="1100" b="0" i="0" u="none" strike="noStrike" cap="none" dirty="0" smtClean="0">
                <a:solidFill>
                  <a:srgbClr val="000000"/>
                </a:solidFill>
                <a:effectLst/>
                <a:latin typeface="Arial"/>
                <a:ea typeface="Arial"/>
                <a:cs typeface="Arial"/>
                <a:sym typeface="Arial"/>
              </a:rPr>
              <a:t> </a:t>
            </a:r>
          </a:p>
          <a:p>
            <a:pPr marL="139700" indent="0">
              <a:buNone/>
            </a:pPr>
            <a:r>
              <a:rPr lang="en-IE" sz="1100" b="0" i="0" u="none" strike="noStrike" cap="none" dirty="0" smtClean="0">
                <a:solidFill>
                  <a:srgbClr val="000000"/>
                </a:solidFill>
                <a:effectLst/>
                <a:latin typeface="Arial"/>
                <a:ea typeface="Arial"/>
                <a:cs typeface="Arial"/>
                <a:sym typeface="Arial"/>
              </a:rPr>
              <a:t> </a:t>
            </a:r>
          </a:p>
          <a:p>
            <a:pPr marL="139700" indent="0">
              <a:buNone/>
            </a:pPr>
            <a:r>
              <a:rPr lang="en-IE" sz="1100" b="0" i="0" u="none" strike="noStrike" cap="none" dirty="0" smtClean="0">
                <a:solidFill>
                  <a:srgbClr val="000000"/>
                </a:solidFill>
                <a:effectLst/>
                <a:latin typeface="Arial"/>
                <a:ea typeface="Arial"/>
                <a:cs typeface="Arial"/>
                <a:sym typeface="Arial"/>
              </a:rPr>
              <a:t>6. What would you do if something inappropriate happens when you are playing a game online?</a:t>
            </a:r>
          </a:p>
          <a:p>
            <a:pPr marL="139700" indent="0">
              <a:buNone/>
            </a:pPr>
            <a:r>
              <a:rPr lang="en-IE" sz="1100" b="0" i="0" u="none" strike="noStrike" cap="none" dirty="0" smtClean="0">
                <a:solidFill>
                  <a:srgbClr val="000000"/>
                </a:solidFill>
                <a:effectLst/>
                <a:latin typeface="Arial"/>
                <a:ea typeface="Arial"/>
                <a:cs typeface="Arial"/>
                <a:sym typeface="Arial"/>
              </a:rPr>
              <a:t>It is important that your child is familiar with safety setting, privacy and reporting tools. It is equally important that your child understands they can talk to you if they experience anything inappropriate online. This is also a good opportunity to encourage your child to play fairly and treat other gamers with respect. </a:t>
            </a:r>
          </a:p>
          <a:p>
            <a:pPr marL="139700" indent="0">
              <a:buNone/>
            </a:pPr>
            <a:r>
              <a:rPr lang="en-IE" sz="1100" b="0" i="0" u="none" strike="noStrike" cap="none" dirty="0" smtClean="0">
                <a:solidFill>
                  <a:srgbClr val="000000"/>
                </a:solidFill>
                <a:effectLst/>
                <a:latin typeface="Arial"/>
                <a:ea typeface="Arial"/>
                <a:cs typeface="Arial"/>
                <a:sym typeface="Arial"/>
              </a:rPr>
              <a:t> </a:t>
            </a:r>
          </a:p>
          <a:p>
            <a:pPr marL="139700" indent="0">
              <a:buNone/>
            </a:pPr>
            <a:r>
              <a:rPr lang="en-IE" sz="1100" b="0" i="0" u="none" strike="noStrike" cap="none" dirty="0" smtClean="0">
                <a:solidFill>
                  <a:srgbClr val="000000"/>
                </a:solidFill>
                <a:effectLst/>
                <a:latin typeface="Arial"/>
                <a:ea typeface="Arial"/>
                <a:cs typeface="Arial"/>
                <a:sym typeface="Arial"/>
              </a:rPr>
              <a:t>For more information on gaming go to: webwise.ie/parents/play-it-safe</a:t>
            </a:r>
          </a:p>
          <a:p>
            <a:pPr marL="139700" indent="0">
              <a:buNone/>
            </a:pPr>
            <a:endParaRPr lang="en-GB" dirty="0" smtClean="0"/>
          </a:p>
        </p:txBody>
      </p:sp>
    </p:spTree>
    <p:extLst>
      <p:ext uri="{BB962C8B-B14F-4D97-AF65-F5344CB8AC3E}">
        <p14:creationId xmlns:p14="http://schemas.microsoft.com/office/powerpoint/2010/main" val="4273045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Shape 84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3" name="Shape 84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dirty="0" smtClean="0"/>
              <a:t>CEO of National Parents Council;</a:t>
            </a:r>
            <a:r>
              <a:rPr lang="en-GB" baseline="0" dirty="0" smtClean="0"/>
              <a:t> </a:t>
            </a:r>
            <a:r>
              <a:rPr lang="en-GB" baseline="0" dirty="0" err="1" smtClean="0"/>
              <a:t>Áine</a:t>
            </a:r>
            <a:r>
              <a:rPr lang="en-GB" baseline="0" dirty="0" smtClean="0"/>
              <a:t> Lynch </a:t>
            </a:r>
            <a:r>
              <a:rPr lang="en-GB" dirty="0" smtClean="0"/>
              <a:t>on the importance of talking to</a:t>
            </a:r>
            <a:r>
              <a:rPr lang="en-GB" baseline="0" dirty="0" smtClean="0"/>
              <a:t> your child about what they do online. </a:t>
            </a:r>
            <a:endParaRPr lang="en-GB" dirty="0" smtClean="0"/>
          </a:p>
          <a:p>
            <a:pPr marL="0" lvl="0" indent="0">
              <a:spcBef>
                <a:spcPts val="0"/>
              </a:spcBef>
              <a:spcAft>
                <a:spcPts val="0"/>
              </a:spcAft>
              <a:buNone/>
            </a:pPr>
            <a:r>
              <a:rPr lang="en-GB" dirty="0" smtClean="0"/>
              <a:t>Click</a:t>
            </a:r>
            <a:r>
              <a:rPr lang="en-GB" baseline="0" dirty="0" smtClean="0"/>
              <a:t> the Link to play video: </a:t>
            </a:r>
            <a:r>
              <a:rPr lang="en-IE" sz="1100" b="0" i="0" u="none" strike="noStrike" cap="none" dirty="0" smtClean="0">
                <a:solidFill>
                  <a:srgbClr val="000000"/>
                </a:solidFill>
                <a:effectLst/>
                <a:latin typeface="Arial"/>
                <a:ea typeface="Arial"/>
                <a:cs typeface="Arial"/>
                <a:sym typeface="Arial"/>
                <a:hlinkClick r:id="rId3"/>
              </a:rPr>
              <a:t>https://vimeo.com/353996493</a:t>
            </a:r>
            <a:endParaRPr lang="en-GB" baseline="0" dirty="0" smtClean="0"/>
          </a:p>
          <a:p>
            <a:pPr marL="0" lvl="0" indent="0">
              <a:spcBef>
                <a:spcPts val="0"/>
              </a:spcBef>
              <a:spcAft>
                <a:spcPts val="0"/>
              </a:spcAft>
              <a:buNone/>
            </a:pPr>
            <a:r>
              <a:rPr lang="en-GB" baseline="0" dirty="0" smtClean="0"/>
              <a:t>Please ensure pop-ups are enables on your computer. Video will play on </a:t>
            </a:r>
            <a:r>
              <a:rPr lang="en-GB" baseline="0" dirty="0" err="1" smtClean="0"/>
              <a:t>vimeo</a:t>
            </a:r>
            <a:r>
              <a:rPr lang="en-GB" baseline="0" dirty="0" smtClean="0"/>
              <a:t>. Alternatively videos can be accessed on the Webwise.ie/parents page. </a:t>
            </a:r>
            <a:endParaRPr dirty="0"/>
          </a:p>
        </p:txBody>
      </p:sp>
    </p:spTree>
    <p:extLst>
      <p:ext uri="{BB962C8B-B14F-4D97-AF65-F5344CB8AC3E}">
        <p14:creationId xmlns:p14="http://schemas.microsoft.com/office/powerpoint/2010/main" val="9154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Shape 850"/>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1" name="Shape 851"/>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39700" indent="0">
              <a:buNone/>
            </a:pPr>
            <a:endParaRPr lang="en-GB" dirty="0" smtClean="0"/>
          </a:p>
          <a:p>
            <a:r>
              <a:rPr lang="en-IE" sz="1100" b="0" i="0" u="none" strike="noStrike" cap="none" dirty="0" smtClean="0">
                <a:solidFill>
                  <a:srgbClr val="000000"/>
                </a:solidFill>
                <a:effectLst/>
                <a:latin typeface="Arial"/>
                <a:ea typeface="Arial"/>
                <a:cs typeface="Arial"/>
                <a:sym typeface="Arial"/>
              </a:rPr>
              <a:t>Agree with your child rules for Internet use in your home</a:t>
            </a:r>
          </a:p>
          <a:p>
            <a:r>
              <a:rPr lang="en-IE" sz="1100" b="0" i="0" u="none" strike="noStrike" cap="none" dirty="0" smtClean="0">
                <a:solidFill>
                  <a:srgbClr val="000000"/>
                </a:solidFill>
                <a:effectLst/>
                <a:latin typeface="Arial"/>
                <a:ea typeface="Arial"/>
                <a:cs typeface="Arial"/>
                <a:sym typeface="Arial"/>
              </a:rPr>
              <a:t>Try to reach an agreement with your child on the guidelines which apply to Internet use in your household. Here are some tips to get started:</a:t>
            </a:r>
          </a:p>
          <a:p>
            <a:pPr lvl="0"/>
            <a:r>
              <a:rPr lang="en-IE" sz="1100" b="0" i="0" u="none" strike="noStrike" cap="none" dirty="0" smtClean="0">
                <a:solidFill>
                  <a:srgbClr val="000000"/>
                </a:solidFill>
                <a:effectLst/>
                <a:latin typeface="Arial"/>
                <a:ea typeface="Arial"/>
                <a:cs typeface="Arial"/>
                <a:sym typeface="Arial"/>
              </a:rPr>
              <a:t>Discuss when and for how long it is acceptable for your child to use the Internet</a:t>
            </a:r>
          </a:p>
          <a:p>
            <a:pPr lvl="0"/>
            <a:r>
              <a:rPr lang="en-IE" sz="1100" b="0" i="0" u="none" strike="noStrike" cap="none" dirty="0" smtClean="0">
                <a:solidFill>
                  <a:srgbClr val="000000"/>
                </a:solidFill>
                <a:effectLst/>
                <a:latin typeface="Arial"/>
                <a:ea typeface="Arial"/>
                <a:cs typeface="Arial"/>
                <a:sym typeface="Arial"/>
              </a:rPr>
              <a:t>Agree how to treat personal information (name, address, telephone, e-mail)</a:t>
            </a:r>
          </a:p>
          <a:p>
            <a:pPr lvl="0"/>
            <a:r>
              <a:rPr lang="en-IE" sz="1100" b="0" i="0" u="none" strike="noStrike" cap="none" dirty="0" smtClean="0">
                <a:solidFill>
                  <a:srgbClr val="000000"/>
                </a:solidFill>
                <a:effectLst/>
                <a:latin typeface="Arial"/>
                <a:ea typeface="Arial"/>
                <a:cs typeface="Arial"/>
                <a:sym typeface="Arial"/>
              </a:rPr>
              <a:t>Discuss how to behave towards others when gaming, chatting, e-mailing or messaging</a:t>
            </a:r>
          </a:p>
          <a:p>
            <a:pPr lvl="0"/>
            <a:r>
              <a:rPr lang="en-IE" sz="1100" b="0" i="0" u="none" strike="noStrike" cap="none" dirty="0" smtClean="0">
                <a:solidFill>
                  <a:srgbClr val="000000"/>
                </a:solidFill>
                <a:effectLst/>
                <a:latin typeface="Arial"/>
                <a:ea typeface="Arial"/>
                <a:cs typeface="Arial"/>
                <a:sym typeface="Arial"/>
              </a:rPr>
              <a:t>Agree what type of sites and activities are OK or not OK in our family</a:t>
            </a:r>
          </a:p>
          <a:p>
            <a:pPr lvl="0"/>
            <a:r>
              <a:rPr lang="en-IE" sz="1100" b="0" i="0" u="none" strike="noStrike" cap="none" dirty="0" smtClean="0">
                <a:solidFill>
                  <a:srgbClr val="000000"/>
                </a:solidFill>
                <a:effectLst/>
                <a:latin typeface="Arial"/>
                <a:ea typeface="Arial"/>
                <a:cs typeface="Arial"/>
                <a:sym typeface="Arial"/>
              </a:rPr>
              <a:t>Follow the rules yourself! Or at least explain why the rules are different for adults.</a:t>
            </a:r>
          </a:p>
          <a:p>
            <a:pPr marL="139700" indent="0">
              <a:buNone/>
            </a:pPr>
            <a:endParaRPr lang="en-GB" dirty="0" smtClean="0"/>
          </a:p>
        </p:txBody>
      </p:sp>
    </p:spTree>
    <p:extLst>
      <p:ext uri="{BB962C8B-B14F-4D97-AF65-F5344CB8AC3E}">
        <p14:creationId xmlns:p14="http://schemas.microsoft.com/office/powerpoint/2010/main" val="2076869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Shape 6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6" name="Shape 68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IE" sz="1100" b="1" i="0" u="none" strike="noStrike" cap="none" dirty="0" smtClean="0">
                <a:solidFill>
                  <a:srgbClr val="000000"/>
                </a:solidFill>
                <a:effectLst/>
                <a:latin typeface="Arial"/>
                <a:ea typeface="Arial"/>
                <a:cs typeface="Arial"/>
                <a:sym typeface="Arial"/>
              </a:rPr>
              <a:t>Lets go back to online gaming, what can parents do and what rules can you put in place to ensure your child makes the most of their time online.</a:t>
            </a:r>
            <a:endParaRPr lang="en-IE" sz="1100" b="0" i="0" u="none" strike="noStrike" cap="none" dirty="0" smtClean="0">
              <a:solidFill>
                <a:srgbClr val="000000"/>
              </a:solidFill>
              <a:effectLst/>
              <a:latin typeface="Arial"/>
              <a:ea typeface="Arial"/>
              <a:cs typeface="Arial"/>
              <a:sym typeface="Arial"/>
            </a:endParaRPr>
          </a:p>
          <a:p>
            <a:pPr marL="139700" indent="0">
              <a:buNone/>
            </a:pPr>
            <a:r>
              <a:rPr lang="en-IE" sz="1100" b="1" i="0" u="none" strike="noStrike" cap="none" dirty="0" smtClean="0">
                <a:solidFill>
                  <a:srgbClr val="000000"/>
                </a:solidFill>
                <a:effectLst/>
                <a:latin typeface="Arial"/>
                <a:ea typeface="Arial"/>
                <a:cs typeface="Arial"/>
                <a:sym typeface="Arial"/>
              </a:rPr>
              <a:t>What is Online Gaming?</a:t>
            </a:r>
            <a:endParaRPr lang="en-IE"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Online gaming is becoming increasingly popular among children and teenagers, with</a:t>
            </a:r>
            <a:r>
              <a:rPr lang="en-IE" sz="1100" b="1" i="0" u="none" strike="noStrike" cap="none" dirty="0" smtClean="0">
                <a:solidFill>
                  <a:srgbClr val="000000"/>
                </a:solidFill>
                <a:effectLst/>
                <a:latin typeface="Arial"/>
                <a:ea typeface="Arial"/>
                <a:cs typeface="Arial"/>
                <a:sym typeface="Arial"/>
              </a:rPr>
              <a:t> 36% of children in Ireland playing online</a:t>
            </a:r>
            <a:r>
              <a:rPr lang="en-IE" sz="1100" b="0" i="0" u="none" strike="noStrike" cap="none" dirty="0" smtClean="0">
                <a:solidFill>
                  <a:srgbClr val="000000"/>
                </a:solidFill>
                <a:effectLst/>
                <a:latin typeface="Arial"/>
                <a:ea typeface="Arial"/>
                <a:cs typeface="Arial"/>
                <a:sym typeface="Arial"/>
              </a:rPr>
              <a:t> with other people in 2014, compared with 30% in 2011 (Source: Net Children Go Mobile – January 2015).</a:t>
            </a:r>
          </a:p>
          <a:p>
            <a:pPr marL="139700" indent="0">
              <a:buNone/>
            </a:pPr>
            <a:r>
              <a:rPr lang="en-IE" sz="1100" b="1" i="0" u="none" strike="noStrike" cap="none" dirty="0" smtClean="0">
                <a:solidFill>
                  <a:srgbClr val="000000"/>
                </a:solidFill>
                <a:effectLst/>
                <a:latin typeface="Arial"/>
                <a:ea typeface="Arial"/>
                <a:cs typeface="Arial"/>
                <a:sym typeface="Arial"/>
              </a:rPr>
              <a:t>Games can range from task/mission based activities to sports themed games</a:t>
            </a:r>
            <a:r>
              <a:rPr lang="en-IE" sz="1100" b="0" i="0" u="none" strike="noStrike" cap="none" dirty="0" smtClean="0">
                <a:solidFill>
                  <a:srgbClr val="000000"/>
                </a:solidFill>
                <a:effectLst/>
                <a:latin typeface="Arial"/>
                <a:ea typeface="Arial"/>
                <a:cs typeface="Arial"/>
                <a:sym typeface="Arial"/>
              </a:rPr>
              <a:t> and anything in between. Online games can be an excellent way to link up with people, develop teamwork skills and of course are a source of entertainment and recreation for young people.</a:t>
            </a:r>
          </a:p>
          <a:p>
            <a:pPr marL="139700" indent="0">
              <a:buNone/>
            </a:pPr>
            <a:r>
              <a:rPr lang="en-IE" sz="1100" b="0" i="0" u="none" strike="noStrike" cap="none" dirty="0" smtClean="0">
                <a:solidFill>
                  <a:srgbClr val="000000"/>
                </a:solidFill>
                <a:effectLst/>
                <a:latin typeface="Arial"/>
                <a:ea typeface="Arial"/>
                <a:cs typeface="Arial"/>
                <a:sym typeface="Arial"/>
              </a:rPr>
              <a:t>Many of you will be familiar with the more traditional gaming formats where you buy physical games for popular consoles, such as Xbox, PlayStation or Nintendo. Online games are played on the internet via a computer console, mobile device or application. What makes it different from more traditional gaming is the ability to play and communicate with other gamers online.</a:t>
            </a:r>
          </a:p>
          <a:p>
            <a:pPr marL="139700" indent="0">
              <a:buNone/>
            </a:pPr>
            <a:r>
              <a:rPr lang="en-IE" sz="1100" b="1" i="0" u="none" strike="noStrike" cap="none" dirty="0" smtClean="0">
                <a:solidFill>
                  <a:srgbClr val="000000"/>
                </a:solidFill>
                <a:effectLst/>
                <a:latin typeface="Arial"/>
                <a:ea typeface="Arial"/>
                <a:cs typeface="Arial"/>
                <a:sym typeface="Arial"/>
              </a:rPr>
              <a:t>What Types of Online Games are there?</a:t>
            </a:r>
            <a:endParaRPr lang="en-IE"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There are many different forms of online games. These range from free games or apps that can be downloaded on mobile phones to games that can be played on internet-enabled consoles, for example PlayStation or Xbox.</a:t>
            </a:r>
          </a:p>
          <a:p>
            <a:pPr marL="139700" indent="0">
              <a:buNone/>
            </a:pPr>
            <a:r>
              <a:rPr lang="en-IE" sz="1100" b="1" i="0" u="none" strike="noStrike" cap="none" dirty="0" smtClean="0">
                <a:solidFill>
                  <a:srgbClr val="000000"/>
                </a:solidFill>
                <a:effectLst/>
                <a:latin typeface="Arial"/>
                <a:ea typeface="Arial"/>
                <a:cs typeface="Arial"/>
                <a:sym typeface="Arial"/>
              </a:rPr>
              <a:t>Web Games and Apps:</a:t>
            </a:r>
            <a:r>
              <a:rPr lang="en-IE" sz="1100" b="0" i="0" u="none" strike="noStrike" cap="none" dirty="0" smtClean="0">
                <a:solidFill>
                  <a:srgbClr val="000000"/>
                </a:solidFill>
                <a:effectLst/>
                <a:latin typeface="Arial"/>
                <a:ea typeface="Arial"/>
                <a:cs typeface="Arial"/>
                <a:sym typeface="Arial"/>
              </a:rPr>
              <a:t> Games that can be played on the internet through specific websites, or through apps that can be downloaded to mobile phones. This type of games includes games played via social media services, for example via Facebook, which allow players to connect with friends.</a:t>
            </a:r>
          </a:p>
          <a:p>
            <a:pPr marL="139700" indent="0">
              <a:buNone/>
            </a:pPr>
            <a:r>
              <a:rPr lang="en-IE" sz="1100" b="1" i="0" u="none" strike="noStrike" cap="none" dirty="0" smtClean="0">
                <a:solidFill>
                  <a:srgbClr val="000000"/>
                </a:solidFill>
                <a:effectLst/>
                <a:latin typeface="Arial"/>
                <a:ea typeface="Arial"/>
                <a:cs typeface="Arial"/>
                <a:sym typeface="Arial"/>
              </a:rPr>
              <a:t>Console Games:</a:t>
            </a:r>
            <a:r>
              <a:rPr lang="en-IE" sz="1100" b="0" i="0" u="none" strike="noStrike" cap="none" dirty="0" smtClean="0">
                <a:solidFill>
                  <a:srgbClr val="000000"/>
                </a:solidFill>
                <a:effectLst/>
                <a:latin typeface="Arial"/>
                <a:ea typeface="Arial"/>
                <a:cs typeface="Arial"/>
                <a:sym typeface="Arial"/>
              </a:rPr>
              <a:t> Games that are played via entertainment consoles, for example Xbox, PlayStation or Nintendo. Consoles are connected to TVs and games can be purchased in stores or downloaded online.</a:t>
            </a:r>
          </a:p>
          <a:p>
            <a:pPr marL="139700" indent="0">
              <a:buNone/>
            </a:pPr>
            <a:r>
              <a:rPr lang="en-IE" sz="1100" b="1" i="0" u="none" strike="noStrike" cap="none" dirty="0" smtClean="0">
                <a:solidFill>
                  <a:srgbClr val="000000"/>
                </a:solidFill>
                <a:effectLst/>
                <a:latin typeface="Arial"/>
                <a:ea typeface="Arial"/>
                <a:cs typeface="Arial"/>
                <a:sym typeface="Arial"/>
              </a:rPr>
              <a:t>Mobile Games:</a:t>
            </a:r>
            <a:r>
              <a:rPr lang="en-IE" sz="1100" b="0" i="0" u="none" strike="noStrike" cap="none" dirty="0" smtClean="0">
                <a:solidFill>
                  <a:srgbClr val="000000"/>
                </a:solidFill>
                <a:effectLst/>
                <a:latin typeface="Arial"/>
                <a:ea typeface="Arial"/>
                <a:cs typeface="Arial"/>
                <a:sym typeface="Arial"/>
              </a:rPr>
              <a:t> Games that can be downloaded to your mobile phone. </a:t>
            </a:r>
            <a:r>
              <a:rPr lang="en-IE" sz="1100" b="1" i="0" u="none" strike="noStrike" cap="none" dirty="0" smtClean="0">
                <a:solidFill>
                  <a:srgbClr val="000000"/>
                </a:solidFill>
                <a:effectLst/>
                <a:latin typeface="Arial"/>
                <a:ea typeface="Arial"/>
                <a:cs typeface="Arial"/>
                <a:sym typeface="Arial"/>
              </a:rPr>
              <a:t>Many are free to play initially</a:t>
            </a:r>
            <a:r>
              <a:rPr lang="en-IE" sz="1100" b="0" i="0" u="none" strike="noStrike" cap="none" dirty="0" smtClean="0">
                <a:solidFill>
                  <a:srgbClr val="000000"/>
                </a:solidFill>
                <a:effectLst/>
                <a:latin typeface="Arial"/>
                <a:ea typeface="Arial"/>
                <a:cs typeface="Arial"/>
                <a:sym typeface="Arial"/>
              </a:rPr>
              <a:t>, however charges are often introduced within these games. For example users can sometimes pay to gain additional functionality to help them complete a game. These in-game purchases can normally be deactivated in the users’ mobile settings.</a:t>
            </a:r>
          </a:p>
          <a:p>
            <a:pPr marL="139700" indent="0">
              <a:buNone/>
            </a:pPr>
            <a:r>
              <a:rPr lang="en-IE" sz="1100" b="1" i="0" u="none" strike="noStrike" cap="none" dirty="0" smtClean="0">
                <a:solidFill>
                  <a:srgbClr val="000000"/>
                </a:solidFill>
                <a:effectLst/>
                <a:latin typeface="Arial"/>
                <a:ea typeface="Arial"/>
                <a:cs typeface="Arial"/>
                <a:sym typeface="Arial"/>
              </a:rPr>
              <a:t>Handheld Games</a:t>
            </a:r>
            <a:r>
              <a:rPr lang="en-IE" sz="1100" b="0" i="0" u="none" strike="noStrike" cap="none" dirty="0" smtClean="0">
                <a:solidFill>
                  <a:srgbClr val="000000"/>
                </a:solidFill>
                <a:effectLst/>
                <a:latin typeface="Arial"/>
                <a:ea typeface="Arial"/>
                <a:cs typeface="Arial"/>
                <a:sym typeface="Arial"/>
              </a:rPr>
              <a:t> – Devices like iPads or Nintendo DSI’s also host online gaming.</a:t>
            </a:r>
          </a:p>
          <a:p>
            <a:pPr marL="139700" indent="0">
              <a:buNone/>
            </a:pPr>
            <a:r>
              <a:rPr lang="en-IE" sz="1100" b="0" i="0" u="none" strike="noStrike" cap="none" dirty="0" smtClean="0">
                <a:solidFill>
                  <a:srgbClr val="000000"/>
                </a:solidFill>
                <a:effectLst/>
                <a:latin typeface="Arial"/>
                <a:ea typeface="Arial"/>
                <a:cs typeface="Arial"/>
                <a:sym typeface="Arial"/>
              </a:rPr>
              <a:t> </a:t>
            </a:r>
          </a:p>
          <a:p>
            <a:pPr marL="139700" indent="0">
              <a:buNone/>
            </a:pPr>
            <a:r>
              <a:rPr lang="en-IE" sz="1100" b="1" i="0" u="none" strike="noStrike" cap="none" dirty="0" smtClean="0">
                <a:solidFill>
                  <a:srgbClr val="000000"/>
                </a:solidFill>
                <a:effectLst/>
                <a:latin typeface="Arial"/>
                <a:ea typeface="Arial"/>
                <a:cs typeface="Arial"/>
                <a:sym typeface="Arial"/>
              </a:rPr>
              <a:t>Multi-Player Gaming</a:t>
            </a:r>
            <a:endParaRPr lang="en-IE"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Many online games allow for multiplayer modes which can pose some risks to young people. In multiplayer mode users can play other gamers from anywhere in the world. Some of these games allow users to send messages to each other via text or audio modes. In some cases</a:t>
            </a:r>
            <a:r>
              <a:rPr lang="en-IE" sz="1100" b="1" i="0" u="none" strike="noStrike" cap="none" dirty="0" smtClean="0">
                <a:solidFill>
                  <a:srgbClr val="000000"/>
                </a:solidFill>
                <a:effectLst/>
                <a:latin typeface="Arial"/>
                <a:ea typeface="Arial"/>
                <a:cs typeface="Arial"/>
                <a:sym typeface="Arial"/>
              </a:rPr>
              <a:t> young players can experience abuse/harassment online</a:t>
            </a:r>
            <a:r>
              <a:rPr lang="en-IE" sz="1100" b="0" i="0" u="none" strike="noStrike" cap="none" dirty="0" smtClean="0">
                <a:solidFill>
                  <a:srgbClr val="000000"/>
                </a:solidFill>
                <a:effectLst/>
                <a:latin typeface="Arial"/>
                <a:ea typeface="Arial"/>
                <a:cs typeface="Arial"/>
                <a:sym typeface="Arial"/>
              </a:rPr>
              <a:t> from other gamers, particularly when emotions are high after a competitive game.</a:t>
            </a:r>
          </a:p>
          <a:p>
            <a:pPr marL="139700" indent="0">
              <a:buNone/>
            </a:pPr>
            <a:r>
              <a:rPr lang="en-IE" sz="1100" b="0" i="0" u="none" strike="noStrike" cap="none" dirty="0" smtClean="0">
                <a:solidFill>
                  <a:srgbClr val="000000"/>
                </a:solidFill>
                <a:effectLst/>
                <a:latin typeface="Arial"/>
                <a:ea typeface="Arial"/>
                <a:cs typeface="Arial"/>
                <a:sym typeface="Arial"/>
              </a:rPr>
              <a:t>Players can be exposed to inappropriate language from gamers and in some cases young people may leave themselves open to unwanted contact by sharing personal information via their profiles or by talking with other players.</a:t>
            </a:r>
          </a:p>
          <a:p>
            <a:pPr marL="139700" indent="0">
              <a:buNone/>
            </a:pPr>
            <a:r>
              <a:rPr lang="en-IE" sz="1100" b="0" i="0" u="none" strike="noStrike" cap="none" dirty="0" smtClean="0">
                <a:solidFill>
                  <a:srgbClr val="000000"/>
                </a:solidFill>
                <a:effectLst/>
                <a:latin typeface="Arial"/>
                <a:ea typeface="Arial"/>
                <a:cs typeface="Arial"/>
                <a:sym typeface="Arial"/>
              </a:rPr>
              <a:t>To avoid this, </a:t>
            </a:r>
            <a:r>
              <a:rPr lang="en-IE" sz="1100" b="1" i="0" u="none" strike="noStrike" cap="none" dirty="0" smtClean="0">
                <a:solidFill>
                  <a:srgbClr val="000000"/>
                </a:solidFill>
                <a:effectLst/>
                <a:latin typeface="Arial"/>
                <a:ea typeface="Arial"/>
                <a:cs typeface="Arial"/>
                <a:sym typeface="Arial"/>
              </a:rPr>
              <a:t>ensure your child’s profile is private </a:t>
            </a:r>
            <a:r>
              <a:rPr lang="en-IE" sz="1100" b="0" i="0" u="none" strike="noStrike" cap="none" dirty="0" smtClean="0">
                <a:solidFill>
                  <a:srgbClr val="000000"/>
                </a:solidFill>
                <a:effectLst/>
                <a:latin typeface="Arial"/>
                <a:ea typeface="Arial"/>
                <a:cs typeface="Arial"/>
                <a:sym typeface="Arial"/>
              </a:rPr>
              <a:t>and encourage your child not to use real photos or full names for their gaming profile and not to share any personal information. It’s also a good idea to let your child know to speak to you if they feel uncomfortable or are not sure about something they have encountered while gaming. </a:t>
            </a:r>
            <a:r>
              <a:rPr lang="en-IE" sz="1100" b="1" i="0" u="none" strike="noStrike" cap="none" dirty="0" smtClean="0">
                <a:solidFill>
                  <a:srgbClr val="000000"/>
                </a:solidFill>
                <a:effectLst/>
                <a:latin typeface="Arial"/>
                <a:ea typeface="Arial"/>
                <a:cs typeface="Arial"/>
                <a:sym typeface="Arial"/>
              </a:rPr>
              <a:t>Make sure your child knows how to block a player</a:t>
            </a:r>
            <a:r>
              <a:rPr lang="en-IE" sz="1100" b="0" i="0" u="none" strike="noStrike" cap="none" dirty="0" smtClean="0">
                <a:solidFill>
                  <a:srgbClr val="000000"/>
                </a:solidFill>
                <a:effectLst/>
                <a:latin typeface="Arial"/>
                <a:ea typeface="Arial"/>
                <a:cs typeface="Arial"/>
                <a:sym typeface="Arial"/>
              </a:rPr>
              <a:t> who sends upsetting messages.</a:t>
            </a:r>
          </a:p>
          <a:p>
            <a:pPr marL="139700" indent="0">
              <a:buNone/>
            </a:pPr>
            <a:r>
              <a:rPr lang="en-IE" sz="1100" b="0" i="0" u="none" strike="noStrike" cap="none" dirty="0" smtClean="0">
                <a:solidFill>
                  <a:srgbClr val="000000"/>
                </a:solidFill>
                <a:effectLst/>
                <a:latin typeface="Arial"/>
                <a:ea typeface="Arial"/>
                <a:cs typeface="Arial"/>
                <a:sym typeface="Arial"/>
              </a:rPr>
              <a:t> </a:t>
            </a:r>
          </a:p>
          <a:p>
            <a:pPr marL="139700" indent="0">
              <a:buNone/>
            </a:pPr>
            <a:r>
              <a:rPr lang="en-IE" sz="1100" b="1" i="0" u="none" strike="noStrike" cap="none" dirty="0" smtClean="0">
                <a:solidFill>
                  <a:srgbClr val="000000"/>
                </a:solidFill>
                <a:effectLst/>
                <a:latin typeface="Arial"/>
                <a:ea typeface="Arial"/>
                <a:cs typeface="Arial"/>
                <a:sym typeface="Arial"/>
              </a:rPr>
              <a:t>Pay to Play</a:t>
            </a:r>
            <a:endParaRPr lang="en-IE" sz="1100" b="0" i="0" u="none" strike="noStrike" cap="none" dirty="0" smtClean="0">
              <a:solidFill>
                <a:srgbClr val="000000"/>
              </a:solidFill>
              <a:effectLst/>
              <a:latin typeface="Arial"/>
              <a:ea typeface="Arial"/>
              <a:cs typeface="Arial"/>
              <a:sym typeface="Arial"/>
            </a:endParaRPr>
          </a:p>
          <a:p>
            <a:pPr marL="139700" indent="0">
              <a:buNone/>
            </a:pPr>
            <a:r>
              <a:rPr lang="en-IE" sz="1100" b="0" i="0" u="none" strike="noStrike" cap="none" dirty="0" smtClean="0">
                <a:solidFill>
                  <a:srgbClr val="000000"/>
                </a:solidFill>
                <a:effectLst/>
                <a:latin typeface="Arial"/>
                <a:ea typeface="Arial"/>
                <a:cs typeface="Arial"/>
                <a:sym typeface="Arial"/>
              </a:rPr>
              <a:t>Many online games are</a:t>
            </a:r>
            <a:r>
              <a:rPr lang="en-IE" sz="1100" b="1" i="0" u="none" strike="noStrike" cap="none" dirty="0" smtClean="0">
                <a:solidFill>
                  <a:srgbClr val="000000"/>
                </a:solidFill>
                <a:effectLst/>
                <a:latin typeface="Arial"/>
                <a:ea typeface="Arial"/>
                <a:cs typeface="Arial"/>
                <a:sym typeface="Arial"/>
              </a:rPr>
              <a:t> free to download. </a:t>
            </a:r>
            <a:r>
              <a:rPr lang="en-IE" sz="1100" b="0" i="0" u="none" strike="noStrike" cap="none" dirty="0" smtClean="0">
                <a:solidFill>
                  <a:srgbClr val="000000"/>
                </a:solidFill>
                <a:effectLst/>
                <a:latin typeface="Arial"/>
                <a:ea typeface="Arial"/>
                <a:cs typeface="Arial"/>
                <a:sym typeface="Arial"/>
              </a:rPr>
              <a:t>However these games can offer additional functions, once the game is live, which users can purchase. It is a popular practice among downloadable games and apps to offer players the chance to buy access to the next level of a game or to purchase functions to help them complete games. It can be very easy for players to inadvertently run up bills on these games. To avoid this, </a:t>
            </a:r>
            <a:r>
              <a:rPr lang="en-IE" sz="1100" b="1" i="0" u="none" strike="noStrike" cap="none" dirty="0" smtClean="0">
                <a:solidFill>
                  <a:srgbClr val="000000"/>
                </a:solidFill>
                <a:effectLst/>
                <a:latin typeface="Arial"/>
                <a:ea typeface="Arial"/>
                <a:cs typeface="Arial"/>
                <a:sym typeface="Arial"/>
              </a:rPr>
              <a:t>parents should ensure that they have a password set on their phone/device</a:t>
            </a:r>
            <a:r>
              <a:rPr lang="en-IE" sz="1100" b="0" i="0" u="none" strike="noStrike" cap="none" dirty="0" smtClean="0">
                <a:solidFill>
                  <a:srgbClr val="000000"/>
                </a:solidFill>
                <a:effectLst/>
                <a:latin typeface="Arial"/>
                <a:ea typeface="Arial"/>
                <a:cs typeface="Arial"/>
                <a:sym typeface="Arial"/>
              </a:rPr>
              <a:t> for in-app purchases or that they switch off this option on the phone/device; this can normally be done within the app/mobile settings.</a:t>
            </a:r>
          </a:p>
          <a:p>
            <a:pPr marL="139700" indent="0">
              <a:buNone/>
            </a:pPr>
            <a:r>
              <a:rPr lang="en-IE" sz="1100" b="0" i="0" u="none" strike="noStrike" cap="none" dirty="0" smtClean="0">
                <a:solidFill>
                  <a:srgbClr val="000000"/>
                </a:solidFill>
                <a:effectLst/>
                <a:latin typeface="Arial"/>
                <a:ea typeface="Arial"/>
                <a:cs typeface="Arial"/>
                <a:sym typeface="Arial"/>
              </a:rPr>
              <a:t> </a:t>
            </a:r>
          </a:p>
          <a:p>
            <a:pPr marL="139700" indent="0">
              <a:buNone/>
            </a:pPr>
            <a:r>
              <a:rPr lang="en-IE" sz="1100" b="1" i="0" u="none" strike="noStrike" cap="none" dirty="0" smtClean="0">
                <a:solidFill>
                  <a:srgbClr val="000000"/>
                </a:solidFill>
                <a:effectLst/>
                <a:latin typeface="Arial"/>
                <a:ea typeface="Arial"/>
                <a:cs typeface="Arial"/>
                <a:sym typeface="Arial"/>
              </a:rPr>
              <a:t>Tips for Keeping Your Child Safe –</a:t>
            </a:r>
            <a:endParaRPr lang="en-IE" sz="1100" b="0" i="0" u="none" strike="noStrike" cap="none" dirty="0" smtClean="0">
              <a:solidFill>
                <a:srgbClr val="000000"/>
              </a:solidFill>
              <a:effectLst/>
              <a:latin typeface="Arial"/>
              <a:ea typeface="Arial"/>
              <a:cs typeface="Arial"/>
              <a:sym typeface="Arial"/>
            </a:endParaRPr>
          </a:p>
          <a:p>
            <a:r>
              <a:rPr lang="en-IE" sz="1100" b="0" i="0" u="none" strike="noStrike" cap="none" dirty="0" smtClean="0">
                <a:solidFill>
                  <a:srgbClr val="000000"/>
                </a:solidFill>
                <a:effectLst/>
                <a:latin typeface="Arial"/>
                <a:ea typeface="Arial"/>
                <a:cs typeface="Arial"/>
                <a:sym typeface="Arial"/>
              </a:rPr>
              <a:t>Here are a few helpful tips to ensure a safe online gaming experience for your child.</a:t>
            </a:r>
          </a:p>
          <a:p>
            <a:r>
              <a:rPr lang="en-IE" sz="1100" b="0" i="0" u="none" strike="noStrike" cap="none" dirty="0" smtClean="0">
                <a:solidFill>
                  <a:srgbClr val="000000"/>
                </a:solidFill>
                <a:effectLst/>
                <a:latin typeface="Arial"/>
                <a:ea typeface="Arial"/>
                <a:cs typeface="Arial"/>
                <a:sym typeface="Arial"/>
              </a:rPr>
              <a:t>Check the age rating of the games your children are playing and ensure games are age appropriate.</a:t>
            </a:r>
          </a:p>
          <a:p>
            <a:r>
              <a:rPr lang="en-IE" sz="1100" b="0" i="0" u="none" strike="noStrike" cap="none" dirty="0" smtClean="0">
                <a:solidFill>
                  <a:srgbClr val="000000"/>
                </a:solidFill>
                <a:effectLst/>
                <a:latin typeface="Arial"/>
                <a:ea typeface="Arial"/>
                <a:cs typeface="Arial"/>
                <a:sym typeface="Arial"/>
              </a:rPr>
              <a:t>Advise your child not to share personal details online or in their profiles. In the case of teens, it may be best to discuss the dangers of sharing information online.</a:t>
            </a:r>
          </a:p>
          <a:p>
            <a:r>
              <a:rPr lang="en-IE" sz="1100" b="0" i="0" u="none" strike="noStrike" cap="none" dirty="0" smtClean="0">
                <a:solidFill>
                  <a:srgbClr val="000000"/>
                </a:solidFill>
                <a:effectLst/>
                <a:latin typeface="Arial"/>
                <a:ea typeface="Arial"/>
                <a:cs typeface="Arial"/>
                <a:sym typeface="Arial"/>
              </a:rPr>
              <a:t>Encourage your child to play fairly and treat other gamers with respect.</a:t>
            </a:r>
          </a:p>
          <a:p>
            <a:r>
              <a:rPr lang="en-IE" sz="1100" b="0" i="0" u="none" strike="noStrike" cap="none" dirty="0" smtClean="0">
                <a:solidFill>
                  <a:srgbClr val="000000"/>
                </a:solidFill>
                <a:effectLst/>
                <a:latin typeface="Arial"/>
                <a:ea typeface="Arial"/>
                <a:cs typeface="Arial"/>
                <a:sym typeface="Arial"/>
              </a:rPr>
              <a:t>Use family safety settings to protect your child from discovering games which may not be age/content appropriate.</a:t>
            </a:r>
          </a:p>
          <a:p>
            <a:r>
              <a:rPr lang="en-IE" sz="1100" b="0" i="0" u="none" strike="noStrike" cap="none" dirty="0" smtClean="0">
                <a:solidFill>
                  <a:srgbClr val="000000"/>
                </a:solidFill>
                <a:effectLst/>
                <a:latin typeface="Arial"/>
                <a:ea typeface="Arial"/>
                <a:cs typeface="Arial"/>
                <a:sym typeface="Arial"/>
              </a:rPr>
              <a:t>For many parents it is useful to agree time limits on gaming with their children.</a:t>
            </a:r>
          </a:p>
          <a:p>
            <a:r>
              <a:rPr lang="en-IE" sz="1100" b="0" i="0" u="none" strike="noStrike" cap="none" dirty="0" smtClean="0">
                <a:solidFill>
                  <a:srgbClr val="000000"/>
                </a:solidFill>
                <a:effectLst/>
                <a:latin typeface="Arial"/>
                <a:ea typeface="Arial"/>
                <a:cs typeface="Arial"/>
                <a:sym typeface="Arial"/>
              </a:rPr>
              <a:t>Playing games online can leave computers/devices open to risk of a virus. Protect your computer by ensuring you have up to date anti-virus software in place.</a:t>
            </a:r>
          </a:p>
          <a:p>
            <a:r>
              <a:rPr lang="en-IE" sz="1100" b="0" i="0" u="none" strike="noStrike" cap="none" dirty="0" smtClean="0">
                <a:solidFill>
                  <a:srgbClr val="000000"/>
                </a:solidFill>
                <a:effectLst/>
                <a:latin typeface="Arial"/>
                <a:ea typeface="Arial"/>
                <a:cs typeface="Arial"/>
                <a:sym typeface="Arial"/>
              </a:rPr>
              <a:t>Ensure your child knows how to report or block other players who engage in online harassment or any other unsuitable behaviour.</a:t>
            </a:r>
          </a:p>
          <a:p>
            <a:pPr marL="139700" marR="0" indent="0" algn="l" defTabSz="914400" rtl="0" eaLnBrk="1" fontAlgn="base" latinLnBrk="0" hangingPunct="1">
              <a:lnSpc>
                <a:spcPct val="100000"/>
              </a:lnSpc>
              <a:spcBef>
                <a:spcPts val="0"/>
              </a:spcBef>
              <a:spcAft>
                <a:spcPts val="0"/>
              </a:spcAft>
              <a:buClr>
                <a:srgbClr val="000000"/>
              </a:buClr>
              <a:buSzPts val="1400"/>
              <a:buFont typeface="Arial"/>
              <a:buNone/>
              <a:tabLst/>
              <a:defRPr/>
            </a:pPr>
            <a:endParaRPr dirty="0"/>
          </a:p>
        </p:txBody>
      </p:sp>
    </p:spTree>
    <p:extLst>
      <p:ext uri="{BB962C8B-B14F-4D97-AF65-F5344CB8AC3E}">
        <p14:creationId xmlns:p14="http://schemas.microsoft.com/office/powerpoint/2010/main" val="4010584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Shape 84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3" name="Shape 84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dirty="0" smtClean="0"/>
              <a:t>Child Psychologist </a:t>
            </a:r>
            <a:r>
              <a:rPr lang="en-GB" dirty="0" err="1" smtClean="0"/>
              <a:t>Dr.</a:t>
            </a:r>
            <a:r>
              <a:rPr lang="en-GB" dirty="0" smtClean="0"/>
              <a:t> John </a:t>
            </a:r>
            <a:r>
              <a:rPr lang="en-GB" dirty="0" err="1" smtClean="0"/>
              <a:t>Sharry</a:t>
            </a:r>
            <a:r>
              <a:rPr lang="en-GB" dirty="0" smtClean="0"/>
              <a:t> offers advice on agreeing rules around technology use on the home. </a:t>
            </a:r>
          </a:p>
          <a:p>
            <a:pPr marL="0" lvl="0" indent="0">
              <a:spcBef>
                <a:spcPts val="0"/>
              </a:spcBef>
              <a:spcAft>
                <a:spcPts val="0"/>
              </a:spcAft>
              <a:buNone/>
            </a:pPr>
            <a:r>
              <a:rPr lang="en-GB" dirty="0" smtClean="0"/>
              <a:t>Click</a:t>
            </a:r>
            <a:r>
              <a:rPr lang="en-GB" baseline="0" dirty="0" smtClean="0"/>
              <a:t> the Link to play video: </a:t>
            </a:r>
            <a:r>
              <a:rPr lang="en-IE" dirty="0" smtClean="0">
                <a:hlinkClick r:id="rId3"/>
              </a:rPr>
              <a:t>https://vimeo.com/200804832</a:t>
            </a:r>
            <a:endParaRPr lang="en-IE" dirty="0" smtClean="0"/>
          </a:p>
          <a:p>
            <a:pPr marL="0" lvl="0" indent="0">
              <a:spcBef>
                <a:spcPts val="0"/>
              </a:spcBef>
              <a:spcAft>
                <a:spcPts val="0"/>
              </a:spcAft>
              <a:buNone/>
            </a:pPr>
            <a:r>
              <a:rPr lang="en-GB" baseline="0" dirty="0" smtClean="0"/>
              <a:t>Please ensure pop-ups are enables on your computer. Video will play on </a:t>
            </a:r>
            <a:r>
              <a:rPr lang="en-GB" baseline="0" dirty="0" err="1" smtClean="0"/>
              <a:t>vimeo</a:t>
            </a:r>
            <a:r>
              <a:rPr lang="en-GB" baseline="0" dirty="0" smtClean="0"/>
              <a:t>. Alternatively videos can be accessed on the Webwise.ie/parents page. </a:t>
            </a:r>
            <a:endParaRPr dirty="0"/>
          </a:p>
        </p:txBody>
      </p:sp>
    </p:spTree>
    <p:extLst>
      <p:ext uri="{BB962C8B-B14F-4D97-AF65-F5344CB8AC3E}">
        <p14:creationId xmlns:p14="http://schemas.microsoft.com/office/powerpoint/2010/main" val="36787019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Shape 850"/>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1" name="Shape 851"/>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39700" indent="0">
              <a:buNone/>
            </a:pPr>
            <a:r>
              <a:rPr lang="en-GB" dirty="0" smtClean="0"/>
              <a:t>Reassure</a:t>
            </a:r>
            <a:r>
              <a:rPr lang="en-GB" baseline="0" dirty="0" smtClean="0"/>
              <a:t> your child that they will be listened to and they should come to you if something comes up online.</a:t>
            </a:r>
          </a:p>
          <a:p>
            <a:pPr marL="457200" marR="0" lvl="0" indent="-317500" algn="l" defTabSz="914400" rtl="0" eaLnBrk="1" fontAlgn="auto" latinLnBrk="0" hangingPunct="1">
              <a:lnSpc>
                <a:spcPct val="100000"/>
              </a:lnSpc>
              <a:spcBef>
                <a:spcPts val="0"/>
              </a:spcBef>
              <a:spcAft>
                <a:spcPts val="0"/>
              </a:spcAft>
              <a:buClr>
                <a:srgbClr val="000000"/>
              </a:buClr>
              <a:buSzPts val="1400"/>
              <a:tabLst/>
              <a:defRPr/>
            </a:pPr>
            <a:r>
              <a:rPr lang="en-GB" baseline="0" dirty="0" smtClean="0"/>
              <a:t>Listen to what your child has to say to help them make sense of what’s happened.</a:t>
            </a:r>
          </a:p>
          <a:p>
            <a:pPr marL="457200" marR="0" lvl="0" indent="-317500" algn="l" defTabSz="914400" rtl="0" eaLnBrk="1" fontAlgn="auto" latinLnBrk="0" hangingPunct="1">
              <a:lnSpc>
                <a:spcPct val="100000"/>
              </a:lnSpc>
              <a:spcBef>
                <a:spcPts val="0"/>
              </a:spcBef>
              <a:spcAft>
                <a:spcPts val="0"/>
              </a:spcAft>
              <a:buClr>
                <a:srgbClr val="000000"/>
              </a:buClr>
              <a:buSzPts val="1400"/>
              <a:tabLst/>
              <a:defRPr/>
            </a:pPr>
            <a:r>
              <a:rPr lang="en-IE" sz="1100" b="0" i="0" u="none" strike="noStrike" cap="none" dirty="0" smtClean="0">
                <a:solidFill>
                  <a:srgbClr val="000000"/>
                </a:solidFill>
                <a:effectLst/>
                <a:latin typeface="Arial"/>
                <a:ea typeface="Arial"/>
                <a:cs typeface="Arial"/>
                <a:sym typeface="Arial"/>
              </a:rPr>
              <a:t>Stay calm and don’t panic. The best way to do this is make sure you have an open dialogue from the beginning. </a:t>
            </a:r>
          </a:p>
          <a:p>
            <a:pPr marL="457200" indent="-317500" fontAlgn="base"/>
            <a:r>
              <a:rPr lang="en-IE" sz="1100" b="1" i="0" u="none" strike="noStrike" cap="none" dirty="0" smtClean="0">
                <a:solidFill>
                  <a:srgbClr val="000000"/>
                </a:solidFill>
                <a:effectLst/>
                <a:latin typeface="Arial"/>
                <a:ea typeface="Arial"/>
                <a:cs typeface="Arial"/>
                <a:sym typeface="Arial"/>
              </a:rPr>
              <a:t>Don’t be too critical towards your child’s exploration of the Internet</a:t>
            </a:r>
            <a:endParaRPr lang="en-IE" sz="1100" b="0" i="0" u="none" strike="noStrike" cap="none" dirty="0" smtClean="0">
              <a:solidFill>
                <a:srgbClr val="000000"/>
              </a:solidFill>
              <a:effectLst/>
              <a:latin typeface="Arial"/>
              <a:ea typeface="Arial"/>
              <a:cs typeface="Arial"/>
              <a:sym typeface="Arial"/>
            </a:endParaRPr>
          </a:p>
          <a:p>
            <a:pPr marL="457200" indent="-317500" fontAlgn="base"/>
            <a:r>
              <a:rPr lang="en-IE" sz="1100" b="0" i="0" u="none" strike="noStrike" cap="none" dirty="0" smtClean="0">
                <a:solidFill>
                  <a:srgbClr val="000000"/>
                </a:solidFill>
                <a:effectLst/>
                <a:latin typeface="Arial"/>
                <a:ea typeface="Arial"/>
                <a:cs typeface="Arial"/>
                <a:sym typeface="Arial"/>
              </a:rPr>
              <a:t>Children may come across adult material by accident on the web. Also, a child may intentionally search for such websites; remember that it is natural for children to be curious about off-limits material. Try to use this as an opening to discuss the content with them, and perhaps make rules for this kind of activity. Be realistic in your assessment of how your child uses the internet.</a:t>
            </a:r>
          </a:p>
          <a:p>
            <a:pPr marL="457200" marR="0" lvl="0" indent="-317500" algn="l" defTabSz="914400" rtl="0" eaLnBrk="1" fontAlgn="auto" latinLnBrk="0" hangingPunct="1">
              <a:lnSpc>
                <a:spcPct val="100000"/>
              </a:lnSpc>
              <a:spcBef>
                <a:spcPts val="0"/>
              </a:spcBef>
              <a:spcAft>
                <a:spcPts val="0"/>
              </a:spcAft>
              <a:buClr>
                <a:srgbClr val="000000"/>
              </a:buClr>
              <a:buSzPts val="1400"/>
              <a:tabLst/>
              <a:defRPr/>
            </a:pPr>
            <a:endParaRPr lang="en-GB" baseline="0" dirty="0" smtClean="0"/>
          </a:p>
          <a:p>
            <a:pPr marL="457200" marR="0" lvl="0" indent="-317500" algn="l" defTabSz="914400" rtl="0" eaLnBrk="1" fontAlgn="auto" latinLnBrk="0" hangingPunct="1">
              <a:lnSpc>
                <a:spcPct val="100000"/>
              </a:lnSpc>
              <a:spcBef>
                <a:spcPts val="0"/>
              </a:spcBef>
              <a:spcAft>
                <a:spcPts val="0"/>
              </a:spcAft>
              <a:buClr>
                <a:srgbClr val="000000"/>
              </a:buClr>
              <a:buSzPts val="1400"/>
              <a:tabLst/>
              <a:defRPr/>
            </a:pPr>
            <a:r>
              <a:rPr lang="en-GB" baseline="0" dirty="0" smtClean="0"/>
              <a:t>We live in an increasingly digital world, It is important that children learn how to use digital technology in a safe manner. </a:t>
            </a:r>
          </a:p>
          <a:p>
            <a:pPr marL="457200" marR="0" lvl="0" indent="-317500" algn="l" defTabSz="914400" rtl="0" eaLnBrk="1" fontAlgn="auto" latinLnBrk="0" hangingPunct="1">
              <a:lnSpc>
                <a:spcPct val="100000"/>
              </a:lnSpc>
              <a:spcBef>
                <a:spcPts val="0"/>
              </a:spcBef>
              <a:spcAft>
                <a:spcPts val="0"/>
              </a:spcAft>
              <a:buClr>
                <a:srgbClr val="000000"/>
              </a:buClr>
              <a:buSzPts val="1400"/>
              <a:tabLst/>
              <a:defRPr/>
            </a:pPr>
            <a:r>
              <a:rPr lang="en-IE" sz="1100" b="0" i="0" u="none" strike="noStrike" cap="none" dirty="0" smtClean="0">
                <a:solidFill>
                  <a:srgbClr val="000000"/>
                </a:solidFill>
                <a:effectLst/>
                <a:latin typeface="Arial"/>
                <a:ea typeface="Arial"/>
                <a:cs typeface="Arial"/>
                <a:sym typeface="Arial"/>
              </a:rPr>
              <a:t>Let your children know that they can come to you if something happens online or something is bothering them. Sometimes teens may not tell you about a bad experience if they know it will lead to getting cut off from their online world.</a:t>
            </a:r>
            <a:r>
              <a:rPr lang="en-IE" sz="1100" b="0" i="0" u="none" strike="noStrike" cap="none" baseline="0" dirty="0" smtClean="0">
                <a:solidFill>
                  <a:srgbClr val="000000"/>
                </a:solidFill>
                <a:effectLst/>
                <a:latin typeface="Arial"/>
                <a:ea typeface="Arial"/>
                <a:cs typeface="Arial"/>
                <a:sym typeface="Arial"/>
              </a:rPr>
              <a:t> </a:t>
            </a:r>
            <a:r>
              <a:rPr lang="en-IE" sz="1100" b="0" i="0" u="none" strike="noStrike" cap="none" dirty="0" smtClean="0">
                <a:solidFill>
                  <a:srgbClr val="000000"/>
                </a:solidFill>
                <a:effectLst/>
                <a:latin typeface="Arial"/>
                <a:ea typeface="Arial"/>
                <a:cs typeface="Arial"/>
                <a:sym typeface="Arial"/>
              </a:rPr>
              <a:t>If they feel like they can talk about their online habits with you, without judgement or the treat of being disconnected, it will lead to more honesty in the long-run.</a:t>
            </a:r>
            <a:endParaRPr lang="en-GB" baseline="0" dirty="0" smtClean="0"/>
          </a:p>
          <a:p>
            <a:pPr marL="457200" marR="0" lvl="0" indent="-317500" algn="l" defTabSz="914400" rtl="0" eaLnBrk="1" fontAlgn="auto" latinLnBrk="0" hangingPunct="1">
              <a:lnSpc>
                <a:spcPct val="100000"/>
              </a:lnSpc>
              <a:spcBef>
                <a:spcPts val="0"/>
              </a:spcBef>
              <a:spcAft>
                <a:spcPts val="0"/>
              </a:spcAft>
              <a:buClr>
                <a:srgbClr val="000000"/>
              </a:buClr>
              <a:buSzPts val="1400"/>
              <a:tabLst/>
              <a:defRPr/>
            </a:pPr>
            <a:r>
              <a:rPr lang="en-GB" baseline="0" dirty="0" smtClean="0"/>
              <a:t>Having continuous open communication is a vital part of helping your child engage positively online</a:t>
            </a:r>
          </a:p>
          <a:p>
            <a:pPr marL="457200" indent="-317500"/>
            <a:endParaRPr lang="en-GB" baseline="0" dirty="0" smtClean="0"/>
          </a:p>
          <a:p>
            <a:pPr marL="139700" indent="0">
              <a:buNone/>
            </a:pPr>
            <a:endParaRPr lang="en-GB" dirty="0" smtClean="0"/>
          </a:p>
          <a:p>
            <a:pPr marL="139700" indent="0">
              <a:buNone/>
            </a:pPr>
            <a:endParaRPr lang="en-GB" dirty="0" smtClean="0"/>
          </a:p>
          <a:p>
            <a:pPr marL="0" lvl="0" indent="0">
              <a:spcBef>
                <a:spcPts val="0"/>
              </a:spcBef>
              <a:spcAft>
                <a:spcPts val="0"/>
              </a:spcAft>
              <a:buNone/>
            </a:pPr>
            <a:endParaRPr lang="en-GB" dirty="0" smtClean="0"/>
          </a:p>
          <a:p>
            <a:pPr marL="139700" indent="0">
              <a:buNone/>
            </a:pPr>
            <a:endParaRPr dirty="0"/>
          </a:p>
        </p:txBody>
      </p:sp>
    </p:spTree>
    <p:extLst>
      <p:ext uri="{BB962C8B-B14F-4D97-AF65-F5344CB8AC3E}">
        <p14:creationId xmlns:p14="http://schemas.microsoft.com/office/powerpoint/2010/main" val="3173514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Shape 6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9" name="Shape 63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b="1" dirty="0" smtClean="0"/>
              <a:t>Notes</a:t>
            </a:r>
            <a:r>
              <a:rPr lang="en-GB" b="1" baseline="0" dirty="0" smtClean="0"/>
              <a:t> for speaker – brief introduction and welcome. </a:t>
            </a:r>
          </a:p>
          <a:p>
            <a:pPr marL="0" lvl="0" indent="0">
              <a:spcBef>
                <a:spcPts val="0"/>
              </a:spcBef>
              <a:spcAft>
                <a:spcPts val="0"/>
              </a:spcAft>
              <a:buNone/>
            </a:pPr>
            <a:r>
              <a:rPr lang="en-GB" baseline="0" dirty="0" smtClean="0"/>
              <a:t>Explain how long the talk will take and the types of things you will be doing over that time. For example</a:t>
            </a:r>
          </a:p>
          <a:p>
            <a:pPr marL="0" lvl="0" indent="0">
              <a:spcBef>
                <a:spcPts val="0"/>
              </a:spcBef>
              <a:spcAft>
                <a:spcPts val="0"/>
              </a:spcAft>
              <a:buNone/>
            </a:pPr>
            <a:r>
              <a:rPr lang="en-GB" baseline="0" dirty="0" smtClean="0"/>
              <a:t>‘This evening we are going to talk to you about some common concerns parents have around internet safety. This one hour talk will look at topics such as screen time, cyber-bullying, online gaming and we’ll also do some group activities. The aim of the talk this evening is to give you an introduction to the topic, give you some tips for talking to your child, find out what supports are available and how to access them.’</a:t>
            </a:r>
          </a:p>
          <a:p>
            <a:pPr marL="0" lvl="0" indent="0">
              <a:spcBef>
                <a:spcPts val="0"/>
              </a:spcBef>
              <a:spcAft>
                <a:spcPts val="0"/>
              </a:spcAft>
              <a:buNone/>
            </a:pPr>
            <a:endParaRPr lang="en-GB" baseline="0" dirty="0" smtClean="0"/>
          </a:p>
          <a:p>
            <a:pPr marL="0" lvl="0" indent="0">
              <a:spcBef>
                <a:spcPts val="0"/>
              </a:spcBef>
              <a:spcAft>
                <a:spcPts val="0"/>
              </a:spcAft>
              <a:buNone/>
            </a:pPr>
            <a:endParaRPr lang="en-GB" baseline="0" dirty="0" smtClean="0"/>
          </a:p>
        </p:txBody>
      </p:sp>
    </p:spTree>
    <p:extLst>
      <p:ext uri="{BB962C8B-B14F-4D97-AF65-F5344CB8AC3E}">
        <p14:creationId xmlns:p14="http://schemas.microsoft.com/office/powerpoint/2010/main" val="1319382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Shape 84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3" name="Shape 84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fontAlgn="base"/>
            <a:r>
              <a:rPr lang="en-IE" sz="1100" b="0" i="0" u="none" strike="noStrike" cap="none" dirty="0" smtClean="0">
                <a:solidFill>
                  <a:srgbClr val="000000"/>
                </a:solidFill>
                <a:effectLst/>
                <a:latin typeface="Arial"/>
                <a:ea typeface="Arial"/>
                <a:cs typeface="Arial"/>
                <a:sym typeface="Arial"/>
              </a:rPr>
              <a:t>So what can we do if something does go wrong online?</a:t>
            </a:r>
          </a:p>
          <a:p>
            <a:pPr fontAlgn="base"/>
            <a:r>
              <a:rPr lang="en-IE" sz="1100" b="0" i="0" u="none" strike="noStrike" cap="none" dirty="0" err="1" smtClean="0">
                <a:solidFill>
                  <a:srgbClr val="000000"/>
                </a:solidFill>
                <a:effectLst/>
                <a:latin typeface="Arial"/>
                <a:ea typeface="Arial"/>
                <a:cs typeface="Arial"/>
                <a:sym typeface="Arial"/>
              </a:rPr>
              <a:t>Áine</a:t>
            </a:r>
            <a:r>
              <a:rPr lang="en-IE" sz="1100" b="0" i="0" u="none" strike="noStrike" cap="none" dirty="0" smtClean="0">
                <a:solidFill>
                  <a:srgbClr val="000000"/>
                </a:solidFill>
                <a:effectLst/>
                <a:latin typeface="Arial"/>
                <a:ea typeface="Arial"/>
                <a:cs typeface="Arial"/>
                <a:sym typeface="Arial"/>
              </a:rPr>
              <a:t> Lynch, CEO of the National Parents Council Primary offers advice for parents on supporting their children online.</a:t>
            </a:r>
          </a:p>
          <a:p>
            <a:r>
              <a:rPr lang="en-IE" sz="1100" b="0" i="0" u="none" strike="noStrike" cap="none" dirty="0" smtClean="0">
                <a:solidFill>
                  <a:srgbClr val="000000"/>
                </a:solidFill>
                <a:effectLst/>
                <a:latin typeface="Arial"/>
                <a:ea typeface="Arial"/>
                <a:cs typeface="Arial"/>
                <a:sym typeface="Arial"/>
              </a:rPr>
              <a:t/>
            </a:r>
            <a:br>
              <a:rPr lang="en-IE" sz="1100" b="0" i="0" u="none" strike="noStrike" cap="none" dirty="0" smtClean="0">
                <a:solidFill>
                  <a:srgbClr val="000000"/>
                </a:solidFill>
                <a:effectLst/>
                <a:latin typeface="Arial"/>
                <a:ea typeface="Arial"/>
                <a:cs typeface="Arial"/>
                <a:sym typeface="Arial"/>
              </a:rPr>
            </a:br>
            <a:r>
              <a:rPr lang="en-GB" dirty="0" smtClean="0"/>
              <a:t>Click</a:t>
            </a:r>
            <a:r>
              <a:rPr lang="en-GB" baseline="0" dirty="0" smtClean="0"/>
              <a:t> the Link to play video: </a:t>
            </a:r>
            <a:r>
              <a:rPr lang="en-IE" dirty="0" smtClean="0">
                <a:hlinkClick r:id="rId3"/>
              </a:rPr>
              <a:t>https://vimeo.com/354004510</a:t>
            </a:r>
            <a:endParaRPr lang="en-GB" baseline="0" dirty="0" smtClean="0"/>
          </a:p>
          <a:p>
            <a:r>
              <a:rPr lang="en-GB" baseline="0" dirty="0" smtClean="0"/>
              <a:t>Please ensure pop-ups are enables on your computer. Video will play on </a:t>
            </a:r>
            <a:r>
              <a:rPr lang="en-GB" baseline="0" dirty="0" err="1" smtClean="0"/>
              <a:t>vimeo</a:t>
            </a:r>
            <a:r>
              <a:rPr lang="en-GB" baseline="0" dirty="0" smtClean="0"/>
              <a:t>. Alternatively videos can be accessed on the Webwise.ie/parents page. </a:t>
            </a:r>
          </a:p>
          <a:p>
            <a:endParaRPr lang="en-GB" baseline="0" dirty="0" smtClean="0"/>
          </a:p>
          <a:p>
            <a:r>
              <a:rPr lang="en-GB" baseline="0" dirty="0" smtClean="0"/>
              <a:t>TOP TIP: Talk to other parents, peer support can be a really effective way to address issues, agree strategies together as parents.</a:t>
            </a:r>
            <a:endParaRPr dirty="0"/>
          </a:p>
        </p:txBody>
      </p:sp>
    </p:spTree>
    <p:extLst>
      <p:ext uri="{BB962C8B-B14F-4D97-AF65-F5344CB8AC3E}">
        <p14:creationId xmlns:p14="http://schemas.microsoft.com/office/powerpoint/2010/main" val="264380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Shape 850"/>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1" name="Shape 851"/>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39700" indent="0">
              <a:buNone/>
            </a:pPr>
            <a:r>
              <a:rPr lang="en-IE" sz="1100" b="0" i="0" u="none" strike="noStrike" cap="none" dirty="0" smtClean="0">
                <a:solidFill>
                  <a:srgbClr val="000000"/>
                </a:solidFill>
                <a:effectLst/>
                <a:latin typeface="Arial"/>
                <a:ea typeface="Arial"/>
                <a:cs typeface="Arial"/>
                <a:sym typeface="Arial"/>
              </a:rPr>
              <a:t>Often guilty of mindless scrolling yourself? Modelling good behaviour is one of the most powerful ways you can influence your child’s behaviour. If you set rules around internet use at home (for example, no technology at the table), it’s important that you follow the rules yourself and lead by example.</a:t>
            </a:r>
            <a:endParaRPr dirty="0"/>
          </a:p>
        </p:txBody>
      </p:sp>
    </p:spTree>
    <p:extLst>
      <p:ext uri="{BB962C8B-B14F-4D97-AF65-F5344CB8AC3E}">
        <p14:creationId xmlns:p14="http://schemas.microsoft.com/office/powerpoint/2010/main" val="2751993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Shape 84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3" name="Shape 84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dirty="0" smtClean="0"/>
              <a:t>CEO of National Parents Council;</a:t>
            </a:r>
            <a:r>
              <a:rPr lang="en-GB" baseline="0" dirty="0" smtClean="0"/>
              <a:t> </a:t>
            </a:r>
            <a:r>
              <a:rPr lang="en-GB" baseline="0" dirty="0" err="1" smtClean="0"/>
              <a:t>Áine</a:t>
            </a:r>
            <a:r>
              <a:rPr lang="en-GB" baseline="0" dirty="0" smtClean="0"/>
              <a:t> Lynch </a:t>
            </a:r>
            <a:r>
              <a:rPr lang="en-GB" dirty="0" smtClean="0"/>
              <a:t>on the </a:t>
            </a:r>
            <a:r>
              <a:rPr lang="en-GB" sz="1100" b="0" i="0" u="none" strike="noStrike" cap="none" dirty="0" err="1" smtClean="0">
                <a:solidFill>
                  <a:srgbClr val="000000"/>
                </a:solidFill>
                <a:effectLst/>
                <a:latin typeface="Arial"/>
                <a:ea typeface="Arial"/>
                <a:cs typeface="Arial"/>
                <a:sym typeface="Arial"/>
              </a:rPr>
              <a:t>the</a:t>
            </a:r>
            <a:r>
              <a:rPr lang="en-GB" sz="1100" b="0" i="0" u="none" strike="noStrike" cap="none" dirty="0" smtClean="0">
                <a:solidFill>
                  <a:srgbClr val="000000"/>
                </a:solidFill>
                <a:effectLst/>
                <a:latin typeface="Arial"/>
                <a:ea typeface="Arial"/>
                <a:cs typeface="Arial"/>
                <a:sym typeface="Arial"/>
              </a:rPr>
              <a:t> importance of modelling good behaviour when it comes to addressing internet safety in the home.</a:t>
            </a:r>
            <a:endParaRPr lang="en-GB" dirty="0" smtClean="0"/>
          </a:p>
          <a:p>
            <a:pPr marL="0" lvl="0" indent="0">
              <a:spcBef>
                <a:spcPts val="0"/>
              </a:spcBef>
              <a:spcAft>
                <a:spcPts val="0"/>
              </a:spcAft>
              <a:buNone/>
            </a:pPr>
            <a:r>
              <a:rPr lang="en-GB" dirty="0" smtClean="0"/>
              <a:t>Click</a:t>
            </a:r>
            <a:r>
              <a:rPr lang="en-GB" baseline="0" dirty="0" smtClean="0"/>
              <a:t> the Link to play video: https://vimeo.com/191043980</a:t>
            </a:r>
          </a:p>
          <a:p>
            <a:pPr marL="0" lvl="0" indent="0">
              <a:spcBef>
                <a:spcPts val="0"/>
              </a:spcBef>
              <a:spcAft>
                <a:spcPts val="0"/>
              </a:spcAft>
              <a:buNone/>
            </a:pPr>
            <a:r>
              <a:rPr lang="en-GB" baseline="0" dirty="0" smtClean="0"/>
              <a:t>Please ensure pop-ups are enables on your computer. Video will play on </a:t>
            </a:r>
            <a:r>
              <a:rPr lang="en-GB" baseline="0" dirty="0" err="1" smtClean="0"/>
              <a:t>vimeo</a:t>
            </a:r>
            <a:r>
              <a:rPr lang="en-GB" baseline="0" dirty="0" smtClean="0"/>
              <a:t>. Alternatively videos can be accessed on the Webwise.ie/parents page. </a:t>
            </a:r>
            <a:endParaRPr lang="en-GB" dirty="0" smtClean="0"/>
          </a:p>
          <a:p>
            <a:pPr marL="0" lvl="0" indent="0">
              <a:spcBef>
                <a:spcPts val="0"/>
              </a:spcBef>
              <a:spcAft>
                <a:spcPts val="0"/>
              </a:spcAft>
              <a:buNone/>
            </a:pPr>
            <a:endParaRPr dirty="0"/>
          </a:p>
        </p:txBody>
      </p:sp>
    </p:spTree>
    <p:extLst>
      <p:ext uri="{BB962C8B-B14F-4D97-AF65-F5344CB8AC3E}">
        <p14:creationId xmlns:p14="http://schemas.microsoft.com/office/powerpoint/2010/main" val="1198656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Shape 850"/>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1" name="Shape 851"/>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39700" indent="0" fontAlgn="base">
              <a:buNone/>
            </a:pPr>
            <a:r>
              <a:rPr lang="en-IE" sz="1100" b="1" i="0" u="none" strike="noStrike" cap="none" dirty="0" smtClean="0">
                <a:solidFill>
                  <a:srgbClr val="000000"/>
                </a:solidFill>
                <a:effectLst/>
                <a:latin typeface="Arial"/>
                <a:ea typeface="Arial"/>
                <a:cs typeface="Arial"/>
                <a:sym typeface="Arial"/>
              </a:rPr>
              <a:t>Remember that the positive aspects of the Internet outweigh the negatives.</a:t>
            </a:r>
            <a:endParaRPr lang="en-IE" sz="1100" b="0" i="0" u="none" strike="noStrike" cap="none" dirty="0" smtClean="0">
              <a:solidFill>
                <a:srgbClr val="000000"/>
              </a:solidFill>
              <a:effectLst/>
              <a:latin typeface="Arial"/>
              <a:ea typeface="Arial"/>
              <a:cs typeface="Arial"/>
              <a:sym typeface="Arial"/>
            </a:endParaRPr>
          </a:p>
          <a:p>
            <a:pPr marL="139700" indent="0" fontAlgn="base">
              <a:buNone/>
            </a:pPr>
            <a:r>
              <a:rPr lang="en-IE" sz="1100" b="0" i="0" u="none" strike="noStrike" cap="none" dirty="0" smtClean="0">
                <a:solidFill>
                  <a:srgbClr val="000000"/>
                </a:solidFill>
                <a:effectLst/>
                <a:latin typeface="Arial"/>
                <a:ea typeface="Arial"/>
                <a:cs typeface="Arial"/>
                <a:sym typeface="Arial"/>
              </a:rPr>
              <a:t>The Internet is an excellent educational and recreational resource for children. Encourage your child to make the most of it and explore the internet to its full potential.</a:t>
            </a:r>
          </a:p>
          <a:p>
            <a:pPr marL="139700" indent="0">
              <a:buNone/>
            </a:pPr>
            <a:endParaRPr lang="en-IE" sz="1100" b="1" i="0" u="none" strike="noStrike" cap="none" dirty="0" smtClean="0">
              <a:solidFill>
                <a:srgbClr val="000000"/>
              </a:solidFill>
              <a:effectLst/>
              <a:latin typeface="Arial"/>
              <a:ea typeface="Arial"/>
              <a:cs typeface="Arial"/>
              <a:sym typeface="Arial"/>
            </a:endParaRPr>
          </a:p>
          <a:p>
            <a:pPr marL="139700" indent="0" fontAlgn="base">
              <a:buNone/>
            </a:pPr>
            <a:r>
              <a:rPr lang="en-IE" sz="1100" b="1" i="0" u="none" strike="noStrike" cap="none" dirty="0" smtClean="0">
                <a:solidFill>
                  <a:srgbClr val="000000"/>
                </a:solidFill>
                <a:effectLst/>
                <a:latin typeface="Arial"/>
                <a:ea typeface="Arial"/>
                <a:cs typeface="Arial"/>
                <a:sym typeface="Arial"/>
              </a:rPr>
              <a:t>Discover the Internet together</a:t>
            </a:r>
          </a:p>
          <a:p>
            <a:pPr marL="139700" indent="0" fontAlgn="base">
              <a:buNone/>
            </a:pPr>
            <a:r>
              <a:rPr lang="en-IE" sz="1100" b="0" i="0" u="none" strike="noStrike" cap="none" dirty="0" smtClean="0">
                <a:solidFill>
                  <a:srgbClr val="000000"/>
                </a:solidFill>
                <a:effectLst/>
                <a:latin typeface="Arial"/>
                <a:ea typeface="Arial"/>
                <a:cs typeface="Arial"/>
                <a:sym typeface="Arial"/>
              </a:rPr>
              <a:t>Be the one to introduce your child to the internet. For both parent and child, it is an advantage to discover the internet together. Try to find websites that are exciting and fun so that together you achieve a positive attitude to internet exploration. This could make it easier to share both positive and negative experiences in the future.</a:t>
            </a:r>
          </a:p>
          <a:p>
            <a:pPr marL="139700" indent="0">
              <a:buNone/>
            </a:pPr>
            <a:endParaRPr lang="en-IE" dirty="0" smtClean="0"/>
          </a:p>
          <a:p>
            <a:pPr marL="139700" indent="0" fontAlgn="base">
              <a:buNone/>
            </a:pPr>
            <a:r>
              <a:rPr lang="en-IE" sz="1100" b="1" i="0" u="none" strike="noStrike" cap="none" dirty="0" smtClean="0">
                <a:solidFill>
                  <a:srgbClr val="000000"/>
                </a:solidFill>
                <a:effectLst/>
                <a:latin typeface="Arial"/>
                <a:ea typeface="Arial"/>
                <a:cs typeface="Arial"/>
                <a:sym typeface="Arial"/>
              </a:rPr>
              <a:t>Let your children show you what they like to do online</a:t>
            </a:r>
            <a:endParaRPr lang="en-IE" sz="1100" b="0" i="0" u="none" strike="noStrike" cap="none" dirty="0" smtClean="0">
              <a:solidFill>
                <a:srgbClr val="000000"/>
              </a:solidFill>
              <a:effectLst/>
              <a:latin typeface="Arial"/>
              <a:ea typeface="Arial"/>
              <a:cs typeface="Arial"/>
              <a:sym typeface="Arial"/>
            </a:endParaRPr>
          </a:p>
          <a:p>
            <a:pPr marL="139700" indent="0" fontAlgn="base">
              <a:buNone/>
            </a:pPr>
            <a:r>
              <a:rPr lang="en-IE" sz="1100" b="0" i="0" u="none" strike="noStrike" cap="none" dirty="0" smtClean="0">
                <a:solidFill>
                  <a:srgbClr val="000000"/>
                </a:solidFill>
                <a:effectLst/>
                <a:latin typeface="Arial"/>
                <a:ea typeface="Arial"/>
                <a:cs typeface="Arial"/>
                <a:sym typeface="Arial"/>
              </a:rPr>
              <a:t>To be able to guide your child with regard to Internet use, it is important to understand how children use the Internet and know what they like to do online. Let your child show you which websites they like visiting and what they do there.</a:t>
            </a:r>
          </a:p>
          <a:p>
            <a:pPr marL="139700" indent="0">
              <a:buNone/>
            </a:pPr>
            <a:endParaRPr lang="en-IE" dirty="0" smtClean="0"/>
          </a:p>
          <a:p>
            <a:pPr marL="139700" indent="0">
              <a:buNone/>
            </a:pPr>
            <a:endParaRPr lang="en-IE" dirty="0" smtClean="0"/>
          </a:p>
          <a:p>
            <a:pPr marL="139700" indent="0">
              <a:buNone/>
            </a:pPr>
            <a:r>
              <a:rPr lang="en-IE" b="1" dirty="0" smtClean="0"/>
              <a:t>About</a:t>
            </a:r>
            <a:r>
              <a:rPr lang="en-IE" b="1" baseline="0" dirty="0" smtClean="0"/>
              <a:t> Safer Internet Day </a:t>
            </a:r>
          </a:p>
          <a:p>
            <a:pPr marL="139700" indent="0">
              <a:buNone/>
            </a:pPr>
            <a:r>
              <a:rPr lang="en-IE" sz="1100" b="0" i="0" u="none" strike="noStrike" cap="none" dirty="0" smtClean="0">
                <a:solidFill>
                  <a:srgbClr val="000000"/>
                </a:solidFill>
                <a:effectLst/>
                <a:latin typeface="Arial"/>
                <a:ea typeface="Arial"/>
                <a:cs typeface="Arial"/>
                <a:sym typeface="Arial"/>
              </a:rPr>
              <a:t>Safer Internet Day (SID) is an EU wide initiative to promote a safer internet for all users, especially young people. </a:t>
            </a:r>
            <a:endParaRPr lang="en-IE" baseline="0" dirty="0" smtClean="0"/>
          </a:p>
          <a:p>
            <a:pPr marL="139700" indent="0">
              <a:buNone/>
            </a:pPr>
            <a:r>
              <a:rPr lang="en-IE" baseline="0" dirty="0" smtClean="0"/>
              <a:t>Safer Internet Day offers a great opportunity for parents to have a chat with your child about online safety. Celebrated every February, </a:t>
            </a:r>
            <a:r>
              <a:rPr lang="en-IE" sz="1100" b="0" i="1" u="none" strike="noStrike" cap="none" dirty="0" smtClean="0">
                <a:solidFill>
                  <a:srgbClr val="000000"/>
                </a:solidFill>
                <a:effectLst/>
                <a:latin typeface="Arial"/>
                <a:ea typeface="Arial"/>
                <a:cs typeface="Arial"/>
                <a:sym typeface="Arial"/>
              </a:rPr>
              <a:t>Parents can get involved by using the brilliant resources and videos developed by </a:t>
            </a:r>
            <a:r>
              <a:rPr lang="en-IE" sz="1100" b="0" i="1" u="none" strike="noStrike" cap="none" dirty="0" err="1" smtClean="0">
                <a:solidFill>
                  <a:srgbClr val="000000"/>
                </a:solidFill>
                <a:effectLst/>
                <a:latin typeface="Arial"/>
                <a:ea typeface="Arial"/>
                <a:cs typeface="Arial"/>
                <a:sym typeface="Arial"/>
                <a:hlinkClick r:id="rId3"/>
              </a:rPr>
              <a:t>Webwise</a:t>
            </a:r>
            <a:r>
              <a:rPr lang="en-IE" sz="1100" b="0" i="1" u="none" strike="noStrike" cap="none" dirty="0" smtClean="0">
                <a:solidFill>
                  <a:srgbClr val="000000"/>
                </a:solidFill>
                <a:effectLst/>
                <a:latin typeface="Arial"/>
                <a:ea typeface="Arial"/>
                <a:cs typeface="Arial"/>
                <a:sym typeface="Arial"/>
              </a:rPr>
              <a:t>. </a:t>
            </a:r>
            <a:endParaRPr lang="en-IE" baseline="0" dirty="0" smtClean="0"/>
          </a:p>
        </p:txBody>
      </p:sp>
    </p:spTree>
    <p:extLst>
      <p:ext uri="{BB962C8B-B14F-4D97-AF65-F5344CB8AC3E}">
        <p14:creationId xmlns:p14="http://schemas.microsoft.com/office/powerpoint/2010/main" val="32772408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IE" dirty="0" smtClean="0"/>
              <a:t>This final activity looks at cyberbullying and respectful communication. </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IE" dirty="0" smtClean="0"/>
              <a:t>Play the Connected Video</a:t>
            </a:r>
            <a:r>
              <a:rPr lang="en-GB" b="1" dirty="0" smtClean="0">
                <a:latin typeface="Montserrat" panose="020B0604020202020204" charset="0"/>
              </a:rPr>
              <a:t>: </a:t>
            </a:r>
            <a:r>
              <a:rPr lang="en-IE" dirty="0" smtClean="0">
                <a:hlinkClick r:id="rId3"/>
              </a:rPr>
              <a:t>https://vimeo.com/359094916</a:t>
            </a:r>
            <a:endParaRPr lang="en-IE" dirty="0" smtClean="0"/>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IE" b="1" dirty="0" smtClean="0">
                <a:latin typeface="Montserrat" panose="020B0604020202020204" charset="0"/>
              </a:rPr>
              <a:t>Ask parents to go to p.18 of the Webwise Parents booklet offering</a:t>
            </a:r>
            <a:r>
              <a:rPr lang="en-IE" b="1" baseline="0" dirty="0" smtClean="0">
                <a:latin typeface="Montserrat" panose="020B0604020202020204" charset="0"/>
              </a:rPr>
              <a:t> advice on what advice to give their child on cyberbullying. Ask them to spend a few minutes in pairs going over the advice and agree some steps they would take on what a parent can do their child is being bullied online.</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IE" b="1" baseline="0" dirty="0" smtClean="0">
                <a:latin typeface="Montserrat" panose="020B0604020202020204" charset="0"/>
              </a:rPr>
              <a:t>Sample answers include: Listen to your child, be supportive, seek advice from school – they may be able to help, keep the evidence. In serious incidents report it to the Gardai,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GB" b="1" dirty="0" smtClean="0">
              <a:latin typeface="Montserrat" panose="020B0604020202020204" charset="0"/>
            </a:endParaRPr>
          </a:p>
          <a:p>
            <a:endParaRPr lang="en-IE" dirty="0" smtClean="0"/>
          </a:p>
          <a:p>
            <a:endParaRPr lang="en-IE" dirty="0"/>
          </a:p>
        </p:txBody>
      </p:sp>
    </p:spTree>
    <p:extLst>
      <p:ext uri="{BB962C8B-B14F-4D97-AF65-F5344CB8AC3E}">
        <p14:creationId xmlns:p14="http://schemas.microsoft.com/office/powerpoint/2010/main" val="29182373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GB" dirty="0" smtClean="0"/>
              <a:t>Reflection slide </a:t>
            </a:r>
          </a:p>
          <a:p>
            <a:pPr marL="139700" indent="0">
              <a:buNone/>
            </a:pPr>
            <a:endParaRPr lang="en-GB" sz="1100" b="1" dirty="0" smtClean="0">
              <a:solidFill>
                <a:schemeClr val="bg2">
                  <a:lumMod val="75000"/>
                </a:schemeClr>
              </a:solidFill>
              <a:latin typeface="Montserrat Light" panose="020B0604020202020204" charset="0"/>
              <a:ea typeface="Segoe UI" panose="020B0502040204020203" pitchFamily="34" charset="0"/>
              <a:cs typeface="Helvetica" panose="020B0604020202020204" pitchFamily="34" charset="0"/>
            </a:endParaRPr>
          </a:p>
          <a:p>
            <a:pPr marL="139700" indent="0">
              <a:buNone/>
            </a:pPr>
            <a:r>
              <a:rPr lang="en-IE" sz="1100" b="1" dirty="0" smtClean="0">
                <a:solidFill>
                  <a:schemeClr val="bg2">
                    <a:lumMod val="75000"/>
                  </a:schemeClr>
                </a:solidFill>
                <a:latin typeface="Montserrat Light" panose="020B0604020202020204" charset="0"/>
                <a:ea typeface="Segoe UI" panose="020B0502040204020203" pitchFamily="34" charset="0"/>
                <a:cs typeface="Helvetica" panose="020B0604020202020204" pitchFamily="34" charset="0"/>
              </a:rPr>
              <a:t>Think back over some of the issues we have spoken about today:</a:t>
            </a:r>
          </a:p>
          <a:p>
            <a:pPr marL="342900" indent="-342900" defTabSz="1208493">
              <a:lnSpc>
                <a:spcPct val="150000"/>
              </a:lnSpc>
              <a:buAutoNum type="arabicPeriod"/>
            </a:pPr>
            <a:r>
              <a:rPr lang="en-IE" sz="1100" dirty="0" smtClean="0">
                <a:solidFill>
                  <a:srgbClr val="F05E43"/>
                </a:solidFill>
                <a:latin typeface="Montserrat Light" panose="020B0604020202020204" charset="0"/>
                <a:ea typeface="Segoe UI" panose="020B0502040204020203" pitchFamily="34" charset="0"/>
                <a:cs typeface="Helvetica" panose="020B0604020202020204" pitchFamily="34" charset="0"/>
              </a:rPr>
              <a:t>Parental Controls </a:t>
            </a:r>
          </a:p>
          <a:p>
            <a:pPr marL="342900" indent="-342900" defTabSz="1208493">
              <a:lnSpc>
                <a:spcPct val="150000"/>
              </a:lnSpc>
              <a:buAutoNum type="arabicPeriod"/>
            </a:pPr>
            <a:r>
              <a:rPr lang="en-IE" sz="1100" dirty="0" smtClean="0">
                <a:solidFill>
                  <a:srgbClr val="F05E43"/>
                </a:solidFill>
                <a:latin typeface="Montserrat Light" panose="020B0604020202020204" charset="0"/>
                <a:ea typeface="Segoe UI" panose="020B0502040204020203" pitchFamily="34" charset="0"/>
                <a:cs typeface="Helvetica" panose="020B0604020202020204" pitchFamily="34" charset="0"/>
              </a:rPr>
              <a:t>Managing Screen time</a:t>
            </a:r>
          </a:p>
          <a:p>
            <a:pPr marL="342900" indent="-342900" defTabSz="1208493">
              <a:lnSpc>
                <a:spcPct val="150000"/>
              </a:lnSpc>
              <a:buAutoNum type="arabicPeriod"/>
            </a:pPr>
            <a:r>
              <a:rPr lang="en-IE" sz="1100" dirty="0" smtClean="0">
                <a:solidFill>
                  <a:srgbClr val="F05E43"/>
                </a:solidFill>
                <a:latin typeface="Montserrat Light" panose="020B0604020202020204" charset="0"/>
                <a:ea typeface="Segoe UI" panose="020B0502040204020203" pitchFamily="34" charset="0"/>
                <a:cs typeface="Helvetica" panose="020B0604020202020204" pitchFamily="34" charset="0"/>
              </a:rPr>
              <a:t>Setting guidelines around  technology use</a:t>
            </a:r>
          </a:p>
          <a:p>
            <a:pPr marL="342900" indent="-342900" defTabSz="1208493">
              <a:lnSpc>
                <a:spcPct val="150000"/>
              </a:lnSpc>
              <a:buFont typeface="Arial"/>
              <a:buAutoNum type="arabicPeriod"/>
            </a:pPr>
            <a:r>
              <a:rPr lang="en-IE" sz="1100" dirty="0" smtClean="0">
                <a:solidFill>
                  <a:srgbClr val="F05E43"/>
                </a:solidFill>
                <a:latin typeface="Montserrat Light" panose="020B0604020202020204" charset="0"/>
                <a:ea typeface="Segoe UI" panose="020B0502040204020203" pitchFamily="34" charset="0"/>
                <a:cs typeface="Helvetica" panose="020B0604020202020204" pitchFamily="34" charset="0"/>
              </a:rPr>
              <a:t>Online Gaming</a:t>
            </a:r>
          </a:p>
          <a:p>
            <a:pPr marL="342900" indent="-342900" defTabSz="1208493">
              <a:lnSpc>
                <a:spcPct val="150000"/>
              </a:lnSpc>
              <a:buAutoNum type="arabicPeriod"/>
            </a:pPr>
            <a:r>
              <a:rPr lang="en-IE" sz="1100" dirty="0" smtClean="0">
                <a:solidFill>
                  <a:srgbClr val="F05E43"/>
                </a:solidFill>
                <a:latin typeface="Montserrat Light" panose="020B0604020202020204" charset="0"/>
                <a:ea typeface="Segoe UI" panose="020B0502040204020203" pitchFamily="34" charset="0"/>
                <a:cs typeface="Helvetica" panose="020B0604020202020204" pitchFamily="34" charset="0"/>
              </a:rPr>
              <a:t>Talking to your child about online safety</a:t>
            </a:r>
          </a:p>
          <a:p>
            <a:pPr marL="342900" indent="-342900" defTabSz="1208493">
              <a:lnSpc>
                <a:spcPct val="150000"/>
              </a:lnSpc>
              <a:buAutoNum type="arabicPeriod"/>
            </a:pPr>
            <a:r>
              <a:rPr lang="en-IE" sz="1100" dirty="0" smtClean="0">
                <a:solidFill>
                  <a:srgbClr val="F05E43"/>
                </a:solidFill>
                <a:latin typeface="Montserrat Light" panose="020B0604020202020204" charset="0"/>
                <a:ea typeface="Segoe UI" panose="020B0502040204020203" pitchFamily="34" charset="0"/>
                <a:cs typeface="Helvetica" panose="020B0604020202020204" pitchFamily="34" charset="0"/>
              </a:rPr>
              <a:t>Leading by example</a:t>
            </a:r>
          </a:p>
          <a:p>
            <a:pPr marL="342900" indent="-342900" defTabSz="1208493">
              <a:lnSpc>
                <a:spcPct val="150000"/>
              </a:lnSpc>
              <a:buAutoNum type="arabicPeriod"/>
            </a:pPr>
            <a:r>
              <a:rPr lang="en-IE" sz="1100" dirty="0" smtClean="0">
                <a:solidFill>
                  <a:srgbClr val="F05E43"/>
                </a:solidFill>
                <a:latin typeface="Montserrat Light" panose="020B0604020202020204" charset="0"/>
                <a:ea typeface="Segoe UI" panose="020B0502040204020203" pitchFamily="34" charset="0"/>
                <a:cs typeface="Helvetica" panose="020B0604020202020204" pitchFamily="34" charset="0"/>
              </a:rPr>
              <a:t>Respectful Communication</a:t>
            </a:r>
          </a:p>
          <a:p>
            <a:pPr marL="0" indent="0" defTabSz="1208493">
              <a:lnSpc>
                <a:spcPct val="150000"/>
              </a:lnSpc>
              <a:buNone/>
            </a:pPr>
            <a:endParaRPr lang="en-GB" sz="1100" dirty="0" smtClean="0">
              <a:solidFill>
                <a:srgbClr val="000000"/>
              </a:solidFill>
              <a:latin typeface="Arial"/>
              <a:ea typeface="Segoe UI" panose="020B0502040204020203" pitchFamily="34" charset="0"/>
              <a:cs typeface="Arial"/>
            </a:endParaRPr>
          </a:p>
          <a:p>
            <a:pPr marL="0" marR="0" lvl="0" indent="0" algn="l" defTabSz="1208493" rtl="0" eaLnBrk="1" fontAlgn="auto" latinLnBrk="0" hangingPunct="1">
              <a:lnSpc>
                <a:spcPct val="150000"/>
              </a:lnSpc>
              <a:spcBef>
                <a:spcPts val="0"/>
              </a:spcBef>
              <a:spcAft>
                <a:spcPts val="0"/>
              </a:spcAft>
              <a:buClr>
                <a:srgbClr val="000000"/>
              </a:buClr>
              <a:buSzPts val="1400"/>
              <a:buFont typeface="Arial"/>
              <a:buNone/>
              <a:tabLst/>
              <a:defRPr/>
            </a:pPr>
            <a:r>
              <a:rPr lang="en-IE" sz="1100" b="1" noProof="1" smtClean="0">
                <a:solidFill>
                  <a:srgbClr val="F05E43"/>
                </a:solidFill>
                <a:latin typeface="Montserrat Light" panose="020B0604020202020204" charset="0"/>
                <a:ea typeface="Segoe UI" panose="020B0502040204020203" pitchFamily="34" charset="0"/>
                <a:cs typeface="Helvetica" panose="020B0604020202020204" pitchFamily="34" charset="0"/>
              </a:rPr>
              <a:t>ACTIVITY </a:t>
            </a:r>
          </a:p>
          <a:p>
            <a:pPr marL="0" marR="0" lvl="0" indent="0" algn="l" defTabSz="1208493" rtl="0" eaLnBrk="1" fontAlgn="auto" latinLnBrk="0" hangingPunct="1">
              <a:lnSpc>
                <a:spcPct val="150000"/>
              </a:lnSpc>
              <a:spcBef>
                <a:spcPts val="0"/>
              </a:spcBef>
              <a:spcAft>
                <a:spcPts val="0"/>
              </a:spcAft>
              <a:buClr>
                <a:srgbClr val="000000"/>
              </a:buClr>
              <a:buSzPts val="1400"/>
              <a:buFont typeface="Arial"/>
              <a:buNone/>
              <a:tabLst/>
              <a:defRPr/>
            </a:pPr>
            <a:r>
              <a:rPr lang="en-IE" sz="1100" b="1" noProof="1" smtClean="0">
                <a:solidFill>
                  <a:srgbClr val="F05E43"/>
                </a:solidFill>
                <a:latin typeface="Montserrat Light" panose="020B0604020202020204" charset="0"/>
                <a:ea typeface="Segoe UI" panose="020B0502040204020203" pitchFamily="34" charset="0"/>
                <a:cs typeface="Helvetica" panose="020B0604020202020204" pitchFamily="34" charset="0"/>
              </a:rPr>
              <a:t>Create a to do list of actions that you think will help your children to have more positive online experiences. </a:t>
            </a:r>
          </a:p>
          <a:p>
            <a:pPr marL="0" marR="0" lvl="0" indent="0" algn="l" defTabSz="1208493" rtl="0" eaLnBrk="1" fontAlgn="auto" latinLnBrk="0" hangingPunct="1">
              <a:lnSpc>
                <a:spcPct val="150000"/>
              </a:lnSpc>
              <a:spcBef>
                <a:spcPts val="0"/>
              </a:spcBef>
              <a:spcAft>
                <a:spcPts val="0"/>
              </a:spcAft>
              <a:buClr>
                <a:srgbClr val="000000"/>
              </a:buClr>
              <a:buSzPts val="1400"/>
              <a:buFont typeface="Arial"/>
              <a:buNone/>
              <a:tabLst/>
              <a:defRPr/>
            </a:pPr>
            <a:r>
              <a:rPr lang="en-IE" sz="1100" b="1" noProof="1" smtClean="0">
                <a:solidFill>
                  <a:srgbClr val="F05E43"/>
                </a:solidFill>
                <a:latin typeface="Montserrat Light" panose="020B0604020202020204" charset="0"/>
                <a:ea typeface="Segoe UI" panose="020B0502040204020203" pitchFamily="34" charset="0"/>
                <a:cs typeface="Helvetica" panose="020B0604020202020204" pitchFamily="34" charset="0"/>
              </a:rPr>
              <a:t>Suggestion – go around the room and take some responses</a:t>
            </a:r>
            <a:r>
              <a:rPr lang="en-IE" sz="1100" b="1" baseline="0" noProof="1" smtClean="0">
                <a:solidFill>
                  <a:srgbClr val="F05E43"/>
                </a:solidFill>
                <a:latin typeface="Montserrat Light" panose="020B0604020202020204" charset="0"/>
                <a:ea typeface="Segoe UI" panose="020B0502040204020203" pitchFamily="34" charset="0"/>
                <a:cs typeface="Helvetica" panose="020B0604020202020204" pitchFamily="34" charset="0"/>
              </a:rPr>
              <a:t> from the group </a:t>
            </a:r>
            <a:endParaRPr lang="en-IE" sz="1100" b="1" noProof="1" smtClean="0">
              <a:solidFill>
                <a:srgbClr val="F05E43"/>
              </a:solidFill>
              <a:latin typeface="Montserrat Light" panose="020B0604020202020204" charset="0"/>
              <a:ea typeface="Segoe UI" panose="020B0502040204020203" pitchFamily="34" charset="0"/>
              <a:cs typeface="Helvetica" panose="020B0604020202020204" pitchFamily="34" charset="0"/>
            </a:endParaRPr>
          </a:p>
          <a:p>
            <a:pPr marL="342900" indent="-342900" defTabSz="1208493">
              <a:lnSpc>
                <a:spcPct val="150000"/>
              </a:lnSpc>
              <a:buAutoNum type="arabicPeriod"/>
            </a:pPr>
            <a:endParaRPr lang="es-MX" sz="1100" dirty="0" smtClean="0">
              <a:solidFill>
                <a:srgbClr val="F05E43"/>
              </a:solidFill>
              <a:latin typeface="Montserrat Light" panose="020B0604020202020204" charset="0"/>
              <a:ea typeface="Segoe UI" panose="020B0502040204020203" pitchFamily="34" charset="0"/>
              <a:cs typeface="Helvetica" panose="020B0604020202020204" pitchFamily="34" charset="0"/>
            </a:endParaRPr>
          </a:p>
        </p:txBody>
      </p:sp>
    </p:spTree>
    <p:extLst>
      <p:ext uri="{BB962C8B-B14F-4D97-AF65-F5344CB8AC3E}">
        <p14:creationId xmlns:p14="http://schemas.microsoft.com/office/powerpoint/2010/main" val="7429263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Shape 7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8" name="Shape 7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IE" b="1" dirty="0" smtClean="0"/>
              <a:t>National Parents Council Primary </a:t>
            </a:r>
          </a:p>
          <a:p>
            <a:pPr marL="0" marR="0" lvl="0" indent="0" algn="l" defTabSz="914400" rtl="0" eaLnBrk="1" fontAlgn="auto" latinLnBrk="0" hangingPunct="1">
              <a:lnSpc>
                <a:spcPct val="100000"/>
              </a:lnSpc>
              <a:spcBef>
                <a:spcPts val="0"/>
              </a:spcBef>
              <a:spcAft>
                <a:spcPts val="0"/>
              </a:spcAft>
              <a:buClrTx/>
              <a:buSzTx/>
              <a:buNone/>
              <a:tabLst/>
              <a:defRPr/>
            </a:pPr>
            <a:r>
              <a:rPr lang="en-GB" sz="1100" b="0" i="0" u="none" strike="noStrike" kern="1200" cap="none" dirty="0" smtClean="0">
                <a:solidFill>
                  <a:schemeClr val="tx1"/>
                </a:solidFill>
                <a:effectLst/>
                <a:latin typeface="Arial"/>
                <a:ea typeface="Arial"/>
                <a:cs typeface="Arial"/>
                <a:sym typeface="Arial"/>
              </a:rPr>
              <a:t>The parent association is the structure through which parents in a school can work together for the best possible education for their children. The parent association works with the principal, staff and the board of management to build effective partnership between the home and school. Partnership between the home and school is important because with positive and active partnership the child gets the best that primary education can offer.</a:t>
            </a:r>
            <a:endParaRPr lang="en-IE" dirty="0" smtClean="0"/>
          </a:p>
          <a:p>
            <a:pPr marL="139700" indent="0">
              <a:buNone/>
            </a:pPr>
            <a:endParaRPr lang="en-GB" sz="1100" b="0" i="0" u="none" strike="noStrike" kern="1200" cap="none" dirty="0" smtClean="0">
              <a:solidFill>
                <a:schemeClr val="tx1"/>
              </a:solidFill>
              <a:effectLst/>
              <a:latin typeface="Arial"/>
              <a:ea typeface="Arial"/>
              <a:cs typeface="Arial"/>
              <a:sym typeface="Arial"/>
            </a:endParaRPr>
          </a:p>
          <a:p>
            <a:pPr marL="139700" indent="0">
              <a:buNone/>
            </a:pPr>
            <a:r>
              <a:rPr lang="en-GB" sz="1100" b="0" i="0" u="none" strike="noStrike" kern="1200" cap="none" dirty="0" smtClean="0">
                <a:solidFill>
                  <a:schemeClr val="tx1"/>
                </a:solidFill>
                <a:effectLst/>
                <a:latin typeface="Arial"/>
                <a:ea typeface="Arial"/>
                <a:cs typeface="Arial"/>
                <a:sym typeface="Arial"/>
              </a:rPr>
              <a:t>Free</a:t>
            </a:r>
            <a:r>
              <a:rPr lang="en-GB" sz="1100" b="0" i="0" u="none" strike="noStrike" kern="1200" cap="none" baseline="0" dirty="0" smtClean="0">
                <a:solidFill>
                  <a:schemeClr val="tx1"/>
                </a:solidFill>
                <a:effectLst/>
                <a:latin typeface="Arial"/>
                <a:ea typeface="Arial"/>
                <a:cs typeface="Arial"/>
                <a:sym typeface="Arial"/>
              </a:rPr>
              <a:t> Supports for Parents </a:t>
            </a:r>
          </a:p>
          <a:p>
            <a:pPr marL="139700" indent="0">
              <a:buNone/>
            </a:pPr>
            <a:endParaRPr lang="en-GB" sz="1100" b="0" i="0" u="none" strike="noStrike" kern="1200" cap="none" dirty="0" smtClean="0">
              <a:solidFill>
                <a:schemeClr val="tx1"/>
              </a:solidFill>
              <a:effectLst/>
              <a:latin typeface="Arial"/>
              <a:ea typeface="Arial"/>
              <a:cs typeface="Arial"/>
              <a:sym typeface="Arial"/>
            </a:endParaRPr>
          </a:p>
          <a:p>
            <a:pPr marL="139700" indent="0">
              <a:buNone/>
            </a:pPr>
            <a:r>
              <a:rPr lang="en-GB" sz="1100" b="1" i="0" u="none" strike="noStrike" kern="1200" cap="none" dirty="0" smtClean="0">
                <a:solidFill>
                  <a:schemeClr val="tx1"/>
                </a:solidFill>
                <a:effectLst/>
                <a:latin typeface="Arial"/>
                <a:ea typeface="Arial"/>
                <a:cs typeface="Arial"/>
                <a:sym typeface="Arial"/>
              </a:rPr>
              <a:t>NPC Primary – Helpline </a:t>
            </a:r>
          </a:p>
          <a:p>
            <a:pPr marL="139700" indent="0">
              <a:buNone/>
            </a:pPr>
            <a:r>
              <a:rPr lang="en-GB" sz="1100" b="0" i="0" u="none" strike="noStrike" kern="1200" cap="none" dirty="0" smtClean="0">
                <a:solidFill>
                  <a:schemeClr val="tx1"/>
                </a:solidFill>
                <a:effectLst/>
                <a:latin typeface="Arial"/>
                <a:ea typeface="Arial"/>
                <a:cs typeface="Arial"/>
                <a:sym typeface="Arial"/>
              </a:rPr>
              <a:t>NPC Information/Helpline is a confidential service for parents. The Information/Helpline officers listen, and give information and support to parents to help them make the best possible decisions for and with their children</a:t>
            </a:r>
          </a:p>
          <a:p>
            <a:pPr marL="139700" indent="0">
              <a:buNone/>
            </a:pPr>
            <a:r>
              <a:rPr lang="en-GB" sz="1100" b="0" i="0" u="none" strike="noStrike" kern="1200" cap="none" dirty="0" smtClean="0">
                <a:solidFill>
                  <a:schemeClr val="tx1"/>
                </a:solidFill>
                <a:effectLst/>
                <a:latin typeface="Arial"/>
                <a:ea typeface="Arial"/>
                <a:cs typeface="Arial"/>
                <a:sym typeface="Arial"/>
              </a:rPr>
              <a:t>If you have a query on any aspect of your child’s education please contact the Helpline on Tel: </a:t>
            </a:r>
            <a:r>
              <a:rPr lang="en-GB" sz="1100" b="1" i="0" u="none" strike="noStrike" kern="1200" cap="none" dirty="0" smtClean="0">
                <a:solidFill>
                  <a:schemeClr val="tx1"/>
                </a:solidFill>
                <a:effectLst/>
                <a:latin typeface="Arial"/>
                <a:ea typeface="Arial"/>
                <a:cs typeface="Arial"/>
                <a:sym typeface="Arial"/>
              </a:rPr>
              <a:t>01-8874477</a:t>
            </a:r>
            <a:r>
              <a:rPr lang="en-GB" sz="1100" b="0" i="0" u="none" strike="noStrike" kern="1200" cap="none" dirty="0" smtClean="0">
                <a:solidFill>
                  <a:schemeClr val="tx1"/>
                </a:solidFill>
                <a:effectLst/>
                <a:latin typeface="Arial"/>
                <a:ea typeface="Arial"/>
                <a:cs typeface="Arial"/>
                <a:sym typeface="Arial"/>
              </a:rPr>
              <a:t> email: </a:t>
            </a:r>
            <a:r>
              <a:rPr lang="en-GB" sz="1100" b="0" i="0" u="none" strike="noStrike" kern="1200" cap="none" dirty="0" smtClean="0">
                <a:solidFill>
                  <a:schemeClr val="tx1"/>
                </a:solidFill>
                <a:effectLst/>
                <a:latin typeface="Arial"/>
                <a:ea typeface="Arial"/>
                <a:cs typeface="Arial"/>
                <a:sym typeface="Arial"/>
                <a:hlinkClick r:id="rId3"/>
              </a:rPr>
              <a:t>helpline@npc.ie</a:t>
            </a:r>
            <a:endParaRPr lang="en-GB" sz="1100" b="0" i="0" u="none" strike="noStrike" kern="1200" cap="none" dirty="0" smtClean="0">
              <a:solidFill>
                <a:schemeClr val="tx1"/>
              </a:solidFill>
              <a:effectLst/>
              <a:latin typeface="Arial"/>
              <a:ea typeface="Arial"/>
              <a:cs typeface="Arial"/>
              <a:sym typeface="Arial"/>
            </a:endParaRPr>
          </a:p>
          <a:p>
            <a:pPr marL="139700" indent="0">
              <a:buNone/>
            </a:pPr>
            <a:r>
              <a:rPr lang="en-GB" sz="1100" b="0" i="0" u="none" strike="noStrike" kern="1200" cap="none" dirty="0" smtClean="0">
                <a:solidFill>
                  <a:schemeClr val="tx1"/>
                </a:solidFill>
                <a:effectLst/>
                <a:latin typeface="Arial"/>
                <a:ea typeface="Arial"/>
                <a:cs typeface="Arial"/>
                <a:sym typeface="Arial"/>
              </a:rPr>
              <a:t>The Helpline is open from:</a:t>
            </a:r>
          </a:p>
          <a:p>
            <a:pPr marL="139700" indent="0">
              <a:buNone/>
            </a:pPr>
            <a:r>
              <a:rPr lang="en-GB" sz="1100" b="1" i="0" u="none" strike="noStrike" kern="1200" cap="none" dirty="0" smtClean="0">
                <a:solidFill>
                  <a:schemeClr val="tx1"/>
                </a:solidFill>
                <a:effectLst/>
                <a:latin typeface="Arial"/>
                <a:ea typeface="Arial"/>
                <a:cs typeface="Arial"/>
                <a:sym typeface="Arial"/>
              </a:rPr>
              <a:t>Monday &amp; Tuesday </a:t>
            </a:r>
            <a:r>
              <a:rPr lang="en-GB" sz="1100" b="0" i="0" u="none" strike="noStrike" kern="1200" cap="none" dirty="0" smtClean="0">
                <a:solidFill>
                  <a:schemeClr val="tx1"/>
                </a:solidFill>
                <a:effectLst/>
                <a:latin typeface="Arial"/>
                <a:ea typeface="Arial"/>
                <a:cs typeface="Arial"/>
                <a:sym typeface="Arial"/>
              </a:rPr>
              <a:t>from </a:t>
            </a:r>
            <a:r>
              <a:rPr lang="en-GB" sz="1100" b="1" i="0" u="none" strike="noStrike" kern="1200" cap="none" dirty="0" smtClean="0">
                <a:solidFill>
                  <a:schemeClr val="tx1"/>
                </a:solidFill>
                <a:effectLst/>
                <a:latin typeface="Arial"/>
                <a:ea typeface="Arial"/>
                <a:cs typeface="Arial"/>
                <a:sym typeface="Arial"/>
              </a:rPr>
              <a:t>10am to 4pm</a:t>
            </a:r>
            <a:endParaRPr lang="en-GB" sz="1100" b="0" i="0" u="none" strike="noStrike" kern="1200" cap="none" dirty="0" smtClean="0">
              <a:solidFill>
                <a:schemeClr val="tx1"/>
              </a:solidFill>
              <a:effectLst/>
              <a:latin typeface="Arial"/>
              <a:ea typeface="Arial"/>
              <a:cs typeface="Arial"/>
              <a:sym typeface="Arial"/>
            </a:endParaRPr>
          </a:p>
          <a:p>
            <a:pPr marL="139700" indent="0">
              <a:buNone/>
            </a:pPr>
            <a:r>
              <a:rPr lang="en-GB" sz="1100" b="1" i="0" u="none" strike="noStrike" kern="1200" cap="none" dirty="0" smtClean="0">
                <a:solidFill>
                  <a:schemeClr val="tx1"/>
                </a:solidFill>
                <a:effectLst/>
                <a:latin typeface="Arial"/>
                <a:ea typeface="Arial"/>
                <a:cs typeface="Arial"/>
                <a:sym typeface="Arial"/>
              </a:rPr>
              <a:t>Wednesday to Friday</a:t>
            </a:r>
            <a:r>
              <a:rPr lang="en-GB" sz="1100" b="0" i="0" u="none" strike="noStrike" kern="1200" cap="none" dirty="0" smtClean="0">
                <a:solidFill>
                  <a:schemeClr val="tx1"/>
                </a:solidFill>
                <a:effectLst/>
                <a:latin typeface="Arial"/>
                <a:ea typeface="Arial"/>
                <a:cs typeface="Arial"/>
                <a:sym typeface="Arial"/>
              </a:rPr>
              <a:t> from </a:t>
            </a:r>
            <a:r>
              <a:rPr lang="en-GB" sz="1100" b="1" i="0" u="none" strike="noStrike" kern="1200" cap="none" dirty="0" smtClean="0">
                <a:solidFill>
                  <a:schemeClr val="tx1"/>
                </a:solidFill>
                <a:effectLst/>
                <a:latin typeface="Arial"/>
                <a:ea typeface="Arial"/>
                <a:cs typeface="Arial"/>
                <a:sym typeface="Arial"/>
              </a:rPr>
              <a:t>10am to 5pm</a:t>
            </a:r>
            <a:r>
              <a:rPr lang="en-GB" sz="1100" b="0" i="0" u="none" strike="noStrike" kern="1200" cap="none" dirty="0" smtClean="0">
                <a:solidFill>
                  <a:schemeClr val="tx1"/>
                </a:solidFill>
                <a:effectLst/>
                <a:latin typeface="Arial"/>
                <a:ea typeface="Arial"/>
                <a:cs typeface="Arial"/>
                <a:sym typeface="Arial"/>
              </a:rPr>
              <a:t> </a:t>
            </a:r>
          </a:p>
          <a:p>
            <a:pPr marL="0" lvl="0" indent="0">
              <a:spcBef>
                <a:spcPts val="0"/>
              </a:spcBef>
              <a:spcAft>
                <a:spcPts val="0"/>
              </a:spcAft>
              <a:buNone/>
            </a:pPr>
            <a:endParaRPr lang="en-GB" dirty="0" smtClean="0"/>
          </a:p>
          <a:p>
            <a:pPr marL="0" lvl="0" indent="0">
              <a:spcBef>
                <a:spcPts val="0"/>
              </a:spcBef>
              <a:spcAft>
                <a:spcPts val="0"/>
              </a:spcAft>
              <a:buNone/>
            </a:pPr>
            <a:r>
              <a:rPr lang="en-GB" dirty="0" smtClean="0"/>
              <a:t>Free Resources</a:t>
            </a:r>
          </a:p>
          <a:p>
            <a:pPr marL="0" lvl="0" indent="0">
              <a:spcBef>
                <a:spcPts val="0"/>
              </a:spcBef>
              <a:spcAft>
                <a:spcPts val="0"/>
              </a:spcAft>
              <a:buNone/>
            </a:pPr>
            <a:r>
              <a:rPr lang="en-GB" dirty="0" smtClean="0"/>
              <a:t>Free Online Training for Parents on Internet Safety</a:t>
            </a:r>
          </a:p>
          <a:p>
            <a:pPr marL="0" lvl="0" indent="0">
              <a:spcBef>
                <a:spcPts val="0"/>
              </a:spcBef>
              <a:spcAft>
                <a:spcPts val="0"/>
              </a:spcAft>
              <a:buNone/>
            </a:pPr>
            <a:r>
              <a:rPr lang="en-GB" sz="1100" b="0" i="0" u="none" strike="noStrike" cap="none" dirty="0" smtClean="0">
                <a:solidFill>
                  <a:srgbClr val="000000"/>
                </a:solidFill>
                <a:effectLst/>
                <a:latin typeface="Arial"/>
                <a:ea typeface="Arial"/>
                <a:cs typeface="Arial"/>
                <a:sym typeface="Arial"/>
              </a:rPr>
              <a:t>The overall objective of this online session is to provide parents with information and skills to support their children's online activity. </a:t>
            </a:r>
          </a:p>
          <a:p>
            <a:pPr marL="0" lvl="0" indent="0">
              <a:spcBef>
                <a:spcPts val="0"/>
              </a:spcBef>
              <a:spcAft>
                <a:spcPts val="0"/>
              </a:spcAft>
              <a:buNone/>
            </a:pPr>
            <a:endParaRPr lang="en-GB" sz="1100" b="0" i="0" u="none" strike="noStrike" cap="none" dirty="0" smtClean="0">
              <a:solidFill>
                <a:srgbClr val="000000"/>
              </a:solidFill>
              <a:effectLst/>
              <a:latin typeface="Arial"/>
              <a:cs typeface="Arial"/>
              <a:sym typeface="Arial"/>
            </a:endParaRPr>
          </a:p>
          <a:p>
            <a:pPr marL="0" lvl="0" indent="0">
              <a:spcBef>
                <a:spcPts val="0"/>
              </a:spcBef>
              <a:spcAft>
                <a:spcPts val="0"/>
              </a:spcAft>
              <a:buNone/>
            </a:pPr>
            <a:r>
              <a:rPr lang="en-GB" sz="1100" b="0" i="0" u="none" strike="noStrike" cap="none" dirty="0" smtClean="0">
                <a:solidFill>
                  <a:srgbClr val="000000"/>
                </a:solidFill>
                <a:effectLst/>
                <a:latin typeface="Arial"/>
                <a:cs typeface="Arial"/>
                <a:sym typeface="Arial"/>
              </a:rPr>
              <a:t>Internet Safety Workshops </a:t>
            </a:r>
          </a:p>
          <a:p>
            <a:pPr marL="0" lvl="0" indent="0">
              <a:spcBef>
                <a:spcPts val="0"/>
              </a:spcBef>
              <a:spcAft>
                <a:spcPts val="0"/>
              </a:spcAft>
              <a:buNone/>
            </a:pPr>
            <a:r>
              <a:rPr lang="en-GB" dirty="0" smtClean="0"/>
              <a:t>The NPC Primary offer Internet</a:t>
            </a:r>
            <a:r>
              <a:rPr lang="en-GB" baseline="0" dirty="0" smtClean="0"/>
              <a:t> Safety workshops for parents which can be hosted in the local school. To book a workshop or access the online course visit NPC.ie</a:t>
            </a:r>
            <a:endParaRPr dirty="0"/>
          </a:p>
        </p:txBody>
      </p:sp>
    </p:spTree>
    <p:extLst>
      <p:ext uri="{BB962C8B-B14F-4D97-AF65-F5344CB8AC3E}">
        <p14:creationId xmlns:p14="http://schemas.microsoft.com/office/powerpoint/2010/main" val="25789593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Shape 6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4" name="Shape 6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42750785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Shape 6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4" name="Shape 6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2338572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Shape 65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3" name="Shape 65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dirty="0" smtClean="0"/>
              <a:t>A</a:t>
            </a:r>
            <a:r>
              <a:rPr lang="en-GB" baseline="0" dirty="0" smtClean="0"/>
              <a:t> recent survey conducted by Webwise and the National Parents Council Primary found that Irish parents top concerns around internet safety include cyber-bullying, spending too much time online, online grooming exploitation and accessing inappropriate content. </a:t>
            </a:r>
            <a:endParaRPr dirty="0"/>
          </a:p>
        </p:txBody>
      </p:sp>
    </p:spTree>
    <p:extLst>
      <p:ext uri="{BB962C8B-B14F-4D97-AF65-F5344CB8AC3E}">
        <p14:creationId xmlns:p14="http://schemas.microsoft.com/office/powerpoint/2010/main" val="1594006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Shape 8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1" name="Shape 8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dirty="0" smtClean="0"/>
              <a:t>Group Discussion Activity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smtClean="0"/>
              <a:t>Ask the group ‘</a:t>
            </a:r>
            <a:r>
              <a:rPr lang="es-MX" sz="1100" b="1" noProof="1" smtClean="0">
                <a:solidFill>
                  <a:srgbClr val="F05E43"/>
                </a:solidFill>
                <a:latin typeface="Montserrat" panose="020B0604020202020204" charset="0"/>
                <a:ea typeface="Segoe UI" panose="020B0502040204020203" pitchFamily="34" charset="0"/>
                <a:cs typeface="Helvetica" panose="020B0604020202020204" pitchFamily="34" charset="0"/>
              </a:rPr>
              <a:t>What do you think are the main benefits for children from using the internet ?’</a:t>
            </a:r>
            <a:endParaRPr lang="es-MX" sz="1100" b="0" noProof="1" smtClean="0">
              <a:solidFill>
                <a:srgbClr val="F05E43"/>
              </a:solidFill>
              <a:latin typeface="Montserrat" panose="020B0604020202020204" charset="0"/>
              <a:ea typeface="Segoe UI" panose="020B0502040204020203" pitchFamily="34" charset="0"/>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MX" sz="1100" b="0" noProof="1" smtClean="0">
                <a:solidFill>
                  <a:srgbClr val="F05E43"/>
                </a:solidFill>
                <a:latin typeface="Montserrat" panose="020B0604020202020204" charset="0"/>
                <a:ea typeface="Segoe UI" panose="020B0502040204020203" pitchFamily="34" charset="0"/>
                <a:cs typeface="Helvetica" panose="020B0604020202020204" pitchFamily="34" charset="0"/>
              </a:rPr>
              <a:t>Sample responses: Learning,</a:t>
            </a:r>
            <a:r>
              <a:rPr lang="es-MX" sz="1100" b="0" baseline="0" noProof="1" smtClean="0">
                <a:solidFill>
                  <a:srgbClr val="F05E43"/>
                </a:solidFill>
                <a:latin typeface="Montserrat" panose="020B0604020202020204" charset="0"/>
                <a:ea typeface="Segoe UI" panose="020B0502040204020203" pitchFamily="34" charset="0"/>
                <a:cs typeface="Helvetica" panose="020B0604020202020204" pitchFamily="34" charset="0"/>
              </a:rPr>
              <a:t> communicating with people, developing new skills – coding, creativty, etc. </a:t>
            </a:r>
            <a:endParaRPr lang="es-MX" sz="1100" b="0" noProof="1" smtClean="0">
              <a:solidFill>
                <a:srgbClr val="F05E43"/>
              </a:solidFill>
              <a:latin typeface="Montserrat" panose="020B0604020202020204" charset="0"/>
              <a:ea typeface="Segoe UI" panose="020B0502040204020203" pitchFamily="34" charset="0"/>
              <a:cs typeface="Helvetica" panose="020B0604020202020204" pitchFamily="34" charset="0"/>
            </a:endParaRPr>
          </a:p>
          <a:p>
            <a:pPr marL="0" lvl="0" indent="0">
              <a:spcBef>
                <a:spcPts val="0"/>
              </a:spcBef>
              <a:spcAft>
                <a:spcPts val="0"/>
              </a:spcAft>
              <a:buNone/>
            </a:pPr>
            <a:endParaRPr b="0" dirty="0"/>
          </a:p>
        </p:txBody>
      </p:sp>
    </p:spTree>
    <p:extLst>
      <p:ext uri="{BB962C8B-B14F-4D97-AF65-F5344CB8AC3E}">
        <p14:creationId xmlns:p14="http://schemas.microsoft.com/office/powerpoint/2010/main" val="3962072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Shape 6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9" name="Shape 6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endParaRPr lang="en-IE" sz="1100" b="1" i="0" u="none" strike="noStrike" kern="1200" cap="none" dirty="0" smtClean="0">
              <a:solidFill>
                <a:schemeClr val="tx1"/>
              </a:solidFill>
              <a:effectLst/>
              <a:latin typeface="Arial"/>
              <a:ea typeface="Arial"/>
              <a:cs typeface="Arial"/>
              <a:sym typeface="Arial"/>
            </a:endParaRPr>
          </a:p>
          <a:p>
            <a:pPr marL="139700" indent="0">
              <a:buNone/>
            </a:pPr>
            <a:r>
              <a:rPr lang="en-IE" sz="1100" b="1" i="0" u="none" strike="noStrike" kern="1200" cap="none" dirty="0" smtClean="0">
                <a:solidFill>
                  <a:schemeClr val="tx1"/>
                </a:solidFill>
                <a:effectLst/>
                <a:latin typeface="Arial"/>
                <a:ea typeface="Arial"/>
                <a:cs typeface="Arial"/>
                <a:sym typeface="Arial"/>
              </a:rPr>
              <a:t>Internet Safety Advice for Parents of Young Children</a:t>
            </a:r>
          </a:p>
          <a:p>
            <a:pPr marL="139700" indent="0">
              <a:buNone/>
            </a:pPr>
            <a:r>
              <a:rPr lang="en-IE" sz="1100" b="0" i="0" u="none" strike="noStrike" kern="1200" cap="none" dirty="0" smtClean="0">
                <a:solidFill>
                  <a:schemeClr val="tx1"/>
                </a:solidFill>
                <a:effectLst/>
                <a:latin typeface="Arial"/>
                <a:ea typeface="Arial"/>
                <a:cs typeface="Arial"/>
                <a:sym typeface="Arial"/>
              </a:rPr>
              <a:t>It is never too early to think about your child’s safety online. If you are a parent of a young child who is just starting to discover the online world, there are a few things to consider:</a:t>
            </a:r>
          </a:p>
          <a:p>
            <a:pPr marL="139700" lvl="0" indent="0">
              <a:buNone/>
            </a:pPr>
            <a:endParaRPr lang="en-IE" sz="1100" b="1" i="0" u="none" strike="noStrike" kern="1200" cap="none" dirty="0" smtClean="0">
              <a:solidFill>
                <a:schemeClr val="tx1"/>
              </a:solidFill>
              <a:effectLst/>
              <a:latin typeface="Arial"/>
              <a:ea typeface="Arial"/>
              <a:cs typeface="Arial"/>
              <a:sym typeface="Arial"/>
            </a:endParaRPr>
          </a:p>
          <a:p>
            <a:pPr marL="139700" lvl="0" indent="0">
              <a:buNone/>
            </a:pPr>
            <a:r>
              <a:rPr lang="en-IE" sz="1100" b="1" i="0" u="none" strike="noStrike" kern="1200" cap="none" dirty="0" smtClean="0">
                <a:solidFill>
                  <a:schemeClr val="tx1"/>
                </a:solidFill>
                <a:effectLst/>
                <a:latin typeface="Arial"/>
                <a:ea typeface="Arial"/>
                <a:cs typeface="Arial"/>
                <a:sym typeface="Arial"/>
              </a:rPr>
              <a:t>Parental Supervision</a:t>
            </a:r>
          </a:p>
          <a:p>
            <a:pPr marL="139700" lvl="0" indent="0">
              <a:buNone/>
            </a:pPr>
            <a:r>
              <a:rPr lang="en-IE" sz="1100" b="0" i="0" u="none" strike="noStrike" kern="1200" cap="none" dirty="0" smtClean="0">
                <a:solidFill>
                  <a:schemeClr val="tx1"/>
                </a:solidFill>
                <a:effectLst/>
                <a:latin typeface="Arial"/>
                <a:ea typeface="Arial"/>
                <a:cs typeface="Arial"/>
                <a:sym typeface="Arial"/>
              </a:rPr>
              <a:t>It</a:t>
            </a:r>
            <a:r>
              <a:rPr lang="en-IE" sz="1100" b="0" i="0" u="none" strike="noStrike" kern="1200" cap="none" baseline="0" dirty="0" smtClean="0">
                <a:solidFill>
                  <a:schemeClr val="tx1"/>
                </a:solidFill>
                <a:effectLst/>
                <a:latin typeface="Arial"/>
                <a:ea typeface="Arial"/>
                <a:cs typeface="Arial"/>
                <a:sym typeface="Arial"/>
              </a:rPr>
              <a:t> is very important that y</a:t>
            </a:r>
            <a:r>
              <a:rPr lang="en-IE" sz="1100" b="0" i="0" u="none" strike="noStrike" kern="1200" cap="none" dirty="0" smtClean="0">
                <a:solidFill>
                  <a:schemeClr val="tx1"/>
                </a:solidFill>
                <a:effectLst/>
                <a:latin typeface="Arial"/>
                <a:ea typeface="Arial"/>
                <a:cs typeface="Arial"/>
                <a:sym typeface="Arial"/>
              </a:rPr>
              <a:t>oung children</a:t>
            </a:r>
            <a:r>
              <a:rPr lang="en-IE" sz="1100" b="0" i="0" u="none" strike="noStrike" kern="1200" cap="none" baseline="0" dirty="0" smtClean="0">
                <a:solidFill>
                  <a:schemeClr val="tx1"/>
                </a:solidFill>
                <a:effectLst/>
                <a:latin typeface="Arial"/>
                <a:ea typeface="Arial"/>
                <a:cs typeface="Arial"/>
                <a:sym typeface="Arial"/>
              </a:rPr>
              <a:t> </a:t>
            </a:r>
            <a:r>
              <a:rPr lang="en-IE" sz="1100" b="0" i="0" u="none" strike="noStrike" kern="1200" cap="none" dirty="0" smtClean="0">
                <a:solidFill>
                  <a:schemeClr val="tx1"/>
                </a:solidFill>
                <a:effectLst/>
                <a:latin typeface="Arial"/>
                <a:ea typeface="Arial"/>
                <a:cs typeface="Arial"/>
                <a:sym typeface="Arial"/>
              </a:rPr>
              <a:t>be supervised at all times while using the internet. It can be easy to access inappropriate content</a:t>
            </a:r>
            <a:r>
              <a:rPr lang="en-IE" sz="1100" b="0" i="0" u="none" strike="noStrike" kern="1200" cap="none" baseline="0" dirty="0" smtClean="0">
                <a:solidFill>
                  <a:schemeClr val="tx1"/>
                </a:solidFill>
                <a:effectLst/>
                <a:latin typeface="Arial"/>
                <a:ea typeface="Arial"/>
                <a:cs typeface="Arial"/>
                <a:sym typeface="Arial"/>
              </a:rPr>
              <a:t> without intending to, parents should guide their child as they discover the online world for the first time.</a:t>
            </a:r>
          </a:p>
          <a:p>
            <a:pPr marL="139700" lvl="0" indent="0">
              <a:buNone/>
            </a:pPr>
            <a:endParaRPr lang="en-IE" sz="1100" b="1" i="0" u="none" strike="noStrike" kern="1200" cap="none" dirty="0" smtClean="0">
              <a:solidFill>
                <a:schemeClr val="tx1"/>
              </a:solidFill>
              <a:effectLst/>
              <a:latin typeface="Arial"/>
              <a:ea typeface="Arial"/>
              <a:cs typeface="Arial"/>
              <a:sym typeface="Arial"/>
            </a:endParaRPr>
          </a:p>
          <a:p>
            <a:pPr marL="139700" lvl="0" indent="0">
              <a:buNone/>
            </a:pPr>
            <a:r>
              <a:rPr lang="en-IE" sz="1100" b="1" i="0" u="none" strike="noStrike" kern="1200" cap="none" dirty="0" smtClean="0">
                <a:solidFill>
                  <a:schemeClr val="tx1"/>
                </a:solidFill>
                <a:effectLst/>
                <a:latin typeface="Arial"/>
                <a:ea typeface="Arial"/>
                <a:cs typeface="Arial"/>
                <a:sym typeface="Arial"/>
              </a:rPr>
              <a:t>Talk about Internet Safety with your Child</a:t>
            </a:r>
            <a:endParaRPr lang="en-IE" sz="1100" b="0" i="0" u="none" strike="noStrike" kern="1200" cap="none" dirty="0" smtClean="0">
              <a:solidFill>
                <a:schemeClr val="tx1"/>
              </a:solidFill>
              <a:effectLst/>
              <a:latin typeface="Arial"/>
              <a:ea typeface="Arial"/>
              <a:cs typeface="Arial"/>
              <a:sym typeface="Arial"/>
            </a:endParaRPr>
          </a:p>
          <a:p>
            <a:pPr marL="139700" indent="0">
              <a:buNone/>
            </a:pPr>
            <a:r>
              <a:rPr lang="en-IE" sz="1100" b="0" i="0" u="none" strike="noStrike" kern="1200" cap="none" dirty="0" smtClean="0">
                <a:solidFill>
                  <a:schemeClr val="tx1"/>
                </a:solidFill>
                <a:effectLst/>
                <a:latin typeface="Arial"/>
                <a:ea typeface="Arial"/>
                <a:cs typeface="Arial"/>
                <a:sym typeface="Arial"/>
              </a:rPr>
              <a:t>Have a conversation with your child on some of the important things to watch out for when going online for the first time. Young children will not be aware of the dangers, so it is very important to talk with them about who they talk to online and about sharing personal information online.</a:t>
            </a:r>
          </a:p>
          <a:p>
            <a:pPr marL="139700" lvl="0" indent="0">
              <a:buNone/>
            </a:pPr>
            <a:endParaRPr lang="en-IE" sz="1100" b="1" i="0" u="none" strike="noStrike" kern="1200" cap="none" dirty="0" smtClean="0">
              <a:solidFill>
                <a:schemeClr val="tx1"/>
              </a:solidFill>
              <a:effectLst/>
              <a:latin typeface="Arial"/>
              <a:ea typeface="Arial"/>
              <a:cs typeface="Arial"/>
              <a:sym typeface="Arial"/>
            </a:endParaRPr>
          </a:p>
          <a:p>
            <a:pPr marL="139700" lvl="0" indent="0">
              <a:buNone/>
            </a:pPr>
            <a:r>
              <a:rPr lang="en-IE" sz="1100" b="1" i="0" u="none" strike="noStrike" kern="1200" cap="none" dirty="0" smtClean="0">
                <a:solidFill>
                  <a:schemeClr val="tx1"/>
                </a:solidFill>
                <a:effectLst/>
                <a:latin typeface="Arial"/>
                <a:ea typeface="Arial"/>
                <a:cs typeface="Arial"/>
                <a:sym typeface="Arial"/>
              </a:rPr>
              <a:t>Use Parental Controls</a:t>
            </a:r>
            <a:endParaRPr lang="en-IE" sz="1100" b="0" i="0" u="none" strike="noStrike" kern="1200" cap="none" dirty="0" smtClean="0">
              <a:solidFill>
                <a:schemeClr val="tx1"/>
              </a:solidFill>
              <a:effectLst/>
              <a:latin typeface="Arial"/>
              <a:ea typeface="Arial"/>
              <a:cs typeface="Arial"/>
              <a:sym typeface="Arial"/>
            </a:endParaRPr>
          </a:p>
          <a:p>
            <a:pPr marL="139700" indent="0">
              <a:buNone/>
            </a:pPr>
            <a:r>
              <a:rPr lang="en-IE" sz="1100" b="0" i="0" u="none" strike="noStrike" kern="1200" cap="none" dirty="0" smtClean="0">
                <a:solidFill>
                  <a:schemeClr val="tx1"/>
                </a:solidFill>
                <a:effectLst/>
                <a:latin typeface="Arial"/>
                <a:ea typeface="Arial"/>
                <a:cs typeface="Arial"/>
                <a:sym typeface="Arial"/>
              </a:rPr>
              <a:t>Most internet technologies have built-in controls that allow you to limit the amount of time your child can spend online, restrict their access to adult content, and switch off functions like shopping and chatting. Filtering controls are particularly useful at preventing young children from accidentally encountering content that might bother them.</a:t>
            </a:r>
          </a:p>
          <a:p>
            <a:pPr marL="139700" lvl="0" indent="0">
              <a:buNone/>
            </a:pPr>
            <a:endParaRPr lang="en-IE" sz="1100" b="1" i="0" u="none" strike="noStrike" kern="1200" cap="none" dirty="0" smtClean="0">
              <a:solidFill>
                <a:schemeClr val="tx1"/>
              </a:solidFill>
              <a:effectLst/>
              <a:latin typeface="Arial"/>
              <a:ea typeface="Arial"/>
              <a:cs typeface="Arial"/>
              <a:sym typeface="Arial"/>
            </a:endParaRPr>
          </a:p>
          <a:p>
            <a:pPr marL="139700" lvl="0" indent="0">
              <a:buNone/>
            </a:pPr>
            <a:r>
              <a:rPr lang="en-IE" sz="1100" b="1" i="0" u="none" strike="noStrike" kern="1200" cap="none" dirty="0" smtClean="0">
                <a:solidFill>
                  <a:schemeClr val="tx1"/>
                </a:solidFill>
                <a:effectLst/>
                <a:latin typeface="Arial"/>
                <a:ea typeface="Arial"/>
                <a:cs typeface="Arial"/>
                <a:sym typeface="Arial"/>
              </a:rPr>
              <a:t>Disable In-App Purchases</a:t>
            </a:r>
            <a:endParaRPr lang="en-IE" sz="1100" b="0" i="0" u="none" strike="noStrike" kern="1200" cap="none" dirty="0" smtClean="0">
              <a:solidFill>
                <a:schemeClr val="tx1"/>
              </a:solidFill>
              <a:effectLst/>
              <a:latin typeface="Arial"/>
              <a:ea typeface="Arial"/>
              <a:cs typeface="Arial"/>
              <a:sym typeface="Arial"/>
            </a:endParaRPr>
          </a:p>
          <a:p>
            <a:pPr marL="139700" indent="0">
              <a:buNone/>
            </a:pPr>
            <a:r>
              <a:rPr lang="en-IE" sz="1100" b="0" i="0" u="none" strike="noStrike" kern="1200" cap="none" dirty="0" smtClean="0">
                <a:solidFill>
                  <a:schemeClr val="tx1"/>
                </a:solidFill>
                <a:effectLst/>
                <a:latin typeface="Arial"/>
                <a:ea typeface="Arial"/>
                <a:cs typeface="Arial"/>
                <a:sym typeface="Arial"/>
              </a:rPr>
              <a:t>Many apps and games give their users the option of buying additional game functionality, additional points/bonuses, or a host of other extras. Children can easily make purchases without even realising. You can disable in-app purchases using your phone/device settings. </a:t>
            </a:r>
          </a:p>
          <a:p>
            <a:pPr marL="139700" lvl="0" indent="0">
              <a:buNone/>
            </a:pPr>
            <a:endParaRPr lang="en-IE" sz="1100" b="1" i="0" u="none" strike="noStrike" kern="1200" cap="none" dirty="0" smtClean="0">
              <a:solidFill>
                <a:schemeClr val="tx1"/>
              </a:solidFill>
              <a:effectLst/>
              <a:latin typeface="Arial"/>
              <a:ea typeface="Arial"/>
              <a:cs typeface="Arial"/>
              <a:sym typeface="Arial"/>
            </a:endParaRPr>
          </a:p>
          <a:p>
            <a:pPr marL="139700" lvl="0" indent="0">
              <a:buNone/>
            </a:pPr>
            <a:r>
              <a:rPr lang="en-IE" sz="1100" b="1" i="0" u="none" strike="noStrike" kern="1200" cap="none" dirty="0" smtClean="0">
                <a:solidFill>
                  <a:schemeClr val="tx1"/>
                </a:solidFill>
                <a:effectLst/>
                <a:latin typeface="Arial"/>
                <a:ea typeface="Arial"/>
                <a:cs typeface="Arial"/>
                <a:sym typeface="Arial"/>
              </a:rPr>
              <a:t>Activate Safe Search</a:t>
            </a:r>
            <a:endParaRPr lang="en-IE" sz="1100" b="0" i="0" u="none" strike="noStrike" kern="1200" cap="none" dirty="0" smtClean="0">
              <a:solidFill>
                <a:schemeClr val="tx1"/>
              </a:solidFill>
              <a:effectLst/>
              <a:latin typeface="Arial"/>
              <a:ea typeface="Arial"/>
              <a:cs typeface="Arial"/>
              <a:sym typeface="Arial"/>
            </a:endParaRPr>
          </a:p>
          <a:p>
            <a:pPr marL="139700" indent="0">
              <a:buNone/>
            </a:pPr>
            <a:r>
              <a:rPr lang="en-IE" sz="1100" b="0" i="0" u="none" strike="noStrike" kern="1200" cap="none" dirty="0" smtClean="0">
                <a:solidFill>
                  <a:schemeClr val="tx1"/>
                </a:solidFill>
                <a:effectLst/>
                <a:latin typeface="Arial"/>
                <a:ea typeface="Arial"/>
                <a:cs typeface="Arial"/>
                <a:sym typeface="Arial"/>
              </a:rPr>
              <a:t>Help minimise the risk of your child coming across inappropriate content in response to search queries by activating “safe search” in your search engine. </a:t>
            </a:r>
          </a:p>
          <a:p>
            <a:pPr marL="139700" lvl="0" indent="0">
              <a:buNone/>
            </a:pPr>
            <a:endParaRPr lang="en-IE" sz="1100" b="1" i="0" u="none" strike="noStrike" kern="1200" cap="none" dirty="0" smtClean="0">
              <a:solidFill>
                <a:schemeClr val="tx1"/>
              </a:solidFill>
              <a:effectLst/>
              <a:latin typeface="Arial"/>
              <a:ea typeface="Arial"/>
              <a:cs typeface="Arial"/>
              <a:sym typeface="Arial"/>
            </a:endParaRPr>
          </a:p>
          <a:p>
            <a:pPr marL="139700" lvl="0" indent="0">
              <a:buNone/>
            </a:pPr>
            <a:r>
              <a:rPr lang="en-IE" sz="1100" b="1" i="0" u="none" strike="noStrike" kern="1200" cap="none" dirty="0" smtClean="0">
                <a:solidFill>
                  <a:schemeClr val="tx1"/>
                </a:solidFill>
                <a:effectLst/>
                <a:latin typeface="Arial"/>
                <a:ea typeface="Arial"/>
                <a:cs typeface="Arial"/>
                <a:sym typeface="Arial"/>
              </a:rPr>
              <a:t>Agree on what to do when things go wrong</a:t>
            </a:r>
            <a:endParaRPr lang="en-IE" sz="1100" b="0" i="0" u="none" strike="noStrike" kern="1200" cap="none" dirty="0" smtClean="0">
              <a:solidFill>
                <a:schemeClr val="tx1"/>
              </a:solidFill>
              <a:effectLst/>
              <a:latin typeface="Arial"/>
              <a:ea typeface="Arial"/>
              <a:cs typeface="Arial"/>
              <a:sym typeface="Arial"/>
            </a:endParaRPr>
          </a:p>
          <a:p>
            <a:pPr marL="139700" indent="0">
              <a:buNone/>
            </a:pPr>
            <a:r>
              <a:rPr lang="en-IE" sz="1100" b="0" i="0" u="none" strike="noStrike" kern="1200" cap="none" dirty="0" smtClean="0">
                <a:solidFill>
                  <a:schemeClr val="tx1"/>
                </a:solidFill>
                <a:effectLst/>
                <a:latin typeface="Arial"/>
                <a:ea typeface="Arial"/>
                <a:cs typeface="Arial"/>
                <a:sym typeface="Arial"/>
              </a:rPr>
              <a:t>We recommend that you speak to your child about what to do if they come across something on the internet that bothers them. This could be closing the laptop lid, or turning off the screen, and coming to get you. </a:t>
            </a:r>
          </a:p>
          <a:p>
            <a:pPr marL="139700" lvl="0" indent="0">
              <a:buNone/>
            </a:pPr>
            <a:endParaRPr lang="en-IE" sz="1100" b="1" i="0" u="none" strike="noStrike" kern="1200" cap="none" dirty="0" smtClean="0">
              <a:solidFill>
                <a:schemeClr val="tx1"/>
              </a:solidFill>
              <a:effectLst/>
              <a:latin typeface="Arial"/>
              <a:ea typeface="Arial"/>
              <a:cs typeface="Arial"/>
              <a:sym typeface="Arial"/>
            </a:endParaRPr>
          </a:p>
          <a:p>
            <a:pPr marL="139700" lvl="0" indent="0">
              <a:buNone/>
            </a:pPr>
            <a:r>
              <a:rPr lang="en-IE" sz="1100" b="1" i="0" u="none" strike="noStrike" kern="1200" cap="none" dirty="0" smtClean="0">
                <a:solidFill>
                  <a:schemeClr val="tx1"/>
                </a:solidFill>
                <a:effectLst/>
                <a:latin typeface="Arial"/>
                <a:ea typeface="Arial"/>
                <a:cs typeface="Arial"/>
                <a:sym typeface="Arial"/>
              </a:rPr>
              <a:t>Set Up a Family Email</a:t>
            </a:r>
            <a:endParaRPr lang="en-IE" sz="1100" b="0" i="0" u="none" strike="noStrike" kern="1200" cap="none" dirty="0" smtClean="0">
              <a:solidFill>
                <a:schemeClr val="tx1"/>
              </a:solidFill>
              <a:effectLst/>
              <a:latin typeface="Arial"/>
              <a:ea typeface="Arial"/>
              <a:cs typeface="Arial"/>
              <a:sym typeface="Arial"/>
            </a:endParaRPr>
          </a:p>
          <a:p>
            <a:pPr marL="139700" indent="0">
              <a:buNone/>
            </a:pPr>
            <a:r>
              <a:rPr lang="en-IE" sz="1100" b="0" i="0" u="none" strike="noStrike" kern="1200" cap="none" dirty="0" smtClean="0">
                <a:solidFill>
                  <a:schemeClr val="tx1"/>
                </a:solidFill>
                <a:effectLst/>
                <a:latin typeface="Arial"/>
                <a:ea typeface="Arial"/>
                <a:cs typeface="Arial"/>
                <a:sym typeface="Arial"/>
              </a:rPr>
              <a:t>Set up a family email address that your children can use when signing up to new games and websites online.</a:t>
            </a:r>
          </a:p>
          <a:p>
            <a:pPr marL="139700" lvl="0" indent="0">
              <a:buNone/>
            </a:pPr>
            <a:endParaRPr lang="en-IE" sz="1100" b="1" i="0" u="none" strike="noStrike" kern="1200" cap="none" dirty="0" smtClean="0">
              <a:solidFill>
                <a:schemeClr val="tx1"/>
              </a:solidFill>
              <a:effectLst/>
              <a:latin typeface="Arial"/>
              <a:ea typeface="Arial"/>
              <a:cs typeface="Arial"/>
              <a:sym typeface="Arial"/>
            </a:endParaRPr>
          </a:p>
          <a:p>
            <a:pPr marL="139700" lvl="0" indent="0">
              <a:buNone/>
            </a:pPr>
            <a:r>
              <a:rPr lang="en-IE" sz="1100" b="1" i="0" u="none" strike="noStrike" kern="1200" cap="none" dirty="0" smtClean="0">
                <a:solidFill>
                  <a:schemeClr val="tx1"/>
                </a:solidFill>
                <a:effectLst/>
                <a:latin typeface="Arial"/>
                <a:ea typeface="Arial"/>
                <a:cs typeface="Arial"/>
                <a:sym typeface="Arial"/>
              </a:rPr>
              <a:t>Play it Safe</a:t>
            </a:r>
            <a:endParaRPr lang="en-IE" sz="1100" b="0" i="0" u="none" strike="noStrike" kern="1200" cap="none" dirty="0" smtClean="0">
              <a:solidFill>
                <a:schemeClr val="tx1"/>
              </a:solidFill>
              <a:effectLst/>
              <a:latin typeface="Arial"/>
              <a:ea typeface="Arial"/>
              <a:cs typeface="Arial"/>
              <a:sym typeface="Arial"/>
            </a:endParaRPr>
          </a:p>
          <a:p>
            <a:pPr marL="139700" indent="0">
              <a:buNone/>
            </a:pPr>
            <a:r>
              <a:rPr lang="en-IE" sz="1100" b="0" i="0" u="none" strike="noStrike" kern="1200" cap="none" dirty="0" smtClean="0">
                <a:solidFill>
                  <a:schemeClr val="tx1"/>
                </a:solidFill>
                <a:effectLst/>
                <a:latin typeface="Arial"/>
                <a:ea typeface="Arial"/>
                <a:cs typeface="Arial"/>
                <a:sym typeface="Arial"/>
              </a:rPr>
              <a:t>For young children we would recommend that parents choose safe and appropriate games for their child to play online. Most games should have a PEGI rating to check what if they are age appropriate, parents should also check if a game allows for player interaction and if there is a safe chat mode. </a:t>
            </a:r>
          </a:p>
          <a:p>
            <a:endParaRPr lang="en-IE" dirty="0" smtClean="0"/>
          </a:p>
          <a:p>
            <a:endParaRPr lang="en-IE" dirty="0" smtClean="0"/>
          </a:p>
          <a:p>
            <a:pPr marL="0" lvl="0" indent="0">
              <a:spcBef>
                <a:spcPts val="0"/>
              </a:spcBef>
              <a:spcAft>
                <a:spcPts val="0"/>
              </a:spcAft>
              <a:buNone/>
            </a:pPr>
            <a:endParaRPr dirty="0"/>
          </a:p>
        </p:txBody>
      </p:sp>
    </p:spTree>
    <p:extLst>
      <p:ext uri="{BB962C8B-B14F-4D97-AF65-F5344CB8AC3E}">
        <p14:creationId xmlns:p14="http://schemas.microsoft.com/office/powerpoint/2010/main" val="775420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Shape 6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6" name="Shape 6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IE" sz="1100" b="0" i="0" u="none" strike="noStrike" kern="1200" cap="none" dirty="0" smtClean="0">
                <a:solidFill>
                  <a:schemeClr val="tx1"/>
                </a:solidFill>
                <a:effectLst/>
                <a:latin typeface="Arial"/>
                <a:ea typeface="Arial"/>
                <a:cs typeface="Arial"/>
                <a:sym typeface="Arial"/>
              </a:rPr>
              <a:t>Are you concerned about how much time your child spends on their phone, tablet, or computer? We’ve put together a guide for parents to help deal with this tricky issue. </a:t>
            </a:r>
          </a:p>
          <a:p>
            <a:pPr marL="139700" indent="0">
              <a:buNone/>
            </a:pPr>
            <a:r>
              <a:rPr lang="en-IE" sz="1100" b="0" i="0" u="none" strike="noStrike" kern="1200" cap="none" dirty="0" smtClean="0">
                <a:solidFill>
                  <a:schemeClr val="tx1"/>
                </a:solidFill>
                <a:effectLst/>
                <a:latin typeface="Arial"/>
                <a:ea typeface="Arial"/>
                <a:cs typeface="Arial"/>
                <a:sym typeface="Arial"/>
              </a:rPr>
              <a:t>It is important to remember that children often welcome time-off from social media and games and can welcome clear guidelines and boundaries in this area.</a:t>
            </a:r>
          </a:p>
          <a:p>
            <a:pPr marL="139700" indent="0">
              <a:buNone/>
            </a:pPr>
            <a:endParaRPr lang="en-IE" sz="1100" b="1" i="0" u="none" strike="noStrike" kern="1200" cap="none" dirty="0" smtClean="0">
              <a:solidFill>
                <a:schemeClr val="tx1"/>
              </a:solidFill>
              <a:effectLst/>
              <a:latin typeface="Arial"/>
              <a:ea typeface="Arial"/>
              <a:cs typeface="Arial"/>
              <a:sym typeface="Arial"/>
            </a:endParaRPr>
          </a:p>
          <a:p>
            <a:pPr marL="139700" indent="0">
              <a:buNone/>
            </a:pPr>
            <a:r>
              <a:rPr lang="en-IE" sz="1100" b="1" i="0" u="none" strike="noStrike" kern="1200" cap="none" dirty="0" smtClean="0">
                <a:solidFill>
                  <a:schemeClr val="tx1"/>
                </a:solidFill>
                <a:effectLst/>
                <a:latin typeface="Arial"/>
                <a:ea typeface="Arial"/>
                <a:cs typeface="Arial"/>
                <a:sym typeface="Arial"/>
              </a:rPr>
              <a:t>How much is too much?</a:t>
            </a:r>
            <a:endParaRPr lang="en-IE" sz="1100" b="0" i="0" u="none" strike="noStrike" kern="1200" cap="none" dirty="0" smtClean="0">
              <a:solidFill>
                <a:schemeClr val="tx1"/>
              </a:solidFill>
              <a:effectLst/>
              <a:latin typeface="Arial"/>
              <a:ea typeface="Arial"/>
              <a:cs typeface="Arial"/>
              <a:sym typeface="Arial"/>
            </a:endParaRPr>
          </a:p>
          <a:p>
            <a:pPr marL="139700" indent="0">
              <a:buNone/>
            </a:pPr>
            <a:r>
              <a:rPr lang="en-IE" sz="1100" b="0" i="0" u="none" strike="noStrike" kern="1200" cap="none" dirty="0" smtClean="0">
                <a:solidFill>
                  <a:schemeClr val="tx1"/>
                </a:solidFill>
                <a:effectLst/>
                <a:latin typeface="Arial"/>
                <a:ea typeface="Arial"/>
                <a:cs typeface="Arial"/>
                <a:sym typeface="Arial"/>
              </a:rPr>
              <a:t>Unfortunately there is no magic number, children use their devices and computers for lots of different reasons – to learn, to play, and to socialise. The most important thing is to agree clear rules on screen time and set a good example, if you are concerned your child is spending too much time online.</a:t>
            </a:r>
          </a:p>
          <a:p>
            <a:pPr marL="139700" indent="0">
              <a:buNone/>
            </a:pPr>
            <a:endParaRPr lang="en-IE" sz="1100" b="1" i="0" u="none" strike="noStrike" kern="1200" cap="none" dirty="0" smtClean="0">
              <a:solidFill>
                <a:schemeClr val="tx1"/>
              </a:solidFill>
              <a:effectLst/>
              <a:latin typeface="Arial"/>
              <a:ea typeface="Arial"/>
              <a:cs typeface="Arial"/>
              <a:sym typeface="Arial"/>
            </a:endParaRPr>
          </a:p>
          <a:p>
            <a:pPr marL="139700" indent="0">
              <a:buNone/>
            </a:pPr>
            <a:r>
              <a:rPr lang="en-IE" sz="1100" b="1" i="0" u="none" strike="noStrike" kern="1200" cap="none" dirty="0" smtClean="0">
                <a:solidFill>
                  <a:schemeClr val="tx1"/>
                </a:solidFill>
                <a:effectLst/>
                <a:latin typeface="Arial"/>
                <a:ea typeface="Arial"/>
                <a:cs typeface="Arial"/>
                <a:sym typeface="Arial"/>
              </a:rPr>
              <a:t>Helpful Pointers</a:t>
            </a:r>
            <a:endParaRPr lang="en-IE" sz="1100" b="0" i="0" u="none" strike="noStrike" kern="1200" cap="none" dirty="0" smtClean="0">
              <a:solidFill>
                <a:schemeClr val="tx1"/>
              </a:solidFill>
              <a:effectLst/>
              <a:latin typeface="Arial"/>
              <a:ea typeface="Arial"/>
              <a:cs typeface="Arial"/>
              <a:sym typeface="Arial"/>
            </a:endParaRPr>
          </a:p>
          <a:p>
            <a:pPr marL="457200" lvl="0" indent="-317500"/>
            <a:r>
              <a:rPr lang="en-IE" sz="1100" b="0" i="0" u="none" strike="noStrike" kern="1200" cap="none" dirty="0" smtClean="0">
                <a:solidFill>
                  <a:schemeClr val="tx1"/>
                </a:solidFill>
                <a:effectLst/>
                <a:latin typeface="Arial"/>
                <a:ea typeface="Arial"/>
                <a:cs typeface="Arial"/>
                <a:sym typeface="Arial"/>
              </a:rPr>
              <a:t>Agree a clear set of rules with your child on screen time in the home. Talk to your child on when and where you think it is appropriate to use screens. Agree times when screens are allowed and when they are not allowed in the home. We suggest dinner time, homework time and bed time is a good start to the not-allowed list.</a:t>
            </a:r>
          </a:p>
          <a:p>
            <a:pPr marL="457200" lvl="0" indent="-317500"/>
            <a:r>
              <a:rPr lang="en-IE" sz="1100" b="0" i="0" u="none" strike="noStrike" kern="1200" cap="none" dirty="0" smtClean="0">
                <a:solidFill>
                  <a:schemeClr val="tx1"/>
                </a:solidFill>
                <a:effectLst/>
                <a:latin typeface="Arial"/>
                <a:ea typeface="Arial"/>
                <a:cs typeface="Arial"/>
                <a:sym typeface="Arial"/>
              </a:rPr>
              <a:t>Do as you say. Modelling behaviour is the most powerful way you can influence your child’s behaviour.</a:t>
            </a:r>
          </a:p>
          <a:p>
            <a:pPr marL="457200" lvl="0" indent="-317500"/>
            <a:r>
              <a:rPr lang="en-IE" sz="1100" b="0" i="0" u="none" strike="noStrike" kern="1200" cap="none" dirty="0" smtClean="0">
                <a:solidFill>
                  <a:schemeClr val="tx1"/>
                </a:solidFill>
                <a:effectLst/>
                <a:latin typeface="Arial"/>
                <a:ea typeface="Arial"/>
                <a:cs typeface="Arial"/>
                <a:sym typeface="Arial"/>
              </a:rPr>
              <a:t>Restrict the use of computers and devices in the bedroom. Depending on the age of your child you may want to set a curfew or ban devices from the bedroom completely.</a:t>
            </a:r>
          </a:p>
          <a:p>
            <a:pPr marL="457200" lvl="0" indent="-317500"/>
            <a:r>
              <a:rPr lang="en-IE" sz="1100" b="0" i="0" u="none" strike="noStrike" kern="1200" cap="none" dirty="0" smtClean="0">
                <a:solidFill>
                  <a:schemeClr val="tx1"/>
                </a:solidFill>
                <a:effectLst/>
                <a:latin typeface="Arial"/>
                <a:ea typeface="Arial"/>
                <a:cs typeface="Arial"/>
                <a:sym typeface="Arial"/>
              </a:rPr>
              <a:t>Buy an alarm clock for your child’s bedroom and charge their phones in your room or downstairs at night time. This can be a helpful way of giving them a break from the internet.</a:t>
            </a:r>
          </a:p>
          <a:p>
            <a:pPr marL="457200" lvl="0" indent="-317500"/>
            <a:r>
              <a:rPr lang="en-IE" sz="1100" b="0" i="0" u="none" strike="noStrike" kern="1200" cap="none" dirty="0" smtClean="0">
                <a:solidFill>
                  <a:schemeClr val="tx1"/>
                </a:solidFill>
                <a:effectLst/>
                <a:latin typeface="Arial"/>
                <a:ea typeface="Arial"/>
                <a:cs typeface="Arial"/>
                <a:sym typeface="Arial"/>
              </a:rPr>
              <a:t>Try not to rely on screens too much to keep the kids amused. It can be easy to encourage them to pick up the tablet or play a game on the computer to keep them occupied. This only confuses rules on screen time, try and stick to the agreed rules with your child and remember to set a good example.</a:t>
            </a:r>
          </a:p>
          <a:p>
            <a:pPr marL="457200" lvl="0" indent="-317500"/>
            <a:r>
              <a:rPr lang="en-IE" sz="1100" b="0" i="0" u="none" strike="noStrike" kern="1200" cap="none" dirty="0" smtClean="0">
                <a:solidFill>
                  <a:schemeClr val="tx1"/>
                </a:solidFill>
                <a:effectLst/>
                <a:latin typeface="Arial"/>
                <a:ea typeface="Arial"/>
                <a:cs typeface="Arial"/>
                <a:sym typeface="Arial"/>
              </a:rPr>
              <a:t>Chat to your child about what they do online and encourage them to use their screen time for learning and education.</a:t>
            </a:r>
          </a:p>
          <a:p>
            <a:pPr marL="457200" lvl="0" indent="-317500"/>
            <a:r>
              <a:rPr lang="en-IE" sz="1100" b="0" i="0" u="none" strike="noStrike" kern="1200" cap="none" dirty="0" smtClean="0">
                <a:solidFill>
                  <a:schemeClr val="tx1"/>
                </a:solidFill>
                <a:effectLst/>
                <a:latin typeface="Arial"/>
                <a:ea typeface="Arial"/>
                <a:cs typeface="Arial"/>
                <a:sym typeface="Arial"/>
              </a:rPr>
              <a:t>Pick one evening a week where you do a family activity together, whether it’s movie night or games night. Doing activities together as a family will help implement screen time guidelines and offer fun alternatives.</a:t>
            </a:r>
          </a:p>
          <a:p>
            <a:pPr marL="457200" lvl="0" indent="-317500"/>
            <a:r>
              <a:rPr lang="en-IE" sz="1100" b="0" i="0" u="none" strike="noStrike" kern="1200" cap="none" dirty="0" smtClean="0">
                <a:solidFill>
                  <a:schemeClr val="tx1"/>
                </a:solidFill>
                <a:effectLst/>
                <a:latin typeface="Arial"/>
                <a:ea typeface="Arial"/>
                <a:cs typeface="Arial"/>
                <a:sym typeface="Arial"/>
              </a:rPr>
              <a:t>Don’t have screens always on in the background. Turn off TVs and computers when not in use, these can be distracting for kids if they are trying to participate in another activity.</a:t>
            </a:r>
          </a:p>
          <a:p>
            <a:pPr marL="457200" lvl="0" indent="-317500"/>
            <a:r>
              <a:rPr lang="en-IE" sz="1100" b="0" i="0" u="none" strike="noStrike" kern="1200" cap="none" dirty="0" smtClean="0">
                <a:solidFill>
                  <a:schemeClr val="tx1"/>
                </a:solidFill>
                <a:effectLst/>
                <a:latin typeface="Arial"/>
                <a:ea typeface="Arial"/>
                <a:cs typeface="Arial"/>
                <a:sym typeface="Arial"/>
              </a:rPr>
              <a:t>Finally, join in, why not set some time aside to play your child’s favourite computer game and discover the online world together.</a:t>
            </a:r>
          </a:p>
          <a:p>
            <a:endParaRPr lang="en-IE" dirty="0" smtClean="0"/>
          </a:p>
          <a:p>
            <a:endParaRPr lang="en-IE" dirty="0" smtClean="0"/>
          </a:p>
          <a:p>
            <a:pPr marL="0" lvl="0" indent="0">
              <a:spcBef>
                <a:spcPts val="0"/>
              </a:spcBef>
              <a:spcAft>
                <a:spcPts val="0"/>
              </a:spcAft>
              <a:buNone/>
            </a:pPr>
            <a:endParaRPr dirty="0"/>
          </a:p>
        </p:txBody>
      </p:sp>
    </p:spTree>
    <p:extLst>
      <p:ext uri="{BB962C8B-B14F-4D97-AF65-F5344CB8AC3E}">
        <p14:creationId xmlns:p14="http://schemas.microsoft.com/office/powerpoint/2010/main" val="1315585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Shape 84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3" name="Shape 84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IE" dirty="0" err="1" smtClean="0"/>
              <a:t>Áine</a:t>
            </a:r>
            <a:r>
              <a:rPr lang="en-IE" dirty="0" smtClean="0"/>
              <a:t> Lynch, CEO of the National Parents Council Primary offers advice on managing screen time in the home.</a:t>
            </a:r>
            <a:endParaRPr lang="en-GB" dirty="0" smtClean="0"/>
          </a:p>
          <a:p>
            <a:pPr marL="0" lvl="0" indent="0">
              <a:spcBef>
                <a:spcPts val="0"/>
              </a:spcBef>
              <a:spcAft>
                <a:spcPts val="0"/>
              </a:spcAft>
              <a:buNone/>
            </a:pPr>
            <a:r>
              <a:rPr lang="en-GB" dirty="0" smtClean="0"/>
              <a:t>Click</a:t>
            </a:r>
            <a:r>
              <a:rPr lang="en-GB" baseline="0" dirty="0" smtClean="0"/>
              <a:t> the Link to play video or click the image on screen: </a:t>
            </a:r>
            <a:r>
              <a:rPr lang="en-IE" sz="1100" b="0" i="0" u="none" strike="noStrike" cap="none" dirty="0" smtClean="0">
                <a:solidFill>
                  <a:srgbClr val="000000"/>
                </a:solidFill>
                <a:effectLst/>
                <a:latin typeface="Arial"/>
                <a:ea typeface="Arial"/>
                <a:cs typeface="Arial"/>
                <a:sym typeface="Arial"/>
              </a:rPr>
              <a:t>https://vimeo.com/353994676</a:t>
            </a:r>
          </a:p>
          <a:p>
            <a:pPr marL="0" lvl="0" indent="0">
              <a:spcBef>
                <a:spcPts val="0"/>
              </a:spcBef>
              <a:spcAft>
                <a:spcPts val="0"/>
              </a:spcAft>
              <a:buNone/>
            </a:pPr>
            <a:r>
              <a:rPr lang="en-GB" baseline="0" dirty="0" smtClean="0"/>
              <a:t>Please ensure pop-ups are enables on your computer. Video will play on </a:t>
            </a:r>
            <a:r>
              <a:rPr lang="en-GB" baseline="0" dirty="0" err="1" smtClean="0"/>
              <a:t>vimeo</a:t>
            </a:r>
            <a:r>
              <a:rPr lang="en-GB" baseline="0" dirty="0" smtClean="0"/>
              <a:t>. Alternatively videos can be accessed on the Webwise.ie/parents page. </a:t>
            </a:r>
            <a:endParaRPr dirty="0"/>
          </a:p>
        </p:txBody>
      </p:sp>
    </p:spTree>
    <p:extLst>
      <p:ext uri="{BB962C8B-B14F-4D97-AF65-F5344CB8AC3E}">
        <p14:creationId xmlns:p14="http://schemas.microsoft.com/office/powerpoint/2010/main" val="2428830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41640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first step</a:t>
            </a:r>
            <a:r>
              <a:rPr lang="en-US" baseline="0" dirty="0" smtClean="0"/>
              <a:t> parents can take is by visit the Webwise Parent Hub. There’s lots of helpful information available on a range of online safety topics and issues. </a:t>
            </a:r>
            <a:endParaRPr lang="en-US" dirty="0"/>
          </a:p>
        </p:txBody>
      </p:sp>
    </p:spTree>
    <p:extLst>
      <p:ext uri="{BB962C8B-B14F-4D97-AF65-F5344CB8AC3E}">
        <p14:creationId xmlns:p14="http://schemas.microsoft.com/office/powerpoint/2010/main" val="1870885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64646"/>
        </a:solidFill>
        <a:effectLst/>
      </p:bgPr>
    </p:bg>
    <p:spTree>
      <p:nvGrpSpPr>
        <p:cNvPr id="1" name="Shape 9"/>
        <p:cNvGrpSpPr/>
        <p:nvPr/>
      </p:nvGrpSpPr>
      <p:grpSpPr>
        <a:xfrm>
          <a:off x="0" y="0"/>
          <a:ext cx="0" cy="0"/>
          <a:chOff x="0" y="0"/>
          <a:chExt cx="0" cy="0"/>
        </a:xfrm>
      </p:grpSpPr>
      <p:grpSp>
        <p:nvGrpSpPr>
          <p:cNvPr id="10" name="Shape 10"/>
          <p:cNvGrpSpPr/>
          <p:nvPr/>
        </p:nvGrpSpPr>
        <p:grpSpPr>
          <a:xfrm>
            <a:off x="-6" y="-11"/>
            <a:ext cx="2429759" cy="1609289"/>
            <a:chOff x="608719" y="-11"/>
            <a:chExt cx="2429759" cy="1609289"/>
          </a:xfrm>
        </p:grpSpPr>
        <p:sp>
          <p:nvSpPr>
            <p:cNvPr id="11" name="Shape 11"/>
            <p:cNvSpPr/>
            <p:nvPr/>
          </p:nvSpPr>
          <p:spPr>
            <a:xfrm>
              <a:off x="608719" y="322534"/>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12"/>
            <p:cNvSpPr/>
            <p:nvPr/>
          </p:nvSpPr>
          <p:spPr>
            <a:xfrm>
              <a:off x="608719" y="965890"/>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 name="Shape 13"/>
            <p:cNvSpPr/>
            <p:nvPr/>
          </p:nvSpPr>
          <p:spPr>
            <a:xfrm>
              <a:off x="1822766" y="3225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 name="Shape 14"/>
            <p:cNvSpPr/>
            <p:nvPr/>
          </p:nvSpPr>
          <p:spPr>
            <a:xfrm>
              <a:off x="1822766" y="965890"/>
              <a:ext cx="607856" cy="643388"/>
            </a:xfrm>
            <a:custGeom>
              <a:avLst/>
              <a:gdLst/>
              <a:ahLst/>
              <a:cxnLst/>
              <a:rect l="0" t="0" r="0" b="0"/>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15"/>
            <p:cNvSpPr/>
            <p:nvPr/>
          </p:nvSpPr>
          <p:spPr>
            <a:xfrm>
              <a:off x="1214909"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16"/>
            <p:cNvSpPr/>
            <p:nvPr/>
          </p:nvSpPr>
          <p:spPr>
            <a:xfrm>
              <a:off x="1822766" y="-11"/>
              <a:ext cx="607856"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17"/>
            <p:cNvSpPr/>
            <p:nvPr/>
          </p:nvSpPr>
          <p:spPr>
            <a:xfrm>
              <a:off x="608719" y="643313"/>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 name="Shape 18"/>
            <p:cNvSpPr/>
            <p:nvPr/>
          </p:nvSpPr>
          <p:spPr>
            <a:xfrm>
              <a:off x="1214909"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 name="Shape 19"/>
            <p:cNvSpPr/>
            <p:nvPr/>
          </p:nvSpPr>
          <p:spPr>
            <a:xfrm>
              <a:off x="1214909" y="965890"/>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 name="Shape 20"/>
            <p:cNvSpPr/>
            <p:nvPr/>
          </p:nvSpPr>
          <p:spPr>
            <a:xfrm>
              <a:off x="2430592"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 name="Shape 21"/>
            <p:cNvSpPr/>
            <p:nvPr/>
          </p:nvSpPr>
          <p:spPr>
            <a:xfrm>
              <a:off x="608719" y="-11"/>
              <a:ext cx="606220"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 name="Shape 22"/>
            <p:cNvSpPr/>
            <p:nvPr/>
          </p:nvSpPr>
          <p:spPr>
            <a:xfrm>
              <a:off x="1214909" y="-11"/>
              <a:ext cx="607886" cy="322577"/>
            </a:xfrm>
            <a:custGeom>
              <a:avLst/>
              <a:gdLst/>
              <a:ahLst/>
              <a:cxnLst/>
              <a:rect l="0" t="0" r="0" b="0"/>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3" name="Shape 23"/>
          <p:cNvSpPr txBox="1">
            <a:spLocks noGrp="1"/>
          </p:cNvSpPr>
          <p:nvPr>
            <p:ph type="ctrTitle"/>
          </p:nvPr>
        </p:nvSpPr>
        <p:spPr>
          <a:xfrm>
            <a:off x="685800" y="1991825"/>
            <a:ext cx="5265000" cy="1159800"/>
          </a:xfrm>
          <a:prstGeom prst="rect">
            <a:avLst/>
          </a:prstGeom>
        </p:spPr>
        <p:txBody>
          <a:bodyPr spcFirstLastPara="1" wrap="square" lIns="91425" tIns="91425" rIns="91425" bIns="91425" anchor="ctr" anchorCtr="0"/>
          <a:lstStyle>
            <a:lvl1pPr lvl="0">
              <a:spcBef>
                <a:spcPts val="0"/>
              </a:spcBef>
              <a:spcAft>
                <a:spcPts val="0"/>
              </a:spcAft>
              <a:buClr>
                <a:srgbClr val="FFFFFF"/>
              </a:buClr>
              <a:buSzPts val="4000"/>
              <a:buNone/>
              <a:defRPr sz="4000">
                <a:solidFill>
                  <a:srgbClr val="FFFFFF"/>
                </a:solidFill>
              </a:defRPr>
            </a:lvl1pPr>
            <a:lvl2pPr lvl="1">
              <a:spcBef>
                <a:spcPts val="0"/>
              </a:spcBef>
              <a:spcAft>
                <a:spcPts val="0"/>
              </a:spcAft>
              <a:buClr>
                <a:srgbClr val="FFFFFF"/>
              </a:buClr>
              <a:buSzPts val="4000"/>
              <a:buNone/>
              <a:defRPr sz="4000">
                <a:solidFill>
                  <a:srgbClr val="FFFFFF"/>
                </a:solidFill>
              </a:defRPr>
            </a:lvl2pPr>
            <a:lvl3pPr lvl="2">
              <a:spcBef>
                <a:spcPts val="0"/>
              </a:spcBef>
              <a:spcAft>
                <a:spcPts val="0"/>
              </a:spcAft>
              <a:buClr>
                <a:srgbClr val="FFFFFF"/>
              </a:buClr>
              <a:buSzPts val="4000"/>
              <a:buNone/>
              <a:defRPr sz="4000">
                <a:solidFill>
                  <a:srgbClr val="FFFFFF"/>
                </a:solidFill>
              </a:defRPr>
            </a:lvl3pPr>
            <a:lvl4pPr lvl="3">
              <a:spcBef>
                <a:spcPts val="0"/>
              </a:spcBef>
              <a:spcAft>
                <a:spcPts val="0"/>
              </a:spcAft>
              <a:buClr>
                <a:srgbClr val="FFFFFF"/>
              </a:buClr>
              <a:buSzPts val="4000"/>
              <a:buNone/>
              <a:defRPr sz="4000">
                <a:solidFill>
                  <a:srgbClr val="FFFFFF"/>
                </a:solidFill>
              </a:defRPr>
            </a:lvl4pPr>
            <a:lvl5pPr lvl="4">
              <a:spcBef>
                <a:spcPts val="0"/>
              </a:spcBef>
              <a:spcAft>
                <a:spcPts val="0"/>
              </a:spcAft>
              <a:buClr>
                <a:srgbClr val="FFFFFF"/>
              </a:buClr>
              <a:buSzPts val="4000"/>
              <a:buNone/>
              <a:defRPr sz="4000">
                <a:solidFill>
                  <a:srgbClr val="FFFFFF"/>
                </a:solidFill>
              </a:defRPr>
            </a:lvl5pPr>
            <a:lvl6pPr lvl="5">
              <a:spcBef>
                <a:spcPts val="0"/>
              </a:spcBef>
              <a:spcAft>
                <a:spcPts val="0"/>
              </a:spcAft>
              <a:buClr>
                <a:srgbClr val="FFFFFF"/>
              </a:buClr>
              <a:buSzPts val="4000"/>
              <a:buNone/>
              <a:defRPr sz="4000">
                <a:solidFill>
                  <a:srgbClr val="FFFFFF"/>
                </a:solidFill>
              </a:defRPr>
            </a:lvl6pPr>
            <a:lvl7pPr lvl="6">
              <a:spcBef>
                <a:spcPts val="0"/>
              </a:spcBef>
              <a:spcAft>
                <a:spcPts val="0"/>
              </a:spcAft>
              <a:buClr>
                <a:srgbClr val="FFFFFF"/>
              </a:buClr>
              <a:buSzPts val="4000"/>
              <a:buNone/>
              <a:defRPr sz="4000">
                <a:solidFill>
                  <a:srgbClr val="FFFFFF"/>
                </a:solidFill>
              </a:defRPr>
            </a:lvl7pPr>
            <a:lvl8pPr lvl="7">
              <a:spcBef>
                <a:spcPts val="0"/>
              </a:spcBef>
              <a:spcAft>
                <a:spcPts val="0"/>
              </a:spcAft>
              <a:buClr>
                <a:srgbClr val="FFFFFF"/>
              </a:buClr>
              <a:buSzPts val="4000"/>
              <a:buNone/>
              <a:defRPr sz="4000">
                <a:solidFill>
                  <a:srgbClr val="FFFFFF"/>
                </a:solidFill>
              </a:defRPr>
            </a:lvl8pPr>
            <a:lvl9pPr lvl="8">
              <a:spcBef>
                <a:spcPts val="0"/>
              </a:spcBef>
              <a:spcAft>
                <a:spcPts val="0"/>
              </a:spcAft>
              <a:buClr>
                <a:srgbClr val="FFFFFF"/>
              </a:buClr>
              <a:buSzPts val="4000"/>
              <a:buNone/>
              <a:defRPr sz="4000">
                <a:solidFill>
                  <a:srgbClr val="FFFFFF"/>
                </a:solidFill>
              </a:defRPr>
            </a:lvl9pPr>
          </a:lstStyle>
          <a:p>
            <a:endParaRPr/>
          </a:p>
        </p:txBody>
      </p:sp>
      <p:grpSp>
        <p:nvGrpSpPr>
          <p:cNvPr id="24" name="Shape 24"/>
          <p:cNvGrpSpPr/>
          <p:nvPr/>
        </p:nvGrpSpPr>
        <p:grpSpPr>
          <a:xfrm>
            <a:off x="4894945" y="-11"/>
            <a:ext cx="4252453" cy="5146816"/>
            <a:chOff x="4894945" y="-11"/>
            <a:chExt cx="4252453" cy="5146816"/>
          </a:xfrm>
        </p:grpSpPr>
        <p:sp>
          <p:nvSpPr>
            <p:cNvPr id="25" name="Shape 25"/>
            <p:cNvSpPr/>
            <p:nvPr/>
          </p:nvSpPr>
          <p:spPr>
            <a:xfrm>
              <a:off x="6108962" y="4182670"/>
              <a:ext cx="607886" cy="643356"/>
            </a:xfrm>
            <a:custGeom>
              <a:avLst/>
              <a:gdLst/>
              <a:ahLst/>
              <a:cxnLst/>
              <a:rect l="0" t="0" r="0" b="0"/>
              <a:pathLst>
                <a:path w="20428" h="20036" extrusionOk="0">
                  <a:moveTo>
                    <a:pt x="1" y="0"/>
                  </a:moveTo>
                  <a:lnTo>
                    <a:pt x="1" y="20036"/>
                  </a:lnTo>
                  <a:lnTo>
                    <a:pt x="20427" y="9990"/>
                  </a:lnTo>
                  <a:lnTo>
                    <a:pt x="1"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 name="Shape 26"/>
            <p:cNvSpPr/>
            <p:nvPr/>
          </p:nvSpPr>
          <p:spPr>
            <a:xfrm>
              <a:off x="6716818" y="3860093"/>
              <a:ext cx="607856" cy="643388"/>
            </a:xfrm>
            <a:custGeom>
              <a:avLst/>
              <a:gdLst/>
              <a:ahLst/>
              <a:cxnLst/>
              <a:rect l="0" t="0" r="0" b="0"/>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 name="Shape 27"/>
            <p:cNvSpPr/>
            <p:nvPr/>
          </p:nvSpPr>
          <p:spPr>
            <a:xfrm>
              <a:off x="7324645" y="3539314"/>
              <a:ext cx="607886" cy="643388"/>
            </a:xfrm>
            <a:custGeom>
              <a:avLst/>
              <a:gdLst/>
              <a:ahLst/>
              <a:cxnLst/>
              <a:rect l="0" t="0" r="0" b="0"/>
              <a:pathLst>
                <a:path w="20428" h="20037" extrusionOk="0">
                  <a:moveTo>
                    <a:pt x="1" y="0"/>
                  </a:moveTo>
                  <a:lnTo>
                    <a:pt x="1" y="20036"/>
                  </a:lnTo>
                  <a:lnTo>
                    <a:pt x="20427" y="9990"/>
                  </a:lnTo>
                  <a:lnTo>
                    <a:pt x="1" y="0"/>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 name="Shape 28"/>
            <p:cNvSpPr/>
            <p:nvPr/>
          </p:nvSpPr>
          <p:spPr>
            <a:xfrm>
              <a:off x="7324645" y="4182670"/>
              <a:ext cx="607886" cy="643356"/>
            </a:xfrm>
            <a:custGeom>
              <a:avLst/>
              <a:gdLst/>
              <a:ahLst/>
              <a:cxnLst/>
              <a:rect l="0" t="0" r="0" b="0"/>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 name="Shape 29"/>
            <p:cNvSpPr/>
            <p:nvPr/>
          </p:nvSpPr>
          <p:spPr>
            <a:xfrm>
              <a:off x="7932502" y="643313"/>
              <a:ext cx="606220" cy="643388"/>
            </a:xfrm>
            <a:custGeom>
              <a:avLst/>
              <a:gdLst/>
              <a:ahLst/>
              <a:cxnLst/>
              <a:rect l="0" t="0" r="0" b="0"/>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 name="Shape 30"/>
            <p:cNvSpPr/>
            <p:nvPr/>
          </p:nvSpPr>
          <p:spPr>
            <a:xfrm>
              <a:off x="8538692" y="322534"/>
              <a:ext cx="607856" cy="643388"/>
            </a:xfrm>
            <a:custGeom>
              <a:avLst/>
              <a:gdLst/>
              <a:ahLst/>
              <a:cxnLst/>
              <a:rect l="0" t="0" r="0" b="0"/>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 name="Shape 31"/>
            <p:cNvSpPr/>
            <p:nvPr/>
          </p:nvSpPr>
          <p:spPr>
            <a:xfrm>
              <a:off x="7932502" y="1286669"/>
              <a:ext cx="606220" cy="643388"/>
            </a:xfrm>
            <a:custGeom>
              <a:avLst/>
              <a:gdLst/>
              <a:ahLst/>
              <a:cxnLst/>
              <a:rect l="0" t="0" r="0" b="0"/>
              <a:pathLst>
                <a:path w="20372" h="20037" extrusionOk="0">
                  <a:moveTo>
                    <a:pt x="0" y="1"/>
                  </a:moveTo>
                  <a:lnTo>
                    <a:pt x="0" y="20037"/>
                  </a:lnTo>
                  <a:lnTo>
                    <a:pt x="20371" y="10047"/>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 name="Shape 32"/>
            <p:cNvSpPr/>
            <p:nvPr/>
          </p:nvSpPr>
          <p:spPr>
            <a:xfrm>
              <a:off x="7932502" y="3216737"/>
              <a:ext cx="606220" cy="643388"/>
            </a:xfrm>
            <a:custGeom>
              <a:avLst/>
              <a:gdLst/>
              <a:ahLst/>
              <a:cxnLst/>
              <a:rect l="0" t="0" r="0" b="0"/>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 name="Shape 33"/>
            <p:cNvSpPr/>
            <p:nvPr/>
          </p:nvSpPr>
          <p:spPr>
            <a:xfrm>
              <a:off x="8538692" y="3539314"/>
              <a:ext cx="607856" cy="643388"/>
            </a:xfrm>
            <a:custGeom>
              <a:avLst/>
              <a:gdLst/>
              <a:ahLst/>
              <a:cxnLst/>
              <a:rect l="0" t="0" r="0" b="0"/>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 name="Shape 34"/>
            <p:cNvSpPr/>
            <p:nvPr/>
          </p:nvSpPr>
          <p:spPr>
            <a:xfrm>
              <a:off x="6108962" y="-11"/>
              <a:ext cx="607886" cy="322577"/>
            </a:xfrm>
            <a:custGeom>
              <a:avLst/>
              <a:gdLst/>
              <a:ahLst/>
              <a:cxnLst/>
              <a:rect l="0" t="0" r="0" b="0"/>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 name="Shape 35"/>
            <p:cNvSpPr/>
            <p:nvPr/>
          </p:nvSpPr>
          <p:spPr>
            <a:xfrm>
              <a:off x="6716818" y="-11"/>
              <a:ext cx="607856" cy="643356"/>
            </a:xfrm>
            <a:custGeom>
              <a:avLst/>
              <a:gdLst/>
              <a:ahLst/>
              <a:cxnLst/>
              <a:rect l="0" t="0" r="0" b="0"/>
              <a:pathLst>
                <a:path w="20427" h="20036" extrusionOk="0">
                  <a:moveTo>
                    <a:pt x="0" y="0"/>
                  </a:moveTo>
                  <a:lnTo>
                    <a:pt x="0" y="20036"/>
                  </a:lnTo>
                  <a:lnTo>
                    <a:pt x="20427"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 name="Shape 36"/>
            <p:cNvSpPr/>
            <p:nvPr/>
          </p:nvSpPr>
          <p:spPr>
            <a:xfrm>
              <a:off x="7324645" y="-11"/>
              <a:ext cx="607886" cy="322577"/>
            </a:xfrm>
            <a:custGeom>
              <a:avLst/>
              <a:gdLst/>
              <a:ahLst/>
              <a:cxnLst/>
              <a:rect l="0" t="0" r="0" b="0"/>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p:nvPr/>
          </p:nvSpPr>
          <p:spPr>
            <a:xfrm>
              <a:off x="7932502" y="-11"/>
              <a:ext cx="606220" cy="643356"/>
            </a:xfrm>
            <a:custGeom>
              <a:avLst/>
              <a:gdLst/>
              <a:ahLst/>
              <a:cxnLst/>
              <a:rect l="0" t="0" r="0" b="0"/>
              <a:pathLst>
                <a:path w="20372" h="20036" extrusionOk="0">
                  <a:moveTo>
                    <a:pt x="0" y="0"/>
                  </a:moveTo>
                  <a:lnTo>
                    <a:pt x="0" y="20036"/>
                  </a:lnTo>
                  <a:lnTo>
                    <a:pt x="20371" y="10046"/>
                  </a:lnTo>
                  <a:lnTo>
                    <a:pt x="0" y="0"/>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 name="Shape 38"/>
            <p:cNvSpPr/>
            <p:nvPr/>
          </p:nvSpPr>
          <p:spPr>
            <a:xfrm>
              <a:off x="8538692" y="-11"/>
              <a:ext cx="607856" cy="322577"/>
            </a:xfrm>
            <a:custGeom>
              <a:avLst/>
              <a:gdLst/>
              <a:ahLst/>
              <a:cxnLst/>
              <a:rect l="0" t="0" r="0" b="0"/>
              <a:pathLst>
                <a:path w="20427" h="10046" extrusionOk="0">
                  <a:moveTo>
                    <a:pt x="0" y="0"/>
                  </a:moveTo>
                  <a:lnTo>
                    <a:pt x="0" y="10046"/>
                  </a:lnTo>
                  <a:lnTo>
                    <a:pt x="20427" y="0"/>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 name="Shape 39"/>
            <p:cNvSpPr/>
            <p:nvPr/>
          </p:nvSpPr>
          <p:spPr>
            <a:xfrm>
              <a:off x="4894945" y="3860093"/>
              <a:ext cx="607856" cy="643388"/>
            </a:xfrm>
            <a:custGeom>
              <a:avLst/>
              <a:gdLst/>
              <a:ahLst/>
              <a:cxnLst/>
              <a:rect l="0" t="0" r="0" b="0"/>
              <a:pathLst>
                <a:path w="20427" h="20037"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 name="Shape 40"/>
            <p:cNvSpPr/>
            <p:nvPr/>
          </p:nvSpPr>
          <p:spPr>
            <a:xfrm>
              <a:off x="6108962" y="3860093"/>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 name="Shape 41"/>
            <p:cNvSpPr/>
            <p:nvPr/>
          </p:nvSpPr>
          <p:spPr>
            <a:xfrm>
              <a:off x="5502772" y="4182670"/>
              <a:ext cx="606220" cy="643356"/>
            </a:xfrm>
            <a:custGeom>
              <a:avLst/>
              <a:gdLst/>
              <a:ahLst/>
              <a:cxnLst/>
              <a:rect l="0" t="0" r="0" b="0"/>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 name="Shape 42"/>
            <p:cNvSpPr/>
            <p:nvPr/>
          </p:nvSpPr>
          <p:spPr>
            <a:xfrm>
              <a:off x="7324645" y="3216737"/>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 name="Shape 43"/>
            <p:cNvSpPr/>
            <p:nvPr/>
          </p:nvSpPr>
          <p:spPr>
            <a:xfrm>
              <a:off x="6716818" y="3539314"/>
              <a:ext cx="607856" cy="643388"/>
            </a:xfrm>
            <a:custGeom>
              <a:avLst/>
              <a:gdLst/>
              <a:ahLst/>
              <a:cxnLst/>
              <a:rect l="0" t="0" r="0" b="0"/>
              <a:pathLst>
                <a:path w="20427" h="20037" extrusionOk="0">
                  <a:moveTo>
                    <a:pt x="20427" y="0"/>
                  </a:moveTo>
                  <a:lnTo>
                    <a:pt x="0" y="9990"/>
                  </a:lnTo>
                  <a:lnTo>
                    <a:pt x="20427" y="2003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 name="Shape 44"/>
            <p:cNvSpPr/>
            <p:nvPr/>
          </p:nvSpPr>
          <p:spPr>
            <a:xfrm>
              <a:off x="6716818" y="4182670"/>
              <a:ext cx="607856" cy="643356"/>
            </a:xfrm>
            <a:custGeom>
              <a:avLst/>
              <a:gdLst/>
              <a:ahLst/>
              <a:cxnLst/>
              <a:rect l="0" t="0" r="0" b="0"/>
              <a:pathLst>
                <a:path w="20427" h="20036" extrusionOk="0">
                  <a:moveTo>
                    <a:pt x="20427" y="0"/>
                  </a:moveTo>
                  <a:lnTo>
                    <a:pt x="0" y="9990"/>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 name="Shape 45"/>
            <p:cNvSpPr/>
            <p:nvPr/>
          </p:nvSpPr>
          <p:spPr>
            <a:xfrm>
              <a:off x="7932502" y="322534"/>
              <a:ext cx="606220" cy="643388"/>
            </a:xfrm>
            <a:custGeom>
              <a:avLst/>
              <a:gdLst/>
              <a:ahLst/>
              <a:cxnLst/>
              <a:rect l="0" t="0" r="0" b="0"/>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 name="Shape 46"/>
            <p:cNvSpPr/>
            <p:nvPr/>
          </p:nvSpPr>
          <p:spPr>
            <a:xfrm>
              <a:off x="7932502" y="965890"/>
              <a:ext cx="606220" cy="643388"/>
            </a:xfrm>
            <a:custGeom>
              <a:avLst/>
              <a:gdLst/>
              <a:ahLst/>
              <a:cxnLst/>
              <a:rect l="0" t="0" r="0" b="0"/>
              <a:pathLst>
                <a:path w="20372" h="20037" extrusionOk="0">
                  <a:moveTo>
                    <a:pt x="20371" y="1"/>
                  </a:moveTo>
                  <a:lnTo>
                    <a:pt x="0" y="9991"/>
                  </a:lnTo>
                  <a:lnTo>
                    <a:pt x="20371" y="20037"/>
                  </a:lnTo>
                  <a:lnTo>
                    <a:pt x="20371"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 name="Shape 47"/>
            <p:cNvSpPr/>
            <p:nvPr/>
          </p:nvSpPr>
          <p:spPr>
            <a:xfrm>
              <a:off x="7932502" y="2895958"/>
              <a:ext cx="606220" cy="643388"/>
            </a:xfrm>
            <a:custGeom>
              <a:avLst/>
              <a:gdLst/>
              <a:ahLst/>
              <a:cxnLst/>
              <a:rect l="0" t="0" r="0" b="0"/>
              <a:pathLst>
                <a:path w="20372" h="20037" extrusionOk="0">
                  <a:moveTo>
                    <a:pt x="20371" y="0"/>
                  </a:moveTo>
                  <a:lnTo>
                    <a:pt x="0" y="9990"/>
                  </a:lnTo>
                  <a:lnTo>
                    <a:pt x="20371" y="20036"/>
                  </a:lnTo>
                  <a:lnTo>
                    <a:pt x="20371" y="0"/>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 name="Shape 48"/>
            <p:cNvSpPr/>
            <p:nvPr/>
          </p:nvSpPr>
          <p:spPr>
            <a:xfrm>
              <a:off x="7932492" y="3538418"/>
              <a:ext cx="607856" cy="643388"/>
            </a:xfrm>
            <a:custGeom>
              <a:avLst/>
              <a:gdLst/>
              <a:ahLst/>
              <a:cxnLst/>
              <a:rect l="0" t="0" r="0" b="0"/>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 name="Shape 49"/>
            <p:cNvSpPr/>
            <p:nvPr/>
          </p:nvSpPr>
          <p:spPr>
            <a:xfrm>
              <a:off x="6108962" y="-11"/>
              <a:ext cx="607886" cy="643356"/>
            </a:xfrm>
            <a:custGeom>
              <a:avLst/>
              <a:gdLst/>
              <a:ahLst/>
              <a:cxnLst/>
              <a:rect l="0" t="0" r="0" b="0"/>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0" name="Shape 50"/>
            <p:cNvSpPr/>
            <p:nvPr/>
          </p:nvSpPr>
          <p:spPr>
            <a:xfrm>
              <a:off x="6716818" y="-11"/>
              <a:ext cx="607856"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1" name="Shape 51"/>
            <p:cNvSpPr/>
            <p:nvPr/>
          </p:nvSpPr>
          <p:spPr>
            <a:xfrm>
              <a:off x="6716818" y="4825993"/>
              <a:ext cx="607856" cy="320811"/>
            </a:xfrm>
            <a:custGeom>
              <a:avLst/>
              <a:gdLst/>
              <a:ahLst/>
              <a:cxnLst/>
              <a:rect l="0" t="0" r="0" b="0"/>
              <a:pathLst>
                <a:path w="20427" h="9991" extrusionOk="0">
                  <a:moveTo>
                    <a:pt x="20427" y="1"/>
                  </a:moveTo>
                  <a:lnTo>
                    <a:pt x="0" y="9991"/>
                  </a:lnTo>
                  <a:lnTo>
                    <a:pt x="20427" y="9991"/>
                  </a:lnTo>
                  <a:lnTo>
                    <a:pt x="20427" y="1"/>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2" name="Shape 52"/>
            <p:cNvSpPr/>
            <p:nvPr/>
          </p:nvSpPr>
          <p:spPr>
            <a:xfrm>
              <a:off x="7324645" y="4503448"/>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 name="Shape 53"/>
            <p:cNvSpPr/>
            <p:nvPr/>
          </p:nvSpPr>
          <p:spPr>
            <a:xfrm>
              <a:off x="8538692" y="-11"/>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 name="Shape 54"/>
            <p:cNvSpPr/>
            <p:nvPr/>
          </p:nvSpPr>
          <p:spPr>
            <a:xfrm>
              <a:off x="8538692" y="4503448"/>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 name="Shape 55"/>
            <p:cNvSpPr/>
            <p:nvPr/>
          </p:nvSpPr>
          <p:spPr>
            <a:xfrm>
              <a:off x="7324658" y="322534"/>
              <a:ext cx="607886" cy="643388"/>
            </a:xfrm>
            <a:custGeom>
              <a:avLst/>
              <a:gdLst/>
              <a:ahLst/>
              <a:cxnLst/>
              <a:rect l="0" t="0" r="0" b="0"/>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 name="Shape 56"/>
            <p:cNvSpPr/>
            <p:nvPr/>
          </p:nvSpPr>
          <p:spPr>
            <a:xfrm>
              <a:off x="7324658" y="965890"/>
              <a:ext cx="607886" cy="643388"/>
            </a:xfrm>
            <a:custGeom>
              <a:avLst/>
              <a:gdLst/>
              <a:ahLst/>
              <a:cxnLst/>
              <a:rect l="0" t="0" r="0" b="0"/>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 name="Shape 57"/>
            <p:cNvSpPr/>
            <p:nvPr/>
          </p:nvSpPr>
          <p:spPr>
            <a:xfrm>
              <a:off x="6716831" y="322534"/>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 name="Shape 58"/>
            <p:cNvSpPr/>
            <p:nvPr/>
          </p:nvSpPr>
          <p:spPr>
            <a:xfrm>
              <a:off x="6716831" y="965890"/>
              <a:ext cx="607856" cy="643388"/>
            </a:xfrm>
            <a:custGeom>
              <a:avLst/>
              <a:gdLst/>
              <a:ahLst/>
              <a:cxnLst/>
              <a:rect l="0" t="0" r="0" b="0"/>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 name="Shape 59"/>
            <p:cNvSpPr/>
            <p:nvPr/>
          </p:nvSpPr>
          <p:spPr>
            <a:xfrm>
              <a:off x="7324658" y="1286669"/>
              <a:ext cx="607886" cy="643388"/>
            </a:xfrm>
            <a:custGeom>
              <a:avLst/>
              <a:gdLst/>
              <a:ahLst/>
              <a:cxnLst/>
              <a:rect l="0" t="0" r="0" b="0"/>
              <a:pathLst>
                <a:path w="20428" h="20037" extrusionOk="0">
                  <a:moveTo>
                    <a:pt x="20427" y="1"/>
                  </a:moveTo>
                  <a:lnTo>
                    <a:pt x="1" y="10047"/>
                  </a:lnTo>
                  <a:lnTo>
                    <a:pt x="20427" y="20037"/>
                  </a:lnTo>
                  <a:lnTo>
                    <a:pt x="20427"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 name="Shape 60"/>
            <p:cNvSpPr/>
            <p:nvPr/>
          </p:nvSpPr>
          <p:spPr>
            <a:xfrm>
              <a:off x="7324658" y="-11"/>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 name="Shape 61"/>
            <p:cNvSpPr/>
            <p:nvPr/>
          </p:nvSpPr>
          <p:spPr>
            <a:xfrm>
              <a:off x="8538692" y="4825993"/>
              <a:ext cx="607856" cy="320811"/>
            </a:xfrm>
            <a:custGeom>
              <a:avLst/>
              <a:gdLst/>
              <a:ahLst/>
              <a:cxnLst/>
              <a:rect l="0" t="0" r="0" b="0"/>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2" name="Shape 62"/>
            <p:cNvSpPr/>
            <p:nvPr/>
          </p:nvSpPr>
          <p:spPr>
            <a:xfrm>
              <a:off x="6109812" y="2252602"/>
              <a:ext cx="607886" cy="643388"/>
            </a:xfrm>
            <a:custGeom>
              <a:avLst/>
              <a:gdLst/>
              <a:ahLst/>
              <a:cxnLst/>
              <a:rect l="0" t="0" r="0" b="0"/>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3" name="Shape 63"/>
            <p:cNvSpPr/>
            <p:nvPr/>
          </p:nvSpPr>
          <p:spPr>
            <a:xfrm>
              <a:off x="6109812" y="3539314"/>
              <a:ext cx="607886" cy="643388"/>
            </a:xfrm>
            <a:custGeom>
              <a:avLst/>
              <a:gdLst/>
              <a:ahLst/>
              <a:cxnLst/>
              <a:rect l="0" t="0" r="0" b="0"/>
              <a:pathLst>
                <a:path w="20428" h="20037" extrusionOk="0">
                  <a:moveTo>
                    <a:pt x="1" y="0"/>
                  </a:moveTo>
                  <a:lnTo>
                    <a:pt x="1" y="20036"/>
                  </a:lnTo>
                  <a:lnTo>
                    <a:pt x="20427" y="9990"/>
                  </a:lnTo>
                  <a:lnTo>
                    <a:pt x="1"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4" name="Shape 64"/>
            <p:cNvSpPr/>
            <p:nvPr/>
          </p:nvSpPr>
          <p:spPr>
            <a:xfrm>
              <a:off x="6717668" y="1286669"/>
              <a:ext cx="607856"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5" name="Shape 65"/>
            <p:cNvSpPr/>
            <p:nvPr/>
          </p:nvSpPr>
          <p:spPr>
            <a:xfrm>
              <a:off x="6717668" y="1930025"/>
              <a:ext cx="607856" cy="643388"/>
            </a:xfrm>
            <a:custGeom>
              <a:avLst/>
              <a:gdLst/>
              <a:ahLst/>
              <a:cxnLst/>
              <a:rect l="0" t="0" r="0" b="0"/>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6" name="Shape 66"/>
            <p:cNvSpPr/>
            <p:nvPr/>
          </p:nvSpPr>
          <p:spPr>
            <a:xfrm>
              <a:off x="6717668" y="2573381"/>
              <a:ext cx="607856" cy="643388"/>
            </a:xfrm>
            <a:custGeom>
              <a:avLst/>
              <a:gdLst/>
              <a:ahLst/>
              <a:cxnLst/>
              <a:rect l="0" t="0" r="0" b="0"/>
              <a:pathLst>
                <a:path w="20427" h="20037" extrusionOk="0">
                  <a:moveTo>
                    <a:pt x="0" y="1"/>
                  </a:moveTo>
                  <a:lnTo>
                    <a:pt x="0" y="20036"/>
                  </a:lnTo>
                  <a:lnTo>
                    <a:pt x="20427" y="10046"/>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7" name="Shape 67"/>
            <p:cNvSpPr/>
            <p:nvPr/>
          </p:nvSpPr>
          <p:spPr>
            <a:xfrm>
              <a:off x="7325495" y="2252602"/>
              <a:ext cx="607886" cy="643388"/>
            </a:xfrm>
            <a:custGeom>
              <a:avLst/>
              <a:gdLst/>
              <a:ahLst/>
              <a:cxnLst/>
              <a:rect l="0" t="0" r="0" b="0"/>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8" name="Shape 68"/>
            <p:cNvSpPr/>
            <p:nvPr/>
          </p:nvSpPr>
          <p:spPr>
            <a:xfrm>
              <a:off x="6717668" y="3216737"/>
              <a:ext cx="607856" cy="643388"/>
            </a:xfrm>
            <a:custGeom>
              <a:avLst/>
              <a:gdLst/>
              <a:ahLst/>
              <a:cxnLst/>
              <a:rect l="0" t="0" r="0" b="0"/>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9" name="Shape 69"/>
            <p:cNvSpPr/>
            <p:nvPr/>
          </p:nvSpPr>
          <p:spPr>
            <a:xfrm>
              <a:off x="7325495" y="2895958"/>
              <a:ext cx="607886" cy="643388"/>
            </a:xfrm>
            <a:custGeom>
              <a:avLst/>
              <a:gdLst/>
              <a:ahLst/>
              <a:cxnLst/>
              <a:rect l="0" t="0" r="0" b="0"/>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0" name="Shape 70"/>
            <p:cNvSpPr/>
            <p:nvPr/>
          </p:nvSpPr>
          <p:spPr>
            <a:xfrm>
              <a:off x="7933352" y="1930025"/>
              <a:ext cx="606220" cy="643388"/>
            </a:xfrm>
            <a:custGeom>
              <a:avLst/>
              <a:gdLst/>
              <a:ahLst/>
              <a:cxnLst/>
              <a:rect l="0" t="0" r="0" b="0"/>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1" name="Shape 71"/>
            <p:cNvSpPr/>
            <p:nvPr/>
          </p:nvSpPr>
          <p:spPr>
            <a:xfrm>
              <a:off x="7933352" y="2573381"/>
              <a:ext cx="606220" cy="643388"/>
            </a:xfrm>
            <a:custGeom>
              <a:avLst/>
              <a:gdLst/>
              <a:ahLst/>
              <a:cxnLst/>
              <a:rect l="0" t="0" r="0" b="0"/>
              <a:pathLst>
                <a:path w="20372" h="20037" extrusionOk="0">
                  <a:moveTo>
                    <a:pt x="0" y="1"/>
                  </a:moveTo>
                  <a:lnTo>
                    <a:pt x="0" y="20036"/>
                  </a:lnTo>
                  <a:lnTo>
                    <a:pt x="20371" y="10046"/>
                  </a:lnTo>
                  <a:lnTo>
                    <a:pt x="0"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2" name="Shape 72"/>
            <p:cNvSpPr/>
            <p:nvPr/>
          </p:nvSpPr>
          <p:spPr>
            <a:xfrm>
              <a:off x="8539542" y="1608802"/>
              <a:ext cx="607856" cy="643388"/>
            </a:xfrm>
            <a:custGeom>
              <a:avLst/>
              <a:gdLst/>
              <a:ahLst/>
              <a:cxnLst/>
              <a:rect l="0" t="0" r="0" b="0"/>
              <a:pathLst>
                <a:path w="20427" h="20037" extrusionOk="0">
                  <a:moveTo>
                    <a:pt x="0" y="0"/>
                  </a:moveTo>
                  <a:lnTo>
                    <a:pt x="0" y="20036"/>
                  </a:lnTo>
                  <a:lnTo>
                    <a:pt x="20427" y="9991"/>
                  </a:lnTo>
                  <a:lnTo>
                    <a:pt x="0" y="0"/>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3" name="Shape 73"/>
            <p:cNvSpPr/>
            <p:nvPr/>
          </p:nvSpPr>
          <p:spPr>
            <a:xfrm>
              <a:off x="6109812" y="1286669"/>
              <a:ext cx="607886" cy="643388"/>
            </a:xfrm>
            <a:custGeom>
              <a:avLst/>
              <a:gdLst/>
              <a:ahLst/>
              <a:cxnLst/>
              <a:rect l="0" t="0" r="0" b="0"/>
              <a:pathLst>
                <a:path w="20428" h="20037" extrusionOk="0">
                  <a:moveTo>
                    <a:pt x="20427" y="1"/>
                  </a:moveTo>
                  <a:lnTo>
                    <a:pt x="1" y="10047"/>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4" name="Shape 74"/>
            <p:cNvSpPr/>
            <p:nvPr/>
          </p:nvSpPr>
          <p:spPr>
            <a:xfrm>
              <a:off x="6109812" y="3216737"/>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5" name="Shape 75"/>
            <p:cNvSpPr/>
            <p:nvPr/>
          </p:nvSpPr>
          <p:spPr>
            <a:xfrm>
              <a:off x="6717668" y="1609246"/>
              <a:ext cx="607856" cy="643388"/>
            </a:xfrm>
            <a:custGeom>
              <a:avLst/>
              <a:gdLst/>
              <a:ahLst/>
              <a:cxnLst/>
              <a:rect l="0" t="0" r="0" b="0"/>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6" name="Shape 76"/>
            <p:cNvSpPr/>
            <p:nvPr/>
          </p:nvSpPr>
          <p:spPr>
            <a:xfrm>
              <a:off x="7325495" y="1930025"/>
              <a:ext cx="607886" cy="643388"/>
            </a:xfrm>
            <a:custGeom>
              <a:avLst/>
              <a:gdLst/>
              <a:ahLst/>
              <a:cxnLst/>
              <a:rect l="0" t="0" r="0" b="0"/>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7" name="Shape 77"/>
            <p:cNvSpPr/>
            <p:nvPr/>
          </p:nvSpPr>
          <p:spPr>
            <a:xfrm>
              <a:off x="6717668" y="2252602"/>
              <a:ext cx="607856" cy="643388"/>
            </a:xfrm>
            <a:custGeom>
              <a:avLst/>
              <a:gdLst/>
              <a:ahLst/>
              <a:cxnLst/>
              <a:rect l="0" t="0" r="0" b="0"/>
              <a:pathLst>
                <a:path w="20427" h="20037" extrusionOk="0">
                  <a:moveTo>
                    <a:pt x="20427" y="0"/>
                  </a:moveTo>
                  <a:lnTo>
                    <a:pt x="0" y="9991"/>
                  </a:lnTo>
                  <a:lnTo>
                    <a:pt x="20427" y="20036"/>
                  </a:lnTo>
                  <a:lnTo>
                    <a:pt x="20427" y="0"/>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8" name="Shape 78"/>
            <p:cNvSpPr/>
            <p:nvPr/>
          </p:nvSpPr>
          <p:spPr>
            <a:xfrm>
              <a:off x="7325495" y="2573381"/>
              <a:ext cx="607886" cy="643388"/>
            </a:xfrm>
            <a:custGeom>
              <a:avLst/>
              <a:gdLst/>
              <a:ahLst/>
              <a:cxnLst/>
              <a:rect l="0" t="0" r="0" b="0"/>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79" name="Shape 79"/>
          <p:cNvGrpSpPr/>
          <p:nvPr/>
        </p:nvGrpSpPr>
        <p:grpSpPr>
          <a:xfrm flipH="1">
            <a:off x="-7" y="3860093"/>
            <a:ext cx="2429755" cy="1286712"/>
            <a:chOff x="6714243" y="3860093"/>
            <a:chExt cx="2429755" cy="1286712"/>
          </a:xfrm>
        </p:grpSpPr>
        <p:sp>
          <p:nvSpPr>
            <p:cNvPr id="80" name="Shape 80"/>
            <p:cNvSpPr/>
            <p:nvPr/>
          </p:nvSpPr>
          <p:spPr>
            <a:xfrm>
              <a:off x="7929952" y="3860093"/>
              <a:ext cx="606220" cy="643388"/>
            </a:xfrm>
            <a:custGeom>
              <a:avLst/>
              <a:gdLst/>
              <a:ahLst/>
              <a:cxnLst/>
              <a:rect l="0" t="0" r="0" b="0"/>
              <a:pathLst>
                <a:path w="20372" h="20037" extrusionOk="0">
                  <a:moveTo>
                    <a:pt x="0" y="0"/>
                  </a:moveTo>
                  <a:lnTo>
                    <a:pt x="0" y="20036"/>
                  </a:lnTo>
                  <a:lnTo>
                    <a:pt x="20371"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1" name="Shape 81"/>
            <p:cNvSpPr/>
            <p:nvPr/>
          </p:nvSpPr>
          <p:spPr>
            <a:xfrm>
              <a:off x="8536142" y="4182670"/>
              <a:ext cx="607856" cy="643356"/>
            </a:xfrm>
            <a:custGeom>
              <a:avLst/>
              <a:gdLst/>
              <a:ahLst/>
              <a:cxnLst/>
              <a:rect l="0" t="0" r="0" b="0"/>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2" name="Shape 82"/>
            <p:cNvSpPr/>
            <p:nvPr/>
          </p:nvSpPr>
          <p:spPr>
            <a:xfrm>
              <a:off x="7322095" y="4825993"/>
              <a:ext cx="607886" cy="320811"/>
            </a:xfrm>
            <a:custGeom>
              <a:avLst/>
              <a:gdLst/>
              <a:ahLst/>
              <a:cxnLst/>
              <a:rect l="0" t="0" r="0" b="0"/>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3" name="Shape 83"/>
            <p:cNvSpPr/>
            <p:nvPr/>
          </p:nvSpPr>
          <p:spPr>
            <a:xfrm>
              <a:off x="7929952" y="4503448"/>
              <a:ext cx="606220" cy="643356"/>
            </a:xfrm>
            <a:custGeom>
              <a:avLst/>
              <a:gdLst/>
              <a:ahLst/>
              <a:cxnLst/>
              <a:rect l="0" t="0" r="0" b="0"/>
              <a:pathLst>
                <a:path w="20372" h="20036" extrusionOk="0">
                  <a:moveTo>
                    <a:pt x="0" y="0"/>
                  </a:moveTo>
                  <a:lnTo>
                    <a:pt x="0" y="20036"/>
                  </a:lnTo>
                  <a:lnTo>
                    <a:pt x="20371" y="10046"/>
                  </a:lnTo>
                  <a:lnTo>
                    <a:pt x="0" y="0"/>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4" name="Shape 84"/>
            <p:cNvSpPr/>
            <p:nvPr/>
          </p:nvSpPr>
          <p:spPr>
            <a:xfrm>
              <a:off x="8536142" y="4825993"/>
              <a:ext cx="607856" cy="320811"/>
            </a:xfrm>
            <a:custGeom>
              <a:avLst/>
              <a:gdLst/>
              <a:ahLst/>
              <a:cxnLst/>
              <a:rect l="0" t="0" r="0" b="0"/>
              <a:pathLst>
                <a:path w="20427" h="9991" extrusionOk="0">
                  <a:moveTo>
                    <a:pt x="0" y="1"/>
                  </a:moveTo>
                  <a:lnTo>
                    <a:pt x="0" y="9991"/>
                  </a:lnTo>
                  <a:lnTo>
                    <a:pt x="20427" y="9991"/>
                  </a:lnTo>
                  <a:lnTo>
                    <a:pt x="0"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5" name="Shape 85"/>
            <p:cNvSpPr/>
            <p:nvPr/>
          </p:nvSpPr>
          <p:spPr>
            <a:xfrm>
              <a:off x="7322095" y="3860093"/>
              <a:ext cx="607886" cy="643388"/>
            </a:xfrm>
            <a:custGeom>
              <a:avLst/>
              <a:gdLst/>
              <a:ahLst/>
              <a:cxnLst/>
              <a:rect l="0" t="0" r="0" b="0"/>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6" name="Shape 86"/>
            <p:cNvSpPr/>
            <p:nvPr/>
          </p:nvSpPr>
          <p:spPr>
            <a:xfrm>
              <a:off x="8536142" y="3860093"/>
              <a:ext cx="607856" cy="643388"/>
            </a:xfrm>
            <a:custGeom>
              <a:avLst/>
              <a:gdLst/>
              <a:ahLst/>
              <a:cxnLst/>
              <a:rect l="0" t="0" r="0" b="0"/>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7" name="Shape 87"/>
            <p:cNvSpPr/>
            <p:nvPr/>
          </p:nvSpPr>
          <p:spPr>
            <a:xfrm>
              <a:off x="7929952" y="4182670"/>
              <a:ext cx="606220" cy="643356"/>
            </a:xfrm>
            <a:custGeom>
              <a:avLst/>
              <a:gdLst/>
              <a:ahLst/>
              <a:cxnLst/>
              <a:rect l="0" t="0" r="0" b="0"/>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8" name="Shape 88"/>
            <p:cNvSpPr/>
            <p:nvPr/>
          </p:nvSpPr>
          <p:spPr>
            <a:xfrm>
              <a:off x="7322095" y="4503448"/>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9" name="Shape 89"/>
            <p:cNvSpPr/>
            <p:nvPr/>
          </p:nvSpPr>
          <p:spPr>
            <a:xfrm>
              <a:off x="7929952" y="4825993"/>
              <a:ext cx="606220" cy="320811"/>
            </a:xfrm>
            <a:custGeom>
              <a:avLst/>
              <a:gdLst/>
              <a:ahLst/>
              <a:cxnLst/>
              <a:rect l="0" t="0" r="0" b="0"/>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0" name="Shape 90"/>
            <p:cNvSpPr/>
            <p:nvPr/>
          </p:nvSpPr>
          <p:spPr>
            <a:xfrm>
              <a:off x="8536142" y="4503448"/>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1" name="Shape 91"/>
            <p:cNvSpPr/>
            <p:nvPr/>
          </p:nvSpPr>
          <p:spPr>
            <a:xfrm>
              <a:off x="6714243" y="4825993"/>
              <a:ext cx="607856" cy="320811"/>
            </a:xfrm>
            <a:custGeom>
              <a:avLst/>
              <a:gdLst/>
              <a:ahLst/>
              <a:cxnLst/>
              <a:rect l="0" t="0" r="0" b="0"/>
              <a:pathLst>
                <a:path w="20427" h="9991" extrusionOk="0">
                  <a:moveTo>
                    <a:pt x="20427" y="1"/>
                  </a:moveTo>
                  <a:lnTo>
                    <a:pt x="0" y="9991"/>
                  </a:lnTo>
                  <a:lnTo>
                    <a:pt x="20427" y="9991"/>
                  </a:lnTo>
                  <a:lnTo>
                    <a:pt x="20427" y="1"/>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06"/>
        <p:cNvGrpSpPr/>
        <p:nvPr/>
      </p:nvGrpSpPr>
      <p:grpSpPr>
        <a:xfrm>
          <a:off x="0" y="0"/>
          <a:ext cx="0" cy="0"/>
          <a:chOff x="0" y="0"/>
          <a:chExt cx="0" cy="0"/>
        </a:xfrm>
      </p:grpSpPr>
      <p:grpSp>
        <p:nvGrpSpPr>
          <p:cNvPr id="207" name="Shape 207"/>
          <p:cNvGrpSpPr/>
          <p:nvPr/>
        </p:nvGrpSpPr>
        <p:grpSpPr>
          <a:xfrm>
            <a:off x="6714243" y="3860093"/>
            <a:ext cx="2429755" cy="1286712"/>
            <a:chOff x="6714243" y="3860093"/>
            <a:chExt cx="2429755" cy="1286712"/>
          </a:xfrm>
        </p:grpSpPr>
        <p:sp>
          <p:nvSpPr>
            <p:cNvPr id="208" name="Shape 208"/>
            <p:cNvSpPr/>
            <p:nvPr/>
          </p:nvSpPr>
          <p:spPr>
            <a:xfrm>
              <a:off x="7929952" y="3860093"/>
              <a:ext cx="606220" cy="643388"/>
            </a:xfrm>
            <a:custGeom>
              <a:avLst/>
              <a:gdLst/>
              <a:ahLst/>
              <a:cxnLst/>
              <a:rect l="0" t="0" r="0" b="0"/>
              <a:pathLst>
                <a:path w="20372" h="20037" extrusionOk="0">
                  <a:moveTo>
                    <a:pt x="0" y="0"/>
                  </a:moveTo>
                  <a:lnTo>
                    <a:pt x="0" y="20036"/>
                  </a:lnTo>
                  <a:lnTo>
                    <a:pt x="20371"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9" name="Shape 209"/>
            <p:cNvSpPr/>
            <p:nvPr/>
          </p:nvSpPr>
          <p:spPr>
            <a:xfrm>
              <a:off x="8536142" y="4182670"/>
              <a:ext cx="607856" cy="643356"/>
            </a:xfrm>
            <a:custGeom>
              <a:avLst/>
              <a:gdLst/>
              <a:ahLst/>
              <a:cxnLst/>
              <a:rect l="0" t="0" r="0" b="0"/>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0" name="Shape 210"/>
            <p:cNvSpPr/>
            <p:nvPr/>
          </p:nvSpPr>
          <p:spPr>
            <a:xfrm>
              <a:off x="7322095" y="4825993"/>
              <a:ext cx="607886" cy="320811"/>
            </a:xfrm>
            <a:custGeom>
              <a:avLst/>
              <a:gdLst/>
              <a:ahLst/>
              <a:cxnLst/>
              <a:rect l="0" t="0" r="0" b="0"/>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1" name="Shape 211"/>
            <p:cNvSpPr/>
            <p:nvPr/>
          </p:nvSpPr>
          <p:spPr>
            <a:xfrm>
              <a:off x="7929952" y="4503448"/>
              <a:ext cx="606220" cy="643356"/>
            </a:xfrm>
            <a:custGeom>
              <a:avLst/>
              <a:gdLst/>
              <a:ahLst/>
              <a:cxnLst/>
              <a:rect l="0" t="0" r="0" b="0"/>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2" name="Shape 212"/>
            <p:cNvSpPr/>
            <p:nvPr/>
          </p:nvSpPr>
          <p:spPr>
            <a:xfrm>
              <a:off x="8536142" y="4825993"/>
              <a:ext cx="607856" cy="320811"/>
            </a:xfrm>
            <a:custGeom>
              <a:avLst/>
              <a:gdLst/>
              <a:ahLst/>
              <a:cxnLst/>
              <a:rect l="0" t="0" r="0" b="0"/>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3" name="Shape 213"/>
            <p:cNvSpPr/>
            <p:nvPr/>
          </p:nvSpPr>
          <p:spPr>
            <a:xfrm>
              <a:off x="7322095" y="3860093"/>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4" name="Shape 214"/>
            <p:cNvSpPr/>
            <p:nvPr/>
          </p:nvSpPr>
          <p:spPr>
            <a:xfrm>
              <a:off x="8536142" y="3860093"/>
              <a:ext cx="607856" cy="643388"/>
            </a:xfrm>
            <a:custGeom>
              <a:avLst/>
              <a:gdLst/>
              <a:ahLst/>
              <a:cxnLst/>
              <a:rect l="0" t="0" r="0" b="0"/>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5" name="Shape 215"/>
            <p:cNvSpPr/>
            <p:nvPr/>
          </p:nvSpPr>
          <p:spPr>
            <a:xfrm>
              <a:off x="7929952" y="4182670"/>
              <a:ext cx="606220" cy="643356"/>
            </a:xfrm>
            <a:custGeom>
              <a:avLst/>
              <a:gdLst/>
              <a:ahLst/>
              <a:cxnLst/>
              <a:rect l="0" t="0" r="0" b="0"/>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6" name="Shape 216"/>
            <p:cNvSpPr/>
            <p:nvPr/>
          </p:nvSpPr>
          <p:spPr>
            <a:xfrm>
              <a:off x="7322095" y="4503448"/>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7" name="Shape 217"/>
            <p:cNvSpPr/>
            <p:nvPr/>
          </p:nvSpPr>
          <p:spPr>
            <a:xfrm>
              <a:off x="7929952" y="4825993"/>
              <a:ext cx="606220" cy="320811"/>
            </a:xfrm>
            <a:custGeom>
              <a:avLst/>
              <a:gdLst/>
              <a:ahLst/>
              <a:cxnLst/>
              <a:rect l="0" t="0" r="0" b="0"/>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8" name="Shape 218"/>
            <p:cNvSpPr/>
            <p:nvPr/>
          </p:nvSpPr>
          <p:spPr>
            <a:xfrm>
              <a:off x="8536142" y="4503448"/>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9" name="Shape 219"/>
            <p:cNvSpPr/>
            <p:nvPr/>
          </p:nvSpPr>
          <p:spPr>
            <a:xfrm>
              <a:off x="6714243" y="4825993"/>
              <a:ext cx="607856" cy="320811"/>
            </a:xfrm>
            <a:custGeom>
              <a:avLst/>
              <a:gdLst/>
              <a:ahLst/>
              <a:cxnLst/>
              <a:rect l="0" t="0" r="0" b="0"/>
              <a:pathLst>
                <a:path w="20427" h="9991" extrusionOk="0">
                  <a:moveTo>
                    <a:pt x="20427" y="1"/>
                  </a:moveTo>
                  <a:lnTo>
                    <a:pt x="0" y="9991"/>
                  </a:lnTo>
                  <a:lnTo>
                    <a:pt x="20427" y="9991"/>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20" name="Shape 220"/>
          <p:cNvGrpSpPr/>
          <p:nvPr/>
        </p:nvGrpSpPr>
        <p:grpSpPr>
          <a:xfrm>
            <a:off x="892" y="-11"/>
            <a:ext cx="3037586" cy="2252645"/>
            <a:chOff x="892" y="-11"/>
            <a:chExt cx="3037586" cy="2252645"/>
          </a:xfrm>
        </p:grpSpPr>
        <p:sp>
          <p:nvSpPr>
            <p:cNvPr id="221" name="Shape 221"/>
            <p:cNvSpPr/>
            <p:nvPr/>
          </p:nvSpPr>
          <p:spPr>
            <a:xfrm>
              <a:off x="892" y="643313"/>
              <a:ext cx="607856"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2" name="Shape 222"/>
            <p:cNvSpPr/>
            <p:nvPr/>
          </p:nvSpPr>
          <p:spPr>
            <a:xfrm>
              <a:off x="608719" y="322534"/>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3" name="Shape 223"/>
            <p:cNvSpPr/>
            <p:nvPr/>
          </p:nvSpPr>
          <p:spPr>
            <a:xfrm>
              <a:off x="608719" y="965890"/>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4" name="Shape 224"/>
            <p:cNvSpPr/>
            <p:nvPr/>
          </p:nvSpPr>
          <p:spPr>
            <a:xfrm>
              <a:off x="1822766" y="3225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5" name="Shape 225"/>
            <p:cNvSpPr/>
            <p:nvPr/>
          </p:nvSpPr>
          <p:spPr>
            <a:xfrm>
              <a:off x="1214909" y="1286669"/>
              <a:ext cx="607886" cy="643388"/>
            </a:xfrm>
            <a:custGeom>
              <a:avLst/>
              <a:gdLst/>
              <a:ahLst/>
              <a:cxnLst/>
              <a:rect l="0" t="0" r="0" b="0"/>
              <a:pathLst>
                <a:path w="20428" h="20037" extrusionOk="0">
                  <a:moveTo>
                    <a:pt x="1" y="1"/>
                  </a:moveTo>
                  <a:lnTo>
                    <a:pt x="1" y="20037"/>
                  </a:lnTo>
                  <a:lnTo>
                    <a:pt x="20427" y="10047"/>
                  </a:lnTo>
                  <a:lnTo>
                    <a:pt x="1"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6" name="Shape 226"/>
            <p:cNvSpPr/>
            <p:nvPr/>
          </p:nvSpPr>
          <p:spPr>
            <a:xfrm>
              <a:off x="1822766" y="965890"/>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7" name="Shape 227"/>
            <p:cNvSpPr/>
            <p:nvPr/>
          </p:nvSpPr>
          <p:spPr>
            <a:xfrm>
              <a:off x="892" y="-11"/>
              <a:ext cx="607856" cy="643356"/>
            </a:xfrm>
            <a:custGeom>
              <a:avLst/>
              <a:gdLst/>
              <a:ahLst/>
              <a:cxnLst/>
              <a:rect l="0" t="0" r="0" b="0"/>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8" name="Shape 228"/>
            <p:cNvSpPr/>
            <p:nvPr/>
          </p:nvSpPr>
          <p:spPr>
            <a:xfrm>
              <a:off x="608719" y="-11"/>
              <a:ext cx="606220"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9" name="Shape 229"/>
            <p:cNvSpPr/>
            <p:nvPr/>
          </p:nvSpPr>
          <p:spPr>
            <a:xfrm>
              <a:off x="1214909"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0" name="Shape 230"/>
            <p:cNvSpPr/>
            <p:nvPr/>
          </p:nvSpPr>
          <p:spPr>
            <a:xfrm>
              <a:off x="1822766" y="-11"/>
              <a:ext cx="607856"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1" name="Shape 231"/>
            <p:cNvSpPr/>
            <p:nvPr/>
          </p:nvSpPr>
          <p:spPr>
            <a:xfrm>
              <a:off x="2430592"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2" name="Shape 232"/>
            <p:cNvSpPr/>
            <p:nvPr/>
          </p:nvSpPr>
          <p:spPr>
            <a:xfrm>
              <a:off x="892" y="322534"/>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3" name="Shape 233"/>
            <p:cNvSpPr/>
            <p:nvPr/>
          </p:nvSpPr>
          <p:spPr>
            <a:xfrm>
              <a:off x="608719" y="643313"/>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4" name="Shape 234"/>
            <p:cNvSpPr/>
            <p:nvPr/>
          </p:nvSpPr>
          <p:spPr>
            <a:xfrm>
              <a:off x="892" y="965890"/>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5" name="Shape 235"/>
            <p:cNvSpPr/>
            <p:nvPr/>
          </p:nvSpPr>
          <p:spPr>
            <a:xfrm>
              <a:off x="608719" y="1286669"/>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6" name="Shape 236"/>
            <p:cNvSpPr/>
            <p:nvPr/>
          </p:nvSpPr>
          <p:spPr>
            <a:xfrm>
              <a:off x="892" y="1609246"/>
              <a:ext cx="607856" cy="643388"/>
            </a:xfrm>
            <a:custGeom>
              <a:avLst/>
              <a:gdLst/>
              <a:ahLst/>
              <a:cxnLst/>
              <a:rect l="0" t="0" r="0" b="0"/>
              <a:pathLst>
                <a:path w="20427" h="20037" extrusionOk="0">
                  <a:moveTo>
                    <a:pt x="20427" y="1"/>
                  </a:moveTo>
                  <a:lnTo>
                    <a:pt x="0" y="9991"/>
                  </a:lnTo>
                  <a:lnTo>
                    <a:pt x="20427" y="20036"/>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7" name="Shape 237"/>
            <p:cNvSpPr/>
            <p:nvPr/>
          </p:nvSpPr>
          <p:spPr>
            <a:xfrm>
              <a:off x="1214909"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8" name="Shape 238"/>
            <p:cNvSpPr/>
            <p:nvPr/>
          </p:nvSpPr>
          <p:spPr>
            <a:xfrm>
              <a:off x="1214909" y="965890"/>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9" name="Shape 239"/>
            <p:cNvSpPr/>
            <p:nvPr/>
          </p:nvSpPr>
          <p:spPr>
            <a:xfrm>
              <a:off x="1214909" y="1609246"/>
              <a:ext cx="607886" cy="643388"/>
            </a:xfrm>
            <a:custGeom>
              <a:avLst/>
              <a:gdLst/>
              <a:ahLst/>
              <a:cxnLst/>
              <a:rect l="0" t="0" r="0" b="0"/>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0" name="Shape 240"/>
            <p:cNvSpPr/>
            <p:nvPr/>
          </p:nvSpPr>
          <p:spPr>
            <a:xfrm>
              <a:off x="2430592"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1" name="Shape 241"/>
            <p:cNvSpPr/>
            <p:nvPr/>
          </p:nvSpPr>
          <p:spPr>
            <a:xfrm>
              <a:off x="892" y="-11"/>
              <a:ext cx="607856"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2" name="Shape 242"/>
            <p:cNvSpPr/>
            <p:nvPr/>
          </p:nvSpPr>
          <p:spPr>
            <a:xfrm>
              <a:off x="608719" y="-11"/>
              <a:ext cx="606220"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3" name="Shape 243"/>
            <p:cNvSpPr/>
            <p:nvPr/>
          </p:nvSpPr>
          <p:spPr>
            <a:xfrm>
              <a:off x="1214909" y="-11"/>
              <a:ext cx="607886"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44" name="Shape 244"/>
          <p:cNvSpPr txBox="1">
            <a:spLocks noGrp="1"/>
          </p:cNvSpPr>
          <p:nvPr>
            <p:ph type="title"/>
          </p:nvPr>
        </p:nvSpPr>
        <p:spPr>
          <a:xfrm>
            <a:off x="1320025" y="866525"/>
            <a:ext cx="6455700" cy="668100"/>
          </a:xfrm>
          <a:prstGeom prst="rect">
            <a:avLst/>
          </a:prstGeom>
        </p:spPr>
        <p:txBody>
          <a:bodyPr spcFirstLastPara="1" wrap="square" lIns="91425" tIns="91425" rIns="91425" bIns="91425" anchor="b"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5" name="Shape 245"/>
          <p:cNvSpPr txBox="1">
            <a:spLocks noGrp="1"/>
          </p:cNvSpPr>
          <p:nvPr>
            <p:ph type="body" idx="1"/>
          </p:nvPr>
        </p:nvSpPr>
        <p:spPr>
          <a:xfrm>
            <a:off x="1320025" y="1613274"/>
            <a:ext cx="6455700" cy="2902500"/>
          </a:xfrm>
          <a:prstGeom prst="rect">
            <a:avLst/>
          </a:prstGeom>
        </p:spPr>
        <p:txBody>
          <a:bodyPr spcFirstLastPara="1" wrap="square" lIns="91425" tIns="91425" rIns="91425" bIns="91425" anchor="t" anchorCtr="0"/>
          <a:lstStyle>
            <a:lvl1pPr marL="457200" lvl="0" indent="-368300">
              <a:spcBef>
                <a:spcPts val="600"/>
              </a:spcBef>
              <a:spcAft>
                <a:spcPts val="0"/>
              </a:spcAft>
              <a:buSzPts val="2200"/>
              <a:buChar char="◂"/>
              <a:defRPr/>
            </a:lvl1pPr>
            <a:lvl2pPr marL="914400" lvl="1" indent="-368300">
              <a:spcBef>
                <a:spcPts val="0"/>
              </a:spcBef>
              <a:spcAft>
                <a:spcPts val="0"/>
              </a:spcAft>
              <a:buSzPts val="2200"/>
              <a:buChar char="◂"/>
              <a:defRPr/>
            </a:lvl2pPr>
            <a:lvl3pPr marL="1371600" lvl="2" indent="-368300">
              <a:spcBef>
                <a:spcPts val="0"/>
              </a:spcBef>
              <a:spcAft>
                <a:spcPts val="0"/>
              </a:spcAft>
              <a:buSzPts val="2200"/>
              <a:buChar char="◂"/>
              <a:defRPr/>
            </a:lvl3pPr>
            <a:lvl4pPr marL="1828800" lvl="3" indent="-368300">
              <a:spcBef>
                <a:spcPts val="0"/>
              </a:spcBef>
              <a:spcAft>
                <a:spcPts val="0"/>
              </a:spcAft>
              <a:buSzPts val="2200"/>
              <a:buChar char="◂"/>
              <a:defRPr/>
            </a:lvl4pPr>
            <a:lvl5pPr marL="2286000" lvl="4" indent="-368300">
              <a:spcBef>
                <a:spcPts val="0"/>
              </a:spcBef>
              <a:spcAft>
                <a:spcPts val="0"/>
              </a:spcAft>
              <a:buSzPts val="2200"/>
              <a:buChar char="○"/>
              <a:defRPr/>
            </a:lvl5pPr>
            <a:lvl6pPr marL="2743200" lvl="5" indent="-368300">
              <a:spcBef>
                <a:spcPts val="0"/>
              </a:spcBef>
              <a:spcAft>
                <a:spcPts val="0"/>
              </a:spcAft>
              <a:buSzPts val="2200"/>
              <a:buChar char="■"/>
              <a:defRPr/>
            </a:lvl6pPr>
            <a:lvl7pPr marL="3200400" lvl="6" indent="-368300">
              <a:spcBef>
                <a:spcPts val="0"/>
              </a:spcBef>
              <a:spcAft>
                <a:spcPts val="0"/>
              </a:spcAft>
              <a:buSzPts val="2200"/>
              <a:buChar char="●"/>
              <a:defRPr/>
            </a:lvl7pPr>
            <a:lvl8pPr marL="3657600" lvl="7" indent="-368300">
              <a:spcBef>
                <a:spcPts val="0"/>
              </a:spcBef>
              <a:spcAft>
                <a:spcPts val="0"/>
              </a:spcAft>
              <a:buSzPts val="2200"/>
              <a:buChar char="○"/>
              <a:defRPr/>
            </a:lvl8pPr>
            <a:lvl9pPr marL="4114800" lvl="8" indent="-368300">
              <a:spcBef>
                <a:spcPts val="0"/>
              </a:spcBef>
              <a:spcAft>
                <a:spcPts val="0"/>
              </a:spcAft>
              <a:buSzPts val="2200"/>
              <a:buChar char="■"/>
              <a:defRPr/>
            </a:lvl9pPr>
          </a:lstStyle>
          <a:p>
            <a:endParaRPr/>
          </a:p>
        </p:txBody>
      </p:sp>
      <p:sp>
        <p:nvSpPr>
          <p:cNvPr id="246" name="Shape 24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03"/>
        <p:cNvGrpSpPr/>
        <p:nvPr/>
      </p:nvGrpSpPr>
      <p:grpSpPr>
        <a:xfrm>
          <a:off x="0" y="0"/>
          <a:ext cx="0" cy="0"/>
          <a:chOff x="0" y="0"/>
          <a:chExt cx="0" cy="0"/>
        </a:xfrm>
      </p:grpSpPr>
      <p:grpSp>
        <p:nvGrpSpPr>
          <p:cNvPr id="304" name="Shape 304"/>
          <p:cNvGrpSpPr/>
          <p:nvPr/>
        </p:nvGrpSpPr>
        <p:grpSpPr>
          <a:xfrm>
            <a:off x="892" y="-11"/>
            <a:ext cx="3037586" cy="2252645"/>
            <a:chOff x="892" y="-11"/>
            <a:chExt cx="3037586" cy="2252645"/>
          </a:xfrm>
        </p:grpSpPr>
        <p:sp>
          <p:nvSpPr>
            <p:cNvPr id="305" name="Shape 305"/>
            <p:cNvSpPr/>
            <p:nvPr/>
          </p:nvSpPr>
          <p:spPr>
            <a:xfrm>
              <a:off x="892" y="643313"/>
              <a:ext cx="607856"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6" name="Shape 306"/>
            <p:cNvSpPr/>
            <p:nvPr/>
          </p:nvSpPr>
          <p:spPr>
            <a:xfrm>
              <a:off x="608719" y="322534"/>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7" name="Shape 307"/>
            <p:cNvSpPr/>
            <p:nvPr/>
          </p:nvSpPr>
          <p:spPr>
            <a:xfrm>
              <a:off x="608719" y="965890"/>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8" name="Shape 308"/>
            <p:cNvSpPr/>
            <p:nvPr/>
          </p:nvSpPr>
          <p:spPr>
            <a:xfrm>
              <a:off x="1822766" y="3225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9" name="Shape 309"/>
            <p:cNvSpPr/>
            <p:nvPr/>
          </p:nvSpPr>
          <p:spPr>
            <a:xfrm>
              <a:off x="1214909" y="1286669"/>
              <a:ext cx="607886" cy="643388"/>
            </a:xfrm>
            <a:custGeom>
              <a:avLst/>
              <a:gdLst/>
              <a:ahLst/>
              <a:cxnLst/>
              <a:rect l="0" t="0" r="0" b="0"/>
              <a:pathLst>
                <a:path w="20428" h="20037" extrusionOk="0">
                  <a:moveTo>
                    <a:pt x="1" y="1"/>
                  </a:moveTo>
                  <a:lnTo>
                    <a:pt x="1" y="20037"/>
                  </a:lnTo>
                  <a:lnTo>
                    <a:pt x="20427" y="10047"/>
                  </a:lnTo>
                  <a:lnTo>
                    <a:pt x="1"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0" name="Shape 310"/>
            <p:cNvSpPr/>
            <p:nvPr/>
          </p:nvSpPr>
          <p:spPr>
            <a:xfrm>
              <a:off x="1822766" y="965890"/>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1" name="Shape 311"/>
            <p:cNvSpPr/>
            <p:nvPr/>
          </p:nvSpPr>
          <p:spPr>
            <a:xfrm>
              <a:off x="892" y="-11"/>
              <a:ext cx="607856" cy="643356"/>
            </a:xfrm>
            <a:custGeom>
              <a:avLst/>
              <a:gdLst/>
              <a:ahLst/>
              <a:cxnLst/>
              <a:rect l="0" t="0" r="0" b="0"/>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2" name="Shape 312"/>
            <p:cNvSpPr/>
            <p:nvPr/>
          </p:nvSpPr>
          <p:spPr>
            <a:xfrm>
              <a:off x="608719" y="-11"/>
              <a:ext cx="606220"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3" name="Shape 313"/>
            <p:cNvSpPr/>
            <p:nvPr/>
          </p:nvSpPr>
          <p:spPr>
            <a:xfrm>
              <a:off x="1214909"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4" name="Shape 314"/>
            <p:cNvSpPr/>
            <p:nvPr/>
          </p:nvSpPr>
          <p:spPr>
            <a:xfrm>
              <a:off x="1822766" y="-11"/>
              <a:ext cx="607856"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5" name="Shape 315"/>
            <p:cNvSpPr/>
            <p:nvPr/>
          </p:nvSpPr>
          <p:spPr>
            <a:xfrm>
              <a:off x="2430592"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6" name="Shape 316"/>
            <p:cNvSpPr/>
            <p:nvPr/>
          </p:nvSpPr>
          <p:spPr>
            <a:xfrm>
              <a:off x="892" y="322534"/>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7" name="Shape 317"/>
            <p:cNvSpPr/>
            <p:nvPr/>
          </p:nvSpPr>
          <p:spPr>
            <a:xfrm>
              <a:off x="608719" y="643313"/>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8" name="Shape 318"/>
            <p:cNvSpPr/>
            <p:nvPr/>
          </p:nvSpPr>
          <p:spPr>
            <a:xfrm>
              <a:off x="892" y="965890"/>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9" name="Shape 319"/>
            <p:cNvSpPr/>
            <p:nvPr/>
          </p:nvSpPr>
          <p:spPr>
            <a:xfrm>
              <a:off x="608719" y="1286669"/>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0" name="Shape 320"/>
            <p:cNvSpPr/>
            <p:nvPr/>
          </p:nvSpPr>
          <p:spPr>
            <a:xfrm>
              <a:off x="892" y="1609246"/>
              <a:ext cx="607856" cy="643388"/>
            </a:xfrm>
            <a:custGeom>
              <a:avLst/>
              <a:gdLst/>
              <a:ahLst/>
              <a:cxnLst/>
              <a:rect l="0" t="0" r="0" b="0"/>
              <a:pathLst>
                <a:path w="20427" h="20037" extrusionOk="0">
                  <a:moveTo>
                    <a:pt x="20427" y="1"/>
                  </a:moveTo>
                  <a:lnTo>
                    <a:pt x="0" y="9991"/>
                  </a:lnTo>
                  <a:lnTo>
                    <a:pt x="20427" y="20036"/>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1" name="Shape 321"/>
            <p:cNvSpPr/>
            <p:nvPr/>
          </p:nvSpPr>
          <p:spPr>
            <a:xfrm>
              <a:off x="1214909"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2" name="Shape 322"/>
            <p:cNvSpPr/>
            <p:nvPr/>
          </p:nvSpPr>
          <p:spPr>
            <a:xfrm>
              <a:off x="1214909" y="965890"/>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3" name="Shape 323"/>
            <p:cNvSpPr/>
            <p:nvPr/>
          </p:nvSpPr>
          <p:spPr>
            <a:xfrm>
              <a:off x="1214909" y="1609246"/>
              <a:ext cx="607886" cy="643388"/>
            </a:xfrm>
            <a:custGeom>
              <a:avLst/>
              <a:gdLst/>
              <a:ahLst/>
              <a:cxnLst/>
              <a:rect l="0" t="0" r="0" b="0"/>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4" name="Shape 324"/>
            <p:cNvSpPr/>
            <p:nvPr/>
          </p:nvSpPr>
          <p:spPr>
            <a:xfrm>
              <a:off x="2430592"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5" name="Shape 325"/>
            <p:cNvSpPr/>
            <p:nvPr/>
          </p:nvSpPr>
          <p:spPr>
            <a:xfrm>
              <a:off x="892" y="-11"/>
              <a:ext cx="607856"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6" name="Shape 326"/>
            <p:cNvSpPr/>
            <p:nvPr/>
          </p:nvSpPr>
          <p:spPr>
            <a:xfrm>
              <a:off x="608719" y="-11"/>
              <a:ext cx="606220"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7" name="Shape 327"/>
            <p:cNvSpPr/>
            <p:nvPr/>
          </p:nvSpPr>
          <p:spPr>
            <a:xfrm>
              <a:off x="1214909" y="-11"/>
              <a:ext cx="607886"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328" name="Shape 328"/>
          <p:cNvGrpSpPr/>
          <p:nvPr/>
        </p:nvGrpSpPr>
        <p:grpSpPr>
          <a:xfrm>
            <a:off x="6714243" y="3860093"/>
            <a:ext cx="2429755" cy="1286712"/>
            <a:chOff x="6714243" y="3860093"/>
            <a:chExt cx="2429755" cy="1286712"/>
          </a:xfrm>
        </p:grpSpPr>
        <p:sp>
          <p:nvSpPr>
            <p:cNvPr id="329" name="Shape 329"/>
            <p:cNvSpPr/>
            <p:nvPr/>
          </p:nvSpPr>
          <p:spPr>
            <a:xfrm>
              <a:off x="7929952" y="3860093"/>
              <a:ext cx="606220" cy="643388"/>
            </a:xfrm>
            <a:custGeom>
              <a:avLst/>
              <a:gdLst/>
              <a:ahLst/>
              <a:cxnLst/>
              <a:rect l="0" t="0" r="0" b="0"/>
              <a:pathLst>
                <a:path w="20372" h="20037" extrusionOk="0">
                  <a:moveTo>
                    <a:pt x="0" y="0"/>
                  </a:moveTo>
                  <a:lnTo>
                    <a:pt x="0" y="20036"/>
                  </a:lnTo>
                  <a:lnTo>
                    <a:pt x="20371"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0" name="Shape 330"/>
            <p:cNvSpPr/>
            <p:nvPr/>
          </p:nvSpPr>
          <p:spPr>
            <a:xfrm>
              <a:off x="8536142" y="4182670"/>
              <a:ext cx="607856" cy="643356"/>
            </a:xfrm>
            <a:custGeom>
              <a:avLst/>
              <a:gdLst/>
              <a:ahLst/>
              <a:cxnLst/>
              <a:rect l="0" t="0" r="0" b="0"/>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1" name="Shape 331"/>
            <p:cNvSpPr/>
            <p:nvPr/>
          </p:nvSpPr>
          <p:spPr>
            <a:xfrm>
              <a:off x="7322095" y="4825993"/>
              <a:ext cx="607886" cy="320811"/>
            </a:xfrm>
            <a:custGeom>
              <a:avLst/>
              <a:gdLst/>
              <a:ahLst/>
              <a:cxnLst/>
              <a:rect l="0" t="0" r="0" b="0"/>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2" name="Shape 332"/>
            <p:cNvSpPr/>
            <p:nvPr/>
          </p:nvSpPr>
          <p:spPr>
            <a:xfrm>
              <a:off x="7929952" y="4503448"/>
              <a:ext cx="606220" cy="643356"/>
            </a:xfrm>
            <a:custGeom>
              <a:avLst/>
              <a:gdLst/>
              <a:ahLst/>
              <a:cxnLst/>
              <a:rect l="0" t="0" r="0" b="0"/>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3" name="Shape 333"/>
            <p:cNvSpPr/>
            <p:nvPr/>
          </p:nvSpPr>
          <p:spPr>
            <a:xfrm>
              <a:off x="8536142" y="4825993"/>
              <a:ext cx="607856" cy="320811"/>
            </a:xfrm>
            <a:custGeom>
              <a:avLst/>
              <a:gdLst/>
              <a:ahLst/>
              <a:cxnLst/>
              <a:rect l="0" t="0" r="0" b="0"/>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4" name="Shape 334"/>
            <p:cNvSpPr/>
            <p:nvPr/>
          </p:nvSpPr>
          <p:spPr>
            <a:xfrm>
              <a:off x="7322095" y="3860093"/>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5" name="Shape 335"/>
            <p:cNvSpPr/>
            <p:nvPr/>
          </p:nvSpPr>
          <p:spPr>
            <a:xfrm>
              <a:off x="8536142" y="3860093"/>
              <a:ext cx="607856" cy="643388"/>
            </a:xfrm>
            <a:custGeom>
              <a:avLst/>
              <a:gdLst/>
              <a:ahLst/>
              <a:cxnLst/>
              <a:rect l="0" t="0" r="0" b="0"/>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6" name="Shape 336"/>
            <p:cNvSpPr/>
            <p:nvPr/>
          </p:nvSpPr>
          <p:spPr>
            <a:xfrm>
              <a:off x="7929952" y="4182670"/>
              <a:ext cx="606220" cy="643356"/>
            </a:xfrm>
            <a:custGeom>
              <a:avLst/>
              <a:gdLst/>
              <a:ahLst/>
              <a:cxnLst/>
              <a:rect l="0" t="0" r="0" b="0"/>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7" name="Shape 337"/>
            <p:cNvSpPr/>
            <p:nvPr/>
          </p:nvSpPr>
          <p:spPr>
            <a:xfrm>
              <a:off x="7322095" y="4503448"/>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8" name="Shape 338"/>
            <p:cNvSpPr/>
            <p:nvPr/>
          </p:nvSpPr>
          <p:spPr>
            <a:xfrm>
              <a:off x="7929952" y="4825993"/>
              <a:ext cx="606220" cy="320811"/>
            </a:xfrm>
            <a:custGeom>
              <a:avLst/>
              <a:gdLst/>
              <a:ahLst/>
              <a:cxnLst/>
              <a:rect l="0" t="0" r="0" b="0"/>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9" name="Shape 339"/>
            <p:cNvSpPr/>
            <p:nvPr/>
          </p:nvSpPr>
          <p:spPr>
            <a:xfrm>
              <a:off x="8536142" y="4503448"/>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0" name="Shape 340"/>
            <p:cNvSpPr/>
            <p:nvPr/>
          </p:nvSpPr>
          <p:spPr>
            <a:xfrm>
              <a:off x="6714243" y="4825993"/>
              <a:ext cx="607856" cy="320811"/>
            </a:xfrm>
            <a:custGeom>
              <a:avLst/>
              <a:gdLst/>
              <a:ahLst/>
              <a:cxnLst/>
              <a:rect l="0" t="0" r="0" b="0"/>
              <a:pathLst>
                <a:path w="20427" h="9991" extrusionOk="0">
                  <a:moveTo>
                    <a:pt x="20427" y="1"/>
                  </a:moveTo>
                  <a:lnTo>
                    <a:pt x="0" y="9991"/>
                  </a:lnTo>
                  <a:lnTo>
                    <a:pt x="20427" y="9991"/>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341" name="Shape 341"/>
          <p:cNvSpPr txBox="1">
            <a:spLocks noGrp="1"/>
          </p:cNvSpPr>
          <p:nvPr>
            <p:ph type="title"/>
          </p:nvPr>
        </p:nvSpPr>
        <p:spPr>
          <a:xfrm>
            <a:off x="1320025" y="866525"/>
            <a:ext cx="6455700" cy="668100"/>
          </a:xfrm>
          <a:prstGeom prst="rect">
            <a:avLst/>
          </a:prstGeom>
        </p:spPr>
        <p:txBody>
          <a:bodyPr spcFirstLastPara="1" wrap="square" lIns="91425" tIns="91425" rIns="91425" bIns="91425" anchor="b"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342" name="Shape 342"/>
          <p:cNvSpPr txBox="1">
            <a:spLocks noGrp="1"/>
          </p:cNvSpPr>
          <p:nvPr>
            <p:ph type="body" idx="1"/>
          </p:nvPr>
        </p:nvSpPr>
        <p:spPr>
          <a:xfrm>
            <a:off x="1320025" y="1582625"/>
            <a:ext cx="3133500" cy="29553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343" name="Shape 343"/>
          <p:cNvSpPr txBox="1">
            <a:spLocks noGrp="1"/>
          </p:cNvSpPr>
          <p:nvPr>
            <p:ph type="body" idx="2"/>
          </p:nvPr>
        </p:nvSpPr>
        <p:spPr>
          <a:xfrm>
            <a:off x="4642177" y="1582625"/>
            <a:ext cx="3133500" cy="29553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344" name="Shape 34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45"/>
        <p:cNvGrpSpPr/>
        <p:nvPr/>
      </p:nvGrpSpPr>
      <p:grpSpPr>
        <a:xfrm>
          <a:off x="0" y="0"/>
          <a:ext cx="0" cy="0"/>
          <a:chOff x="0" y="0"/>
          <a:chExt cx="0" cy="0"/>
        </a:xfrm>
      </p:grpSpPr>
      <p:grpSp>
        <p:nvGrpSpPr>
          <p:cNvPr id="346" name="Shape 346"/>
          <p:cNvGrpSpPr/>
          <p:nvPr/>
        </p:nvGrpSpPr>
        <p:grpSpPr>
          <a:xfrm>
            <a:off x="6714243" y="3860093"/>
            <a:ext cx="2429755" cy="1286712"/>
            <a:chOff x="6714243" y="3860093"/>
            <a:chExt cx="2429755" cy="1286712"/>
          </a:xfrm>
        </p:grpSpPr>
        <p:sp>
          <p:nvSpPr>
            <p:cNvPr id="347" name="Shape 347"/>
            <p:cNvSpPr/>
            <p:nvPr/>
          </p:nvSpPr>
          <p:spPr>
            <a:xfrm>
              <a:off x="7929952" y="3860093"/>
              <a:ext cx="606220" cy="643388"/>
            </a:xfrm>
            <a:custGeom>
              <a:avLst/>
              <a:gdLst/>
              <a:ahLst/>
              <a:cxnLst/>
              <a:rect l="0" t="0" r="0" b="0"/>
              <a:pathLst>
                <a:path w="20372" h="20037" extrusionOk="0">
                  <a:moveTo>
                    <a:pt x="0" y="0"/>
                  </a:moveTo>
                  <a:lnTo>
                    <a:pt x="0" y="20036"/>
                  </a:lnTo>
                  <a:lnTo>
                    <a:pt x="20371"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8" name="Shape 348"/>
            <p:cNvSpPr/>
            <p:nvPr/>
          </p:nvSpPr>
          <p:spPr>
            <a:xfrm>
              <a:off x="8536142" y="4182670"/>
              <a:ext cx="607856" cy="643356"/>
            </a:xfrm>
            <a:custGeom>
              <a:avLst/>
              <a:gdLst/>
              <a:ahLst/>
              <a:cxnLst/>
              <a:rect l="0" t="0" r="0" b="0"/>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9" name="Shape 349"/>
            <p:cNvSpPr/>
            <p:nvPr/>
          </p:nvSpPr>
          <p:spPr>
            <a:xfrm>
              <a:off x="7322095" y="4825993"/>
              <a:ext cx="607886" cy="320811"/>
            </a:xfrm>
            <a:custGeom>
              <a:avLst/>
              <a:gdLst/>
              <a:ahLst/>
              <a:cxnLst/>
              <a:rect l="0" t="0" r="0" b="0"/>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0" name="Shape 350"/>
            <p:cNvSpPr/>
            <p:nvPr/>
          </p:nvSpPr>
          <p:spPr>
            <a:xfrm>
              <a:off x="7929952" y="4503448"/>
              <a:ext cx="606220" cy="643356"/>
            </a:xfrm>
            <a:custGeom>
              <a:avLst/>
              <a:gdLst/>
              <a:ahLst/>
              <a:cxnLst/>
              <a:rect l="0" t="0" r="0" b="0"/>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1" name="Shape 351"/>
            <p:cNvSpPr/>
            <p:nvPr/>
          </p:nvSpPr>
          <p:spPr>
            <a:xfrm>
              <a:off x="8536142" y="4825993"/>
              <a:ext cx="607856" cy="320811"/>
            </a:xfrm>
            <a:custGeom>
              <a:avLst/>
              <a:gdLst/>
              <a:ahLst/>
              <a:cxnLst/>
              <a:rect l="0" t="0" r="0" b="0"/>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2" name="Shape 352"/>
            <p:cNvSpPr/>
            <p:nvPr/>
          </p:nvSpPr>
          <p:spPr>
            <a:xfrm>
              <a:off x="7322095" y="3860093"/>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3" name="Shape 353"/>
            <p:cNvSpPr/>
            <p:nvPr/>
          </p:nvSpPr>
          <p:spPr>
            <a:xfrm>
              <a:off x="8536142" y="3860093"/>
              <a:ext cx="607856" cy="643388"/>
            </a:xfrm>
            <a:custGeom>
              <a:avLst/>
              <a:gdLst/>
              <a:ahLst/>
              <a:cxnLst/>
              <a:rect l="0" t="0" r="0" b="0"/>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4" name="Shape 354"/>
            <p:cNvSpPr/>
            <p:nvPr/>
          </p:nvSpPr>
          <p:spPr>
            <a:xfrm>
              <a:off x="7929952" y="4182670"/>
              <a:ext cx="606220" cy="643356"/>
            </a:xfrm>
            <a:custGeom>
              <a:avLst/>
              <a:gdLst/>
              <a:ahLst/>
              <a:cxnLst/>
              <a:rect l="0" t="0" r="0" b="0"/>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5" name="Shape 355"/>
            <p:cNvSpPr/>
            <p:nvPr/>
          </p:nvSpPr>
          <p:spPr>
            <a:xfrm>
              <a:off x="7322095" y="4503448"/>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6" name="Shape 356"/>
            <p:cNvSpPr/>
            <p:nvPr/>
          </p:nvSpPr>
          <p:spPr>
            <a:xfrm>
              <a:off x="7929952" y="4825993"/>
              <a:ext cx="606220" cy="320811"/>
            </a:xfrm>
            <a:custGeom>
              <a:avLst/>
              <a:gdLst/>
              <a:ahLst/>
              <a:cxnLst/>
              <a:rect l="0" t="0" r="0" b="0"/>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7" name="Shape 357"/>
            <p:cNvSpPr/>
            <p:nvPr/>
          </p:nvSpPr>
          <p:spPr>
            <a:xfrm>
              <a:off x="8536142" y="4503448"/>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8" name="Shape 358"/>
            <p:cNvSpPr/>
            <p:nvPr/>
          </p:nvSpPr>
          <p:spPr>
            <a:xfrm>
              <a:off x="6714243" y="4825993"/>
              <a:ext cx="607856" cy="320811"/>
            </a:xfrm>
            <a:custGeom>
              <a:avLst/>
              <a:gdLst/>
              <a:ahLst/>
              <a:cxnLst/>
              <a:rect l="0" t="0" r="0" b="0"/>
              <a:pathLst>
                <a:path w="20427" h="9991" extrusionOk="0">
                  <a:moveTo>
                    <a:pt x="20427" y="1"/>
                  </a:moveTo>
                  <a:lnTo>
                    <a:pt x="0" y="9991"/>
                  </a:lnTo>
                  <a:lnTo>
                    <a:pt x="20427" y="9991"/>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359" name="Shape 359"/>
          <p:cNvGrpSpPr/>
          <p:nvPr/>
        </p:nvGrpSpPr>
        <p:grpSpPr>
          <a:xfrm>
            <a:off x="892" y="-11"/>
            <a:ext cx="3037586" cy="2252645"/>
            <a:chOff x="892" y="-11"/>
            <a:chExt cx="3037586" cy="2252645"/>
          </a:xfrm>
        </p:grpSpPr>
        <p:sp>
          <p:nvSpPr>
            <p:cNvPr id="360" name="Shape 360"/>
            <p:cNvSpPr/>
            <p:nvPr/>
          </p:nvSpPr>
          <p:spPr>
            <a:xfrm>
              <a:off x="892" y="643313"/>
              <a:ext cx="607856"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1" name="Shape 361"/>
            <p:cNvSpPr/>
            <p:nvPr/>
          </p:nvSpPr>
          <p:spPr>
            <a:xfrm>
              <a:off x="608719" y="322534"/>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2" name="Shape 362"/>
            <p:cNvSpPr/>
            <p:nvPr/>
          </p:nvSpPr>
          <p:spPr>
            <a:xfrm>
              <a:off x="608719" y="965890"/>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3" name="Shape 363"/>
            <p:cNvSpPr/>
            <p:nvPr/>
          </p:nvSpPr>
          <p:spPr>
            <a:xfrm>
              <a:off x="1822766" y="3225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4" name="Shape 364"/>
            <p:cNvSpPr/>
            <p:nvPr/>
          </p:nvSpPr>
          <p:spPr>
            <a:xfrm>
              <a:off x="1214909" y="1286669"/>
              <a:ext cx="607886" cy="643388"/>
            </a:xfrm>
            <a:custGeom>
              <a:avLst/>
              <a:gdLst/>
              <a:ahLst/>
              <a:cxnLst/>
              <a:rect l="0" t="0" r="0" b="0"/>
              <a:pathLst>
                <a:path w="20428" h="20037" extrusionOk="0">
                  <a:moveTo>
                    <a:pt x="1" y="1"/>
                  </a:moveTo>
                  <a:lnTo>
                    <a:pt x="1" y="20037"/>
                  </a:lnTo>
                  <a:lnTo>
                    <a:pt x="20427" y="10047"/>
                  </a:lnTo>
                  <a:lnTo>
                    <a:pt x="1"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5" name="Shape 365"/>
            <p:cNvSpPr/>
            <p:nvPr/>
          </p:nvSpPr>
          <p:spPr>
            <a:xfrm>
              <a:off x="1822766" y="965890"/>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6" name="Shape 366"/>
            <p:cNvSpPr/>
            <p:nvPr/>
          </p:nvSpPr>
          <p:spPr>
            <a:xfrm>
              <a:off x="892" y="-11"/>
              <a:ext cx="607856" cy="643356"/>
            </a:xfrm>
            <a:custGeom>
              <a:avLst/>
              <a:gdLst/>
              <a:ahLst/>
              <a:cxnLst/>
              <a:rect l="0" t="0" r="0" b="0"/>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7" name="Shape 367"/>
            <p:cNvSpPr/>
            <p:nvPr/>
          </p:nvSpPr>
          <p:spPr>
            <a:xfrm>
              <a:off x="608719" y="-11"/>
              <a:ext cx="606220"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8" name="Shape 368"/>
            <p:cNvSpPr/>
            <p:nvPr/>
          </p:nvSpPr>
          <p:spPr>
            <a:xfrm>
              <a:off x="1214909"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9" name="Shape 369"/>
            <p:cNvSpPr/>
            <p:nvPr/>
          </p:nvSpPr>
          <p:spPr>
            <a:xfrm>
              <a:off x="1822766" y="-11"/>
              <a:ext cx="607856"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0" name="Shape 370"/>
            <p:cNvSpPr/>
            <p:nvPr/>
          </p:nvSpPr>
          <p:spPr>
            <a:xfrm>
              <a:off x="2430592"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1" name="Shape 371"/>
            <p:cNvSpPr/>
            <p:nvPr/>
          </p:nvSpPr>
          <p:spPr>
            <a:xfrm>
              <a:off x="892" y="322534"/>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2" name="Shape 372"/>
            <p:cNvSpPr/>
            <p:nvPr/>
          </p:nvSpPr>
          <p:spPr>
            <a:xfrm>
              <a:off x="608719" y="643313"/>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3" name="Shape 373"/>
            <p:cNvSpPr/>
            <p:nvPr/>
          </p:nvSpPr>
          <p:spPr>
            <a:xfrm>
              <a:off x="892" y="965890"/>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4" name="Shape 374"/>
            <p:cNvSpPr/>
            <p:nvPr/>
          </p:nvSpPr>
          <p:spPr>
            <a:xfrm>
              <a:off x="608719" y="1286669"/>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5" name="Shape 375"/>
            <p:cNvSpPr/>
            <p:nvPr/>
          </p:nvSpPr>
          <p:spPr>
            <a:xfrm>
              <a:off x="892" y="1609246"/>
              <a:ext cx="607856" cy="643388"/>
            </a:xfrm>
            <a:custGeom>
              <a:avLst/>
              <a:gdLst/>
              <a:ahLst/>
              <a:cxnLst/>
              <a:rect l="0" t="0" r="0" b="0"/>
              <a:pathLst>
                <a:path w="20427" h="20037" extrusionOk="0">
                  <a:moveTo>
                    <a:pt x="20427" y="1"/>
                  </a:moveTo>
                  <a:lnTo>
                    <a:pt x="0" y="9991"/>
                  </a:lnTo>
                  <a:lnTo>
                    <a:pt x="20427" y="20036"/>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6" name="Shape 376"/>
            <p:cNvSpPr/>
            <p:nvPr/>
          </p:nvSpPr>
          <p:spPr>
            <a:xfrm>
              <a:off x="1214909"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7" name="Shape 377"/>
            <p:cNvSpPr/>
            <p:nvPr/>
          </p:nvSpPr>
          <p:spPr>
            <a:xfrm>
              <a:off x="1214909" y="965890"/>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8" name="Shape 378"/>
            <p:cNvSpPr/>
            <p:nvPr/>
          </p:nvSpPr>
          <p:spPr>
            <a:xfrm>
              <a:off x="1214909" y="1609246"/>
              <a:ext cx="607886" cy="643388"/>
            </a:xfrm>
            <a:custGeom>
              <a:avLst/>
              <a:gdLst/>
              <a:ahLst/>
              <a:cxnLst/>
              <a:rect l="0" t="0" r="0" b="0"/>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9" name="Shape 379"/>
            <p:cNvSpPr/>
            <p:nvPr/>
          </p:nvSpPr>
          <p:spPr>
            <a:xfrm>
              <a:off x="2430592"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0" name="Shape 380"/>
            <p:cNvSpPr/>
            <p:nvPr/>
          </p:nvSpPr>
          <p:spPr>
            <a:xfrm>
              <a:off x="892" y="-11"/>
              <a:ext cx="607856"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1" name="Shape 381"/>
            <p:cNvSpPr/>
            <p:nvPr/>
          </p:nvSpPr>
          <p:spPr>
            <a:xfrm>
              <a:off x="608719" y="-11"/>
              <a:ext cx="606220"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2" name="Shape 382"/>
            <p:cNvSpPr/>
            <p:nvPr/>
          </p:nvSpPr>
          <p:spPr>
            <a:xfrm>
              <a:off x="1214909" y="-11"/>
              <a:ext cx="607886"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383" name="Shape 383"/>
          <p:cNvSpPr txBox="1">
            <a:spLocks noGrp="1"/>
          </p:cNvSpPr>
          <p:nvPr>
            <p:ph type="title"/>
          </p:nvPr>
        </p:nvSpPr>
        <p:spPr>
          <a:xfrm>
            <a:off x="1320025" y="866525"/>
            <a:ext cx="6455700" cy="668100"/>
          </a:xfrm>
          <a:prstGeom prst="rect">
            <a:avLst/>
          </a:prstGeom>
        </p:spPr>
        <p:txBody>
          <a:bodyPr spcFirstLastPara="1" wrap="square" lIns="91425" tIns="91425" rIns="91425" bIns="91425" anchor="b" anchorCtr="0"/>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384" name="Shape 384"/>
          <p:cNvSpPr txBox="1">
            <a:spLocks noGrp="1"/>
          </p:cNvSpPr>
          <p:nvPr>
            <p:ph type="body" idx="1"/>
          </p:nvPr>
        </p:nvSpPr>
        <p:spPr>
          <a:xfrm>
            <a:off x="1320025" y="1849075"/>
            <a:ext cx="2080800" cy="2656500"/>
          </a:xfrm>
          <a:prstGeom prst="rect">
            <a:avLst/>
          </a:prstGeom>
        </p:spPr>
        <p:txBody>
          <a:bodyPr spcFirstLastPara="1" wrap="square" lIns="91425" tIns="91425" rIns="91425" bIns="91425" anchor="t" anchorCtr="0"/>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85" name="Shape 385"/>
          <p:cNvSpPr txBox="1">
            <a:spLocks noGrp="1"/>
          </p:cNvSpPr>
          <p:nvPr>
            <p:ph type="body" idx="2"/>
          </p:nvPr>
        </p:nvSpPr>
        <p:spPr>
          <a:xfrm>
            <a:off x="3507463" y="1849075"/>
            <a:ext cx="2080800" cy="2656500"/>
          </a:xfrm>
          <a:prstGeom prst="rect">
            <a:avLst/>
          </a:prstGeom>
        </p:spPr>
        <p:txBody>
          <a:bodyPr spcFirstLastPara="1" wrap="square" lIns="91425" tIns="91425" rIns="91425" bIns="91425" anchor="t" anchorCtr="0"/>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86" name="Shape 386"/>
          <p:cNvSpPr txBox="1">
            <a:spLocks noGrp="1"/>
          </p:cNvSpPr>
          <p:nvPr>
            <p:ph type="body" idx="3"/>
          </p:nvPr>
        </p:nvSpPr>
        <p:spPr>
          <a:xfrm>
            <a:off x="5694901" y="1849075"/>
            <a:ext cx="2080800" cy="2656500"/>
          </a:xfrm>
          <a:prstGeom prst="rect">
            <a:avLst/>
          </a:prstGeom>
        </p:spPr>
        <p:txBody>
          <a:bodyPr spcFirstLastPara="1" wrap="square" lIns="91425" tIns="91425" rIns="91425" bIns="91425" anchor="t" anchorCtr="0"/>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87" name="Shape 38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8"/>
        <p:cNvGrpSpPr/>
        <p:nvPr/>
      </p:nvGrpSpPr>
      <p:grpSpPr>
        <a:xfrm>
          <a:off x="0" y="0"/>
          <a:ext cx="0" cy="0"/>
          <a:chOff x="0" y="0"/>
          <a:chExt cx="0" cy="0"/>
        </a:xfrm>
      </p:grpSpPr>
      <p:grpSp>
        <p:nvGrpSpPr>
          <p:cNvPr id="389" name="Shape 389"/>
          <p:cNvGrpSpPr/>
          <p:nvPr/>
        </p:nvGrpSpPr>
        <p:grpSpPr>
          <a:xfrm rot="10800000" flipH="1">
            <a:off x="900" y="3856775"/>
            <a:ext cx="9143992" cy="1286721"/>
            <a:chOff x="900" y="0"/>
            <a:chExt cx="9143992" cy="1286721"/>
          </a:xfrm>
        </p:grpSpPr>
        <p:sp>
          <p:nvSpPr>
            <p:cNvPr id="390" name="Shape 390"/>
            <p:cNvSpPr/>
            <p:nvPr/>
          </p:nvSpPr>
          <p:spPr>
            <a:xfrm>
              <a:off x="4878953" y="643320"/>
              <a:ext cx="609899"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1" name="Shape 391"/>
            <p:cNvSpPr/>
            <p:nvPr/>
          </p:nvSpPr>
          <p:spPr>
            <a:xfrm>
              <a:off x="5488830" y="32254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2" name="Shape 392"/>
            <p:cNvSpPr/>
            <p:nvPr/>
          </p:nvSpPr>
          <p:spPr>
            <a:xfrm>
              <a:off x="8536629" y="86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3" name="Shape 393"/>
            <p:cNvSpPr/>
            <p:nvPr/>
          </p:nvSpPr>
          <p:spPr>
            <a:xfrm>
              <a:off x="6706973" y="322543"/>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4" name="Shape 394"/>
            <p:cNvSpPr/>
            <p:nvPr/>
          </p:nvSpPr>
          <p:spPr>
            <a:xfrm>
              <a:off x="4878953" y="0"/>
              <a:ext cx="609899" cy="643356"/>
            </a:xfrm>
            <a:custGeom>
              <a:avLst/>
              <a:gdLst/>
              <a:ahLst/>
              <a:cxnLst/>
              <a:rect l="0" t="0" r="0" b="0"/>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5" name="Shape 395"/>
            <p:cNvSpPr/>
            <p:nvPr/>
          </p:nvSpPr>
          <p:spPr>
            <a:xfrm>
              <a:off x="5488830" y="0"/>
              <a:ext cx="608257"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6" name="Shape 396"/>
            <p:cNvSpPr/>
            <p:nvPr/>
          </p:nvSpPr>
          <p:spPr>
            <a:xfrm>
              <a:off x="6097065"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7" name="Shape 397"/>
            <p:cNvSpPr/>
            <p:nvPr/>
          </p:nvSpPr>
          <p:spPr>
            <a:xfrm>
              <a:off x="6706973" y="0"/>
              <a:ext cx="609899"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8" name="Shape 398"/>
            <p:cNvSpPr/>
            <p:nvPr/>
          </p:nvSpPr>
          <p:spPr>
            <a:xfrm>
              <a:off x="7316850"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9" name="Shape 399"/>
            <p:cNvSpPr/>
            <p:nvPr/>
          </p:nvSpPr>
          <p:spPr>
            <a:xfrm>
              <a:off x="4878953" y="32254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0" name="Shape 400"/>
            <p:cNvSpPr/>
            <p:nvPr/>
          </p:nvSpPr>
          <p:spPr>
            <a:xfrm>
              <a:off x="5488830" y="643320"/>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1" name="Shape 401"/>
            <p:cNvSpPr/>
            <p:nvPr/>
          </p:nvSpPr>
          <p:spPr>
            <a:xfrm>
              <a:off x="7926751" y="86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2" name="Shape 402"/>
            <p:cNvSpPr/>
            <p:nvPr/>
          </p:nvSpPr>
          <p:spPr>
            <a:xfrm>
              <a:off x="8536629" y="321640"/>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3" name="Shape 403"/>
            <p:cNvSpPr/>
            <p:nvPr/>
          </p:nvSpPr>
          <p:spPr>
            <a:xfrm>
              <a:off x="6097065" y="322543"/>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4" name="Shape 404"/>
            <p:cNvSpPr/>
            <p:nvPr/>
          </p:nvSpPr>
          <p:spPr>
            <a:xfrm>
              <a:off x="6706962"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5" name="Shape 405"/>
            <p:cNvSpPr/>
            <p:nvPr/>
          </p:nvSpPr>
          <p:spPr>
            <a:xfrm>
              <a:off x="4878953" y="0"/>
              <a:ext cx="609899"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6" name="Shape 406"/>
            <p:cNvSpPr/>
            <p:nvPr/>
          </p:nvSpPr>
          <p:spPr>
            <a:xfrm>
              <a:off x="5488830" y="0"/>
              <a:ext cx="608257"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7" name="Shape 407"/>
            <p:cNvSpPr/>
            <p:nvPr/>
          </p:nvSpPr>
          <p:spPr>
            <a:xfrm>
              <a:off x="6097065" y="0"/>
              <a:ext cx="609929" cy="322577"/>
            </a:xfrm>
            <a:custGeom>
              <a:avLst/>
              <a:gdLst/>
              <a:ahLst/>
              <a:cxnLst/>
              <a:rect l="0" t="0" r="0" b="0"/>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8" name="Shape 408"/>
            <p:cNvSpPr/>
            <p:nvPr/>
          </p:nvSpPr>
          <p:spPr>
            <a:xfrm>
              <a:off x="8534993" y="0"/>
              <a:ext cx="609899"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9" name="Shape 409"/>
            <p:cNvSpPr/>
            <p:nvPr/>
          </p:nvSpPr>
          <p:spPr>
            <a:xfrm>
              <a:off x="7926757" y="0"/>
              <a:ext cx="608257"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0" name="Shape 410"/>
            <p:cNvSpPr/>
            <p:nvPr/>
          </p:nvSpPr>
          <p:spPr>
            <a:xfrm>
              <a:off x="7925909" y="321643"/>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1" name="Shape 411"/>
            <p:cNvSpPr/>
            <p:nvPr/>
          </p:nvSpPr>
          <p:spPr>
            <a:xfrm flipH="1">
              <a:off x="7316858"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2" name="Shape 412"/>
            <p:cNvSpPr/>
            <p:nvPr/>
          </p:nvSpPr>
          <p:spPr>
            <a:xfrm>
              <a:off x="900" y="643324"/>
              <a:ext cx="609899"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3" name="Shape 413"/>
            <p:cNvSpPr/>
            <p:nvPr/>
          </p:nvSpPr>
          <p:spPr>
            <a:xfrm>
              <a:off x="610793" y="322545"/>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4" name="Shape 414"/>
            <p:cNvSpPr/>
            <p:nvPr/>
          </p:nvSpPr>
          <p:spPr>
            <a:xfrm>
              <a:off x="3658671" y="86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5" name="Shape 415"/>
            <p:cNvSpPr/>
            <p:nvPr/>
          </p:nvSpPr>
          <p:spPr>
            <a:xfrm>
              <a:off x="1828968" y="322545"/>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6" name="Shape 416"/>
            <p:cNvSpPr/>
            <p:nvPr/>
          </p:nvSpPr>
          <p:spPr>
            <a:xfrm>
              <a:off x="4266922" y="321642"/>
              <a:ext cx="609929" cy="643388"/>
            </a:xfrm>
            <a:custGeom>
              <a:avLst/>
              <a:gdLst/>
              <a:ahLst/>
              <a:cxnLst/>
              <a:rect l="0" t="0" r="0" b="0"/>
              <a:pathLst>
                <a:path w="20428" h="20037" extrusionOk="0">
                  <a:moveTo>
                    <a:pt x="1" y="1"/>
                  </a:moveTo>
                  <a:lnTo>
                    <a:pt x="1" y="20037"/>
                  </a:lnTo>
                  <a:lnTo>
                    <a:pt x="20427" y="10047"/>
                  </a:lnTo>
                  <a:lnTo>
                    <a:pt x="1"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7" name="Shape 417"/>
            <p:cNvSpPr/>
            <p:nvPr/>
          </p:nvSpPr>
          <p:spPr>
            <a:xfrm>
              <a:off x="900" y="0"/>
              <a:ext cx="609899" cy="643356"/>
            </a:xfrm>
            <a:custGeom>
              <a:avLst/>
              <a:gdLst/>
              <a:ahLst/>
              <a:cxnLst/>
              <a:rect l="0" t="0" r="0" b="0"/>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8" name="Shape 418"/>
            <p:cNvSpPr/>
            <p:nvPr/>
          </p:nvSpPr>
          <p:spPr>
            <a:xfrm>
              <a:off x="610793" y="0"/>
              <a:ext cx="608257"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9" name="Shape 419"/>
            <p:cNvSpPr/>
            <p:nvPr/>
          </p:nvSpPr>
          <p:spPr>
            <a:xfrm>
              <a:off x="1219044"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0" name="Shape 420"/>
            <p:cNvSpPr/>
            <p:nvPr/>
          </p:nvSpPr>
          <p:spPr>
            <a:xfrm>
              <a:off x="1828968" y="0"/>
              <a:ext cx="609899"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1" name="Shape 421"/>
            <p:cNvSpPr/>
            <p:nvPr/>
          </p:nvSpPr>
          <p:spPr>
            <a:xfrm>
              <a:off x="2438861"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2" name="Shape 422"/>
            <p:cNvSpPr/>
            <p:nvPr/>
          </p:nvSpPr>
          <p:spPr>
            <a:xfrm>
              <a:off x="900" y="322545"/>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3" name="Shape 423"/>
            <p:cNvSpPr/>
            <p:nvPr/>
          </p:nvSpPr>
          <p:spPr>
            <a:xfrm>
              <a:off x="610793" y="643324"/>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4" name="Shape 424"/>
            <p:cNvSpPr/>
            <p:nvPr/>
          </p:nvSpPr>
          <p:spPr>
            <a:xfrm>
              <a:off x="3048778" y="86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5" name="Shape 425"/>
            <p:cNvSpPr/>
            <p:nvPr/>
          </p:nvSpPr>
          <p:spPr>
            <a:xfrm>
              <a:off x="3658671" y="321642"/>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6" name="Shape 426"/>
            <p:cNvSpPr/>
            <p:nvPr/>
          </p:nvSpPr>
          <p:spPr>
            <a:xfrm>
              <a:off x="1219044" y="322545"/>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7" name="Shape 427"/>
            <p:cNvSpPr/>
            <p:nvPr/>
          </p:nvSpPr>
          <p:spPr>
            <a:xfrm>
              <a:off x="4266922" y="863"/>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8" name="Shape 428"/>
            <p:cNvSpPr/>
            <p:nvPr/>
          </p:nvSpPr>
          <p:spPr>
            <a:xfrm>
              <a:off x="900" y="0"/>
              <a:ext cx="609899"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9" name="Shape 429"/>
            <p:cNvSpPr/>
            <p:nvPr/>
          </p:nvSpPr>
          <p:spPr>
            <a:xfrm>
              <a:off x="610793" y="0"/>
              <a:ext cx="608257"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0" name="Shape 430"/>
            <p:cNvSpPr/>
            <p:nvPr/>
          </p:nvSpPr>
          <p:spPr>
            <a:xfrm>
              <a:off x="1219044" y="0"/>
              <a:ext cx="609929"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1" name="Shape 431"/>
            <p:cNvSpPr/>
            <p:nvPr/>
          </p:nvSpPr>
          <p:spPr>
            <a:xfrm>
              <a:off x="4266958" y="0"/>
              <a:ext cx="609899" cy="322577"/>
            </a:xfrm>
            <a:custGeom>
              <a:avLst/>
              <a:gdLst/>
              <a:ahLst/>
              <a:cxnLst/>
              <a:rect l="0" t="0" r="0" b="0"/>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2" name="Shape 432"/>
            <p:cNvSpPr/>
            <p:nvPr/>
          </p:nvSpPr>
          <p:spPr>
            <a:xfrm>
              <a:off x="3657035" y="0"/>
              <a:ext cx="609899"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3" name="Shape 433"/>
            <p:cNvSpPr/>
            <p:nvPr/>
          </p:nvSpPr>
          <p:spPr>
            <a:xfrm>
              <a:off x="3048784" y="0"/>
              <a:ext cx="608257"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4" name="Shape 434"/>
            <p:cNvSpPr/>
            <p:nvPr/>
          </p:nvSpPr>
          <p:spPr>
            <a:xfrm>
              <a:off x="2438861" y="0"/>
              <a:ext cx="609929" cy="322577"/>
            </a:xfrm>
            <a:custGeom>
              <a:avLst/>
              <a:gdLst/>
              <a:ahLst/>
              <a:cxnLst/>
              <a:rect l="0" t="0" r="0" b="0"/>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5" name="Shape 435"/>
            <p:cNvSpPr/>
            <p:nvPr/>
          </p:nvSpPr>
          <p:spPr>
            <a:xfrm>
              <a:off x="3047936" y="321645"/>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6" name="Shape 436"/>
            <p:cNvSpPr/>
            <p:nvPr/>
          </p:nvSpPr>
          <p:spPr>
            <a:xfrm flipH="1">
              <a:off x="3658935" y="643332"/>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7" name="Shape 437"/>
            <p:cNvSpPr/>
            <p:nvPr/>
          </p:nvSpPr>
          <p:spPr>
            <a:xfrm flipH="1">
              <a:off x="1219312"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438" name="Shape 438"/>
          <p:cNvSpPr txBox="1">
            <a:spLocks noGrp="1"/>
          </p:cNvSpPr>
          <p:nvPr>
            <p:ph type="title"/>
          </p:nvPr>
        </p:nvSpPr>
        <p:spPr>
          <a:xfrm>
            <a:off x="0" y="0"/>
            <a:ext cx="9144000" cy="696300"/>
          </a:xfrm>
          <a:prstGeom prst="rect">
            <a:avLst/>
          </a:prstGeom>
        </p:spPr>
        <p:txBody>
          <a:bodyPr spcFirstLastPara="1" wrap="square" lIns="91425" tIns="91425" rIns="91425" bIns="91425" anchor="b" anchorCtr="0"/>
          <a:lstStyle>
            <a:lvl1pPr lvl="0" algn="ctr">
              <a:spcBef>
                <a:spcPts val="0"/>
              </a:spcBef>
              <a:spcAft>
                <a:spcPts val="0"/>
              </a:spcAft>
              <a:buSzPts val="2000"/>
              <a:buNone/>
              <a:defRPr sz="2000"/>
            </a:lvl1pPr>
            <a:lvl2pPr lvl="1" algn="ctr">
              <a:spcBef>
                <a:spcPts val="0"/>
              </a:spcBef>
              <a:spcAft>
                <a:spcPts val="0"/>
              </a:spcAft>
              <a:buSzPts val="2000"/>
              <a:buNone/>
              <a:defRPr sz="2000"/>
            </a:lvl2pPr>
            <a:lvl3pPr lvl="2" algn="ctr">
              <a:spcBef>
                <a:spcPts val="0"/>
              </a:spcBef>
              <a:spcAft>
                <a:spcPts val="0"/>
              </a:spcAft>
              <a:buSzPts val="2000"/>
              <a:buNone/>
              <a:defRPr sz="2000"/>
            </a:lvl3pPr>
            <a:lvl4pPr lvl="3" algn="ctr">
              <a:spcBef>
                <a:spcPts val="0"/>
              </a:spcBef>
              <a:spcAft>
                <a:spcPts val="0"/>
              </a:spcAft>
              <a:buSzPts val="2000"/>
              <a:buNone/>
              <a:defRPr sz="2000"/>
            </a:lvl4pPr>
            <a:lvl5pPr lvl="4" algn="ctr">
              <a:spcBef>
                <a:spcPts val="0"/>
              </a:spcBef>
              <a:spcAft>
                <a:spcPts val="0"/>
              </a:spcAft>
              <a:buSzPts val="2000"/>
              <a:buNone/>
              <a:defRPr sz="2000"/>
            </a:lvl5pPr>
            <a:lvl6pPr lvl="5" algn="ctr">
              <a:spcBef>
                <a:spcPts val="0"/>
              </a:spcBef>
              <a:spcAft>
                <a:spcPts val="0"/>
              </a:spcAft>
              <a:buSzPts val="2000"/>
              <a:buNone/>
              <a:defRPr sz="2000"/>
            </a:lvl6pPr>
            <a:lvl7pPr lvl="6" algn="ctr">
              <a:spcBef>
                <a:spcPts val="0"/>
              </a:spcBef>
              <a:spcAft>
                <a:spcPts val="0"/>
              </a:spcAft>
              <a:buSzPts val="2000"/>
              <a:buNone/>
              <a:defRPr sz="2000"/>
            </a:lvl7pPr>
            <a:lvl8pPr lvl="7" algn="ctr">
              <a:spcBef>
                <a:spcPts val="0"/>
              </a:spcBef>
              <a:spcAft>
                <a:spcPts val="0"/>
              </a:spcAft>
              <a:buSzPts val="2000"/>
              <a:buNone/>
              <a:defRPr sz="2000"/>
            </a:lvl8pPr>
            <a:lvl9pPr lvl="8" algn="ctr">
              <a:spcBef>
                <a:spcPts val="0"/>
              </a:spcBef>
              <a:spcAft>
                <a:spcPts val="0"/>
              </a:spcAft>
              <a:buSzPts val="2000"/>
              <a:buNone/>
              <a:defRPr sz="2000"/>
            </a:lvl9pPr>
          </a:lstStyle>
          <a:p>
            <a:endParaRPr/>
          </a:p>
        </p:txBody>
      </p:sp>
      <p:sp>
        <p:nvSpPr>
          <p:cNvPr id="439" name="Shape 43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0"/>
        <p:cNvGrpSpPr/>
        <p:nvPr/>
      </p:nvGrpSpPr>
      <p:grpSpPr>
        <a:xfrm>
          <a:off x="0" y="0"/>
          <a:ext cx="0" cy="0"/>
          <a:chOff x="0" y="0"/>
          <a:chExt cx="0" cy="0"/>
        </a:xfrm>
      </p:grpSpPr>
      <p:grpSp>
        <p:nvGrpSpPr>
          <p:cNvPr id="441" name="Shape 441"/>
          <p:cNvGrpSpPr/>
          <p:nvPr/>
        </p:nvGrpSpPr>
        <p:grpSpPr>
          <a:xfrm>
            <a:off x="4283712" y="3856784"/>
            <a:ext cx="4860278" cy="1286730"/>
            <a:chOff x="4283712" y="3856784"/>
            <a:chExt cx="4860278" cy="1286730"/>
          </a:xfrm>
        </p:grpSpPr>
        <p:sp>
          <p:nvSpPr>
            <p:cNvPr id="442" name="Shape 442"/>
            <p:cNvSpPr/>
            <p:nvPr/>
          </p:nvSpPr>
          <p:spPr>
            <a:xfrm rot="10800000">
              <a:off x="8536133" y="3856784"/>
              <a:ext cx="607856"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3" name="Shape 443"/>
            <p:cNvSpPr/>
            <p:nvPr/>
          </p:nvSpPr>
          <p:spPr>
            <a:xfrm rot="10800000">
              <a:off x="7929943" y="4177563"/>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4" name="Shape 444"/>
            <p:cNvSpPr/>
            <p:nvPr/>
          </p:nvSpPr>
          <p:spPr>
            <a:xfrm rot="10800000">
              <a:off x="4892393" y="4499245"/>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5" name="Shape 445"/>
            <p:cNvSpPr/>
            <p:nvPr/>
          </p:nvSpPr>
          <p:spPr>
            <a:xfrm rot="10800000">
              <a:off x="8536133" y="4500140"/>
              <a:ext cx="607856" cy="643356"/>
            </a:xfrm>
            <a:custGeom>
              <a:avLst/>
              <a:gdLst/>
              <a:ahLst/>
              <a:cxnLst/>
              <a:rect l="0" t="0" r="0" b="0"/>
              <a:pathLst>
                <a:path w="20427" h="20036" extrusionOk="0">
                  <a:moveTo>
                    <a:pt x="0" y="0"/>
                  </a:moveTo>
                  <a:lnTo>
                    <a:pt x="0" y="20036"/>
                  </a:lnTo>
                  <a:lnTo>
                    <a:pt x="20427" y="10046"/>
                  </a:lnTo>
                  <a:lnTo>
                    <a:pt x="0"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6" name="Shape 446"/>
            <p:cNvSpPr/>
            <p:nvPr/>
          </p:nvSpPr>
          <p:spPr>
            <a:xfrm rot="10800000">
              <a:off x="7929943" y="4820919"/>
              <a:ext cx="606220"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7" name="Shape 447"/>
            <p:cNvSpPr/>
            <p:nvPr/>
          </p:nvSpPr>
          <p:spPr>
            <a:xfrm rot="10800000">
              <a:off x="7322087" y="4500140"/>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8" name="Shape 448"/>
            <p:cNvSpPr/>
            <p:nvPr/>
          </p:nvSpPr>
          <p:spPr>
            <a:xfrm rot="10800000">
              <a:off x="6714260" y="4820919"/>
              <a:ext cx="607856"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9" name="Shape 449"/>
            <p:cNvSpPr/>
            <p:nvPr/>
          </p:nvSpPr>
          <p:spPr>
            <a:xfrm rot="10800000">
              <a:off x="6106404" y="4500140"/>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0" name="Shape 450"/>
            <p:cNvSpPr/>
            <p:nvPr/>
          </p:nvSpPr>
          <p:spPr>
            <a:xfrm rot="10800000">
              <a:off x="8536133" y="4177563"/>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1" name="Shape 451"/>
            <p:cNvSpPr/>
            <p:nvPr/>
          </p:nvSpPr>
          <p:spPr>
            <a:xfrm rot="10800000">
              <a:off x="7929943" y="3856784"/>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2" name="Shape 452"/>
            <p:cNvSpPr/>
            <p:nvPr/>
          </p:nvSpPr>
          <p:spPr>
            <a:xfrm rot="10800000">
              <a:off x="5498583" y="4499245"/>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3" name="Shape 453"/>
            <p:cNvSpPr/>
            <p:nvPr/>
          </p:nvSpPr>
          <p:spPr>
            <a:xfrm rot="10800000">
              <a:off x="4892393" y="4178466"/>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4" name="Shape 454"/>
            <p:cNvSpPr/>
            <p:nvPr/>
          </p:nvSpPr>
          <p:spPr>
            <a:xfrm rot="10800000">
              <a:off x="7321266" y="4183926"/>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5" name="Shape 455"/>
            <p:cNvSpPr/>
            <p:nvPr/>
          </p:nvSpPr>
          <p:spPr>
            <a:xfrm rot="10800000">
              <a:off x="8536133" y="4820919"/>
              <a:ext cx="607856"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6" name="Shape 456"/>
            <p:cNvSpPr/>
            <p:nvPr/>
          </p:nvSpPr>
          <p:spPr>
            <a:xfrm rot="10800000">
              <a:off x="7929943" y="4500140"/>
              <a:ext cx="606220"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7" name="Shape 457"/>
            <p:cNvSpPr/>
            <p:nvPr/>
          </p:nvSpPr>
          <p:spPr>
            <a:xfrm rot="10800000">
              <a:off x="7322087" y="4820919"/>
              <a:ext cx="607886"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8" name="Shape 458"/>
            <p:cNvSpPr/>
            <p:nvPr/>
          </p:nvSpPr>
          <p:spPr>
            <a:xfrm rot="10800000">
              <a:off x="4284531" y="4820919"/>
              <a:ext cx="607856" cy="322577"/>
            </a:xfrm>
            <a:custGeom>
              <a:avLst/>
              <a:gdLst/>
              <a:ahLst/>
              <a:cxnLst/>
              <a:rect l="0" t="0" r="0" b="0"/>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9" name="Shape 459"/>
            <p:cNvSpPr/>
            <p:nvPr/>
          </p:nvSpPr>
          <p:spPr>
            <a:xfrm rot="10800000">
              <a:off x="4892387" y="4820919"/>
              <a:ext cx="607856" cy="322577"/>
            </a:xfrm>
            <a:custGeom>
              <a:avLst/>
              <a:gdLst/>
              <a:ahLst/>
              <a:cxnLst/>
              <a:rect l="0" t="0" r="0" b="0"/>
              <a:pathLst>
                <a:path w="20427" h="10046" extrusionOk="0">
                  <a:moveTo>
                    <a:pt x="0" y="0"/>
                  </a:moveTo>
                  <a:lnTo>
                    <a:pt x="20427" y="10046"/>
                  </a:lnTo>
                  <a:lnTo>
                    <a:pt x="20427"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0" name="Shape 460"/>
            <p:cNvSpPr/>
            <p:nvPr/>
          </p:nvSpPr>
          <p:spPr>
            <a:xfrm rot="10800000">
              <a:off x="5500214" y="4820919"/>
              <a:ext cx="606220"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1" name="Shape 461"/>
            <p:cNvSpPr/>
            <p:nvPr/>
          </p:nvSpPr>
          <p:spPr>
            <a:xfrm rot="10800000">
              <a:off x="6106404" y="4820919"/>
              <a:ext cx="607886" cy="322577"/>
            </a:xfrm>
            <a:custGeom>
              <a:avLst/>
              <a:gdLst/>
              <a:ahLst/>
              <a:cxnLst/>
              <a:rect l="0" t="0" r="0" b="0"/>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2" name="Shape 462"/>
            <p:cNvSpPr/>
            <p:nvPr/>
          </p:nvSpPr>
          <p:spPr>
            <a:xfrm rot="10800000" flipH="1">
              <a:off x="6713429" y="4183926"/>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3" name="Shape 463"/>
            <p:cNvSpPr/>
            <p:nvPr/>
          </p:nvSpPr>
          <p:spPr>
            <a:xfrm rot="10800000">
              <a:off x="4283712" y="4500126"/>
              <a:ext cx="607886" cy="643388"/>
            </a:xfrm>
            <a:custGeom>
              <a:avLst/>
              <a:gdLst/>
              <a:ahLst/>
              <a:cxnLst/>
              <a:rect l="0" t="0" r="0" b="0"/>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464" name="Shape 464"/>
          <p:cNvSpPr txBox="1">
            <a:spLocks noGrp="1"/>
          </p:cNvSpPr>
          <p:nvPr>
            <p:ph type="body" idx="1"/>
          </p:nvPr>
        </p:nvSpPr>
        <p:spPr>
          <a:xfrm>
            <a:off x="457200" y="4101500"/>
            <a:ext cx="3539700" cy="519600"/>
          </a:xfrm>
          <a:prstGeom prst="rect">
            <a:avLst/>
          </a:prstGeom>
        </p:spPr>
        <p:txBody>
          <a:bodyPr spcFirstLastPara="1" wrap="square" lIns="91425" tIns="91425" rIns="91425" bIns="91425" anchor="t" anchorCtr="0"/>
          <a:lstStyle>
            <a:lvl1pPr marL="457200" lvl="0" indent="-228600">
              <a:spcBef>
                <a:spcPts val="360"/>
              </a:spcBef>
              <a:spcAft>
                <a:spcPts val="0"/>
              </a:spcAft>
              <a:buSzPts val="1600"/>
              <a:buNone/>
              <a:defRPr sz="1600"/>
            </a:lvl1pPr>
          </a:lstStyle>
          <a:p>
            <a:endParaRPr/>
          </a:p>
        </p:txBody>
      </p:sp>
      <p:sp>
        <p:nvSpPr>
          <p:cNvPr id="465" name="Shape 46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grpSp>
        <p:nvGrpSpPr>
          <p:cNvPr id="466" name="Shape 466"/>
          <p:cNvGrpSpPr/>
          <p:nvPr/>
        </p:nvGrpSpPr>
        <p:grpSpPr>
          <a:xfrm>
            <a:off x="892" y="-11"/>
            <a:ext cx="5467280" cy="1287607"/>
            <a:chOff x="892" y="-11"/>
            <a:chExt cx="5467280" cy="1287607"/>
          </a:xfrm>
        </p:grpSpPr>
        <p:sp>
          <p:nvSpPr>
            <p:cNvPr id="467" name="Shape 467"/>
            <p:cNvSpPr/>
            <p:nvPr/>
          </p:nvSpPr>
          <p:spPr>
            <a:xfrm>
              <a:off x="892" y="643313"/>
              <a:ext cx="607856"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8" name="Shape 468"/>
            <p:cNvSpPr/>
            <p:nvPr/>
          </p:nvSpPr>
          <p:spPr>
            <a:xfrm>
              <a:off x="608719" y="322534"/>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9" name="Shape 469"/>
            <p:cNvSpPr/>
            <p:nvPr/>
          </p:nvSpPr>
          <p:spPr>
            <a:xfrm>
              <a:off x="3646269" y="852"/>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0" name="Shape 470"/>
            <p:cNvSpPr/>
            <p:nvPr/>
          </p:nvSpPr>
          <p:spPr>
            <a:xfrm>
              <a:off x="1822766" y="3225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1" name="Shape 471"/>
            <p:cNvSpPr/>
            <p:nvPr/>
          </p:nvSpPr>
          <p:spPr>
            <a:xfrm>
              <a:off x="4252459" y="321631"/>
              <a:ext cx="607886" cy="643388"/>
            </a:xfrm>
            <a:custGeom>
              <a:avLst/>
              <a:gdLst/>
              <a:ahLst/>
              <a:cxnLst/>
              <a:rect l="0" t="0" r="0" b="0"/>
              <a:pathLst>
                <a:path w="20428" h="20037" extrusionOk="0">
                  <a:moveTo>
                    <a:pt x="1" y="1"/>
                  </a:moveTo>
                  <a:lnTo>
                    <a:pt x="1" y="20037"/>
                  </a:lnTo>
                  <a:lnTo>
                    <a:pt x="20427" y="10047"/>
                  </a:lnTo>
                  <a:lnTo>
                    <a:pt x="1"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2" name="Shape 472"/>
            <p:cNvSpPr/>
            <p:nvPr/>
          </p:nvSpPr>
          <p:spPr>
            <a:xfrm>
              <a:off x="4860316" y="852"/>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3" name="Shape 473"/>
            <p:cNvSpPr/>
            <p:nvPr/>
          </p:nvSpPr>
          <p:spPr>
            <a:xfrm>
              <a:off x="892" y="-11"/>
              <a:ext cx="607856" cy="643356"/>
            </a:xfrm>
            <a:custGeom>
              <a:avLst/>
              <a:gdLst/>
              <a:ahLst/>
              <a:cxnLst/>
              <a:rect l="0" t="0" r="0" b="0"/>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4" name="Shape 474"/>
            <p:cNvSpPr/>
            <p:nvPr/>
          </p:nvSpPr>
          <p:spPr>
            <a:xfrm>
              <a:off x="608719" y="-11"/>
              <a:ext cx="606220"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5" name="Shape 475"/>
            <p:cNvSpPr/>
            <p:nvPr/>
          </p:nvSpPr>
          <p:spPr>
            <a:xfrm>
              <a:off x="1214909"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6" name="Shape 476"/>
            <p:cNvSpPr/>
            <p:nvPr/>
          </p:nvSpPr>
          <p:spPr>
            <a:xfrm>
              <a:off x="1822766" y="-11"/>
              <a:ext cx="607856"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7" name="Shape 477"/>
            <p:cNvSpPr/>
            <p:nvPr/>
          </p:nvSpPr>
          <p:spPr>
            <a:xfrm>
              <a:off x="2430592"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8" name="Shape 478"/>
            <p:cNvSpPr/>
            <p:nvPr/>
          </p:nvSpPr>
          <p:spPr>
            <a:xfrm>
              <a:off x="892" y="322534"/>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9" name="Shape 479"/>
            <p:cNvSpPr/>
            <p:nvPr/>
          </p:nvSpPr>
          <p:spPr>
            <a:xfrm>
              <a:off x="608719" y="643313"/>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0" name="Shape 480"/>
            <p:cNvSpPr/>
            <p:nvPr/>
          </p:nvSpPr>
          <p:spPr>
            <a:xfrm>
              <a:off x="3038442" y="852"/>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1" name="Shape 481"/>
            <p:cNvSpPr/>
            <p:nvPr/>
          </p:nvSpPr>
          <p:spPr>
            <a:xfrm>
              <a:off x="3646269" y="321631"/>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2" name="Shape 482"/>
            <p:cNvSpPr/>
            <p:nvPr/>
          </p:nvSpPr>
          <p:spPr>
            <a:xfrm>
              <a:off x="1214909"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3" name="Shape 483"/>
            <p:cNvSpPr/>
            <p:nvPr/>
          </p:nvSpPr>
          <p:spPr>
            <a:xfrm>
              <a:off x="4252459" y="852"/>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4" name="Shape 484"/>
            <p:cNvSpPr/>
            <p:nvPr/>
          </p:nvSpPr>
          <p:spPr>
            <a:xfrm>
              <a:off x="4252459" y="644208"/>
              <a:ext cx="607886" cy="643388"/>
            </a:xfrm>
            <a:custGeom>
              <a:avLst/>
              <a:gdLst/>
              <a:ahLst/>
              <a:cxnLst/>
              <a:rect l="0" t="0" r="0" b="0"/>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5" name="Shape 485"/>
            <p:cNvSpPr/>
            <p:nvPr/>
          </p:nvSpPr>
          <p:spPr>
            <a:xfrm>
              <a:off x="1822755" y="643321"/>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6" name="Shape 486"/>
            <p:cNvSpPr/>
            <p:nvPr/>
          </p:nvSpPr>
          <p:spPr>
            <a:xfrm>
              <a:off x="892" y="-11"/>
              <a:ext cx="607856"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7" name="Shape 487"/>
            <p:cNvSpPr/>
            <p:nvPr/>
          </p:nvSpPr>
          <p:spPr>
            <a:xfrm>
              <a:off x="608719" y="-11"/>
              <a:ext cx="606220"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8" name="Shape 488"/>
            <p:cNvSpPr/>
            <p:nvPr/>
          </p:nvSpPr>
          <p:spPr>
            <a:xfrm>
              <a:off x="1214909" y="-11"/>
              <a:ext cx="607886"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9" name="Shape 489"/>
            <p:cNvSpPr/>
            <p:nvPr/>
          </p:nvSpPr>
          <p:spPr>
            <a:xfrm>
              <a:off x="4252495" y="-11"/>
              <a:ext cx="607856" cy="322577"/>
            </a:xfrm>
            <a:custGeom>
              <a:avLst/>
              <a:gdLst/>
              <a:ahLst/>
              <a:cxnLst/>
              <a:rect l="0" t="0" r="0" b="0"/>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0" name="Shape 490"/>
            <p:cNvSpPr/>
            <p:nvPr/>
          </p:nvSpPr>
          <p:spPr>
            <a:xfrm>
              <a:off x="3644639" y="-11"/>
              <a:ext cx="607856"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1" name="Shape 491"/>
            <p:cNvSpPr/>
            <p:nvPr/>
          </p:nvSpPr>
          <p:spPr>
            <a:xfrm>
              <a:off x="3038449" y="-11"/>
              <a:ext cx="606220"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2" name="Shape 492"/>
            <p:cNvSpPr/>
            <p:nvPr/>
          </p:nvSpPr>
          <p:spPr>
            <a:xfrm>
              <a:off x="2430592" y="-11"/>
              <a:ext cx="607886" cy="322577"/>
            </a:xfrm>
            <a:custGeom>
              <a:avLst/>
              <a:gdLst/>
              <a:ahLst/>
              <a:cxnLst/>
              <a:rect l="0" t="0" r="0" b="0"/>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3" name="Shape 493"/>
            <p:cNvSpPr/>
            <p:nvPr/>
          </p:nvSpPr>
          <p:spPr>
            <a:xfrm>
              <a:off x="3037603" y="3216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4" name="Shape 494"/>
            <p:cNvSpPr/>
            <p:nvPr/>
          </p:nvSpPr>
          <p:spPr>
            <a:xfrm flipH="1">
              <a:off x="2430592" y="643321"/>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lateral pattern">
  <p:cSld name="BLANK_2">
    <p:spTree>
      <p:nvGrpSpPr>
        <p:cNvPr id="1" name="Shape 534"/>
        <p:cNvGrpSpPr/>
        <p:nvPr/>
      </p:nvGrpSpPr>
      <p:grpSpPr>
        <a:xfrm>
          <a:off x="0" y="0"/>
          <a:ext cx="0" cy="0"/>
          <a:chOff x="0" y="0"/>
          <a:chExt cx="0" cy="0"/>
        </a:xfrm>
      </p:grpSpPr>
      <p:grpSp>
        <p:nvGrpSpPr>
          <p:cNvPr id="535" name="Shape 535"/>
          <p:cNvGrpSpPr/>
          <p:nvPr/>
        </p:nvGrpSpPr>
        <p:grpSpPr>
          <a:xfrm>
            <a:off x="6109812" y="-11"/>
            <a:ext cx="3037586" cy="5146816"/>
            <a:chOff x="6109812" y="-11"/>
            <a:chExt cx="3037586" cy="5146816"/>
          </a:xfrm>
        </p:grpSpPr>
        <p:sp>
          <p:nvSpPr>
            <p:cNvPr id="536" name="Shape 536"/>
            <p:cNvSpPr/>
            <p:nvPr/>
          </p:nvSpPr>
          <p:spPr>
            <a:xfrm>
              <a:off x="7324645" y="3539314"/>
              <a:ext cx="607886" cy="643388"/>
            </a:xfrm>
            <a:custGeom>
              <a:avLst/>
              <a:gdLst/>
              <a:ahLst/>
              <a:cxnLst/>
              <a:rect l="0" t="0" r="0" b="0"/>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7" name="Shape 537"/>
            <p:cNvSpPr/>
            <p:nvPr/>
          </p:nvSpPr>
          <p:spPr>
            <a:xfrm>
              <a:off x="7324645" y="4182670"/>
              <a:ext cx="607886" cy="643356"/>
            </a:xfrm>
            <a:custGeom>
              <a:avLst/>
              <a:gdLst/>
              <a:ahLst/>
              <a:cxnLst/>
              <a:rect l="0" t="0" r="0" b="0"/>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8" name="Shape 538"/>
            <p:cNvSpPr/>
            <p:nvPr/>
          </p:nvSpPr>
          <p:spPr>
            <a:xfrm>
              <a:off x="7932502" y="643313"/>
              <a:ext cx="606220" cy="643388"/>
            </a:xfrm>
            <a:custGeom>
              <a:avLst/>
              <a:gdLst/>
              <a:ahLst/>
              <a:cxnLst/>
              <a:rect l="0" t="0" r="0" b="0"/>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9" name="Shape 539"/>
            <p:cNvSpPr/>
            <p:nvPr/>
          </p:nvSpPr>
          <p:spPr>
            <a:xfrm>
              <a:off x="8538692" y="3225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0" name="Shape 540"/>
            <p:cNvSpPr/>
            <p:nvPr/>
          </p:nvSpPr>
          <p:spPr>
            <a:xfrm>
              <a:off x="7932502" y="1286669"/>
              <a:ext cx="606220" cy="643388"/>
            </a:xfrm>
            <a:custGeom>
              <a:avLst/>
              <a:gdLst/>
              <a:ahLst/>
              <a:cxnLst/>
              <a:rect l="0" t="0" r="0" b="0"/>
              <a:pathLst>
                <a:path w="20372" h="20037" extrusionOk="0">
                  <a:moveTo>
                    <a:pt x="0" y="1"/>
                  </a:moveTo>
                  <a:lnTo>
                    <a:pt x="0" y="20037"/>
                  </a:lnTo>
                  <a:lnTo>
                    <a:pt x="20371" y="10047"/>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1" name="Shape 541"/>
            <p:cNvSpPr/>
            <p:nvPr/>
          </p:nvSpPr>
          <p:spPr>
            <a:xfrm>
              <a:off x="7932502" y="3216737"/>
              <a:ext cx="606220" cy="643388"/>
            </a:xfrm>
            <a:custGeom>
              <a:avLst/>
              <a:gdLst/>
              <a:ahLst/>
              <a:cxnLst/>
              <a:rect l="0" t="0" r="0" b="0"/>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2" name="Shape 542"/>
            <p:cNvSpPr/>
            <p:nvPr/>
          </p:nvSpPr>
          <p:spPr>
            <a:xfrm>
              <a:off x="8538692" y="3539314"/>
              <a:ext cx="607856" cy="643388"/>
            </a:xfrm>
            <a:custGeom>
              <a:avLst/>
              <a:gdLst/>
              <a:ahLst/>
              <a:cxnLst/>
              <a:rect l="0" t="0" r="0" b="0"/>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3" name="Shape 543"/>
            <p:cNvSpPr/>
            <p:nvPr/>
          </p:nvSpPr>
          <p:spPr>
            <a:xfrm>
              <a:off x="7932502" y="-11"/>
              <a:ext cx="606220" cy="643356"/>
            </a:xfrm>
            <a:custGeom>
              <a:avLst/>
              <a:gdLst/>
              <a:ahLst/>
              <a:cxnLst/>
              <a:rect l="0" t="0" r="0" b="0"/>
              <a:pathLst>
                <a:path w="20372" h="20036" extrusionOk="0">
                  <a:moveTo>
                    <a:pt x="0" y="0"/>
                  </a:moveTo>
                  <a:lnTo>
                    <a:pt x="0" y="20036"/>
                  </a:lnTo>
                  <a:lnTo>
                    <a:pt x="20371" y="10046"/>
                  </a:lnTo>
                  <a:lnTo>
                    <a:pt x="0"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4" name="Shape 544"/>
            <p:cNvSpPr/>
            <p:nvPr/>
          </p:nvSpPr>
          <p:spPr>
            <a:xfrm>
              <a:off x="8538692" y="-11"/>
              <a:ext cx="607856" cy="322577"/>
            </a:xfrm>
            <a:custGeom>
              <a:avLst/>
              <a:gdLst/>
              <a:ahLst/>
              <a:cxnLst/>
              <a:rect l="0" t="0" r="0" b="0"/>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5" name="Shape 545"/>
            <p:cNvSpPr/>
            <p:nvPr/>
          </p:nvSpPr>
          <p:spPr>
            <a:xfrm>
              <a:off x="7324645" y="3216737"/>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6" name="Shape 546"/>
            <p:cNvSpPr/>
            <p:nvPr/>
          </p:nvSpPr>
          <p:spPr>
            <a:xfrm>
              <a:off x="6716818" y="3539314"/>
              <a:ext cx="607856" cy="643388"/>
            </a:xfrm>
            <a:custGeom>
              <a:avLst/>
              <a:gdLst/>
              <a:ahLst/>
              <a:cxnLst/>
              <a:rect l="0" t="0" r="0" b="0"/>
              <a:pathLst>
                <a:path w="20427" h="20037" extrusionOk="0">
                  <a:moveTo>
                    <a:pt x="20427" y="0"/>
                  </a:moveTo>
                  <a:lnTo>
                    <a:pt x="0" y="9990"/>
                  </a:lnTo>
                  <a:lnTo>
                    <a:pt x="20427" y="2003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7" name="Shape 547"/>
            <p:cNvSpPr/>
            <p:nvPr/>
          </p:nvSpPr>
          <p:spPr>
            <a:xfrm>
              <a:off x="7932502" y="322534"/>
              <a:ext cx="606220" cy="643388"/>
            </a:xfrm>
            <a:custGeom>
              <a:avLst/>
              <a:gdLst/>
              <a:ahLst/>
              <a:cxnLst/>
              <a:rect l="0" t="0" r="0" b="0"/>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8" name="Shape 548"/>
            <p:cNvSpPr/>
            <p:nvPr/>
          </p:nvSpPr>
          <p:spPr>
            <a:xfrm>
              <a:off x="7932502" y="965890"/>
              <a:ext cx="606220" cy="643388"/>
            </a:xfrm>
            <a:custGeom>
              <a:avLst/>
              <a:gdLst/>
              <a:ahLst/>
              <a:cxnLst/>
              <a:rect l="0" t="0" r="0" b="0"/>
              <a:pathLst>
                <a:path w="20372" h="20037" extrusionOk="0">
                  <a:moveTo>
                    <a:pt x="20371" y="1"/>
                  </a:moveTo>
                  <a:lnTo>
                    <a:pt x="0" y="9991"/>
                  </a:lnTo>
                  <a:lnTo>
                    <a:pt x="20371" y="20037"/>
                  </a:lnTo>
                  <a:lnTo>
                    <a:pt x="20371"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9" name="Shape 549"/>
            <p:cNvSpPr/>
            <p:nvPr/>
          </p:nvSpPr>
          <p:spPr>
            <a:xfrm>
              <a:off x="7932502" y="2895958"/>
              <a:ext cx="606220" cy="643388"/>
            </a:xfrm>
            <a:custGeom>
              <a:avLst/>
              <a:gdLst/>
              <a:ahLst/>
              <a:cxnLst/>
              <a:rect l="0" t="0" r="0" b="0"/>
              <a:pathLst>
                <a:path w="20372" h="20037" extrusionOk="0">
                  <a:moveTo>
                    <a:pt x="20371" y="0"/>
                  </a:moveTo>
                  <a:lnTo>
                    <a:pt x="0" y="9990"/>
                  </a:lnTo>
                  <a:lnTo>
                    <a:pt x="20371" y="20036"/>
                  </a:lnTo>
                  <a:lnTo>
                    <a:pt x="20371"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0" name="Shape 550"/>
            <p:cNvSpPr/>
            <p:nvPr/>
          </p:nvSpPr>
          <p:spPr>
            <a:xfrm>
              <a:off x="7932492" y="3538418"/>
              <a:ext cx="607856" cy="643388"/>
            </a:xfrm>
            <a:custGeom>
              <a:avLst/>
              <a:gdLst/>
              <a:ahLst/>
              <a:cxnLst/>
              <a:rect l="0" t="0" r="0" b="0"/>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1" name="Shape 551"/>
            <p:cNvSpPr/>
            <p:nvPr/>
          </p:nvSpPr>
          <p:spPr>
            <a:xfrm>
              <a:off x="6716818" y="-11"/>
              <a:ext cx="607856"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2" name="Shape 552"/>
            <p:cNvSpPr/>
            <p:nvPr/>
          </p:nvSpPr>
          <p:spPr>
            <a:xfrm>
              <a:off x="6716818" y="4825993"/>
              <a:ext cx="607856" cy="320811"/>
            </a:xfrm>
            <a:custGeom>
              <a:avLst/>
              <a:gdLst/>
              <a:ahLst/>
              <a:cxnLst/>
              <a:rect l="0" t="0" r="0" b="0"/>
              <a:pathLst>
                <a:path w="20427" h="9991" extrusionOk="0">
                  <a:moveTo>
                    <a:pt x="20427" y="1"/>
                  </a:moveTo>
                  <a:lnTo>
                    <a:pt x="0" y="9991"/>
                  </a:lnTo>
                  <a:lnTo>
                    <a:pt x="20427" y="9991"/>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3" name="Shape 553"/>
            <p:cNvSpPr/>
            <p:nvPr/>
          </p:nvSpPr>
          <p:spPr>
            <a:xfrm>
              <a:off x="7324645" y="4503448"/>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4" name="Shape 554"/>
            <p:cNvSpPr/>
            <p:nvPr/>
          </p:nvSpPr>
          <p:spPr>
            <a:xfrm>
              <a:off x="8538692" y="-11"/>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5" name="Shape 555"/>
            <p:cNvSpPr/>
            <p:nvPr/>
          </p:nvSpPr>
          <p:spPr>
            <a:xfrm>
              <a:off x="8538692" y="4503448"/>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6" name="Shape 556"/>
            <p:cNvSpPr/>
            <p:nvPr/>
          </p:nvSpPr>
          <p:spPr>
            <a:xfrm>
              <a:off x="7324658" y="322534"/>
              <a:ext cx="607886" cy="643388"/>
            </a:xfrm>
            <a:custGeom>
              <a:avLst/>
              <a:gdLst/>
              <a:ahLst/>
              <a:cxnLst/>
              <a:rect l="0" t="0" r="0" b="0"/>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7" name="Shape 557"/>
            <p:cNvSpPr/>
            <p:nvPr/>
          </p:nvSpPr>
          <p:spPr>
            <a:xfrm>
              <a:off x="7324658" y="965890"/>
              <a:ext cx="607886" cy="643388"/>
            </a:xfrm>
            <a:custGeom>
              <a:avLst/>
              <a:gdLst/>
              <a:ahLst/>
              <a:cxnLst/>
              <a:rect l="0" t="0" r="0" b="0"/>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8" name="Shape 558"/>
            <p:cNvSpPr/>
            <p:nvPr/>
          </p:nvSpPr>
          <p:spPr>
            <a:xfrm>
              <a:off x="6716831" y="965890"/>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9" name="Shape 559"/>
            <p:cNvSpPr/>
            <p:nvPr/>
          </p:nvSpPr>
          <p:spPr>
            <a:xfrm>
              <a:off x="7324658" y="1286669"/>
              <a:ext cx="607886" cy="643388"/>
            </a:xfrm>
            <a:custGeom>
              <a:avLst/>
              <a:gdLst/>
              <a:ahLst/>
              <a:cxnLst/>
              <a:rect l="0" t="0" r="0" b="0"/>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0" name="Shape 560"/>
            <p:cNvSpPr/>
            <p:nvPr/>
          </p:nvSpPr>
          <p:spPr>
            <a:xfrm>
              <a:off x="7324658" y="-11"/>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1" name="Shape 561"/>
            <p:cNvSpPr/>
            <p:nvPr/>
          </p:nvSpPr>
          <p:spPr>
            <a:xfrm>
              <a:off x="8538692" y="4825993"/>
              <a:ext cx="607856" cy="320811"/>
            </a:xfrm>
            <a:custGeom>
              <a:avLst/>
              <a:gdLst/>
              <a:ahLst/>
              <a:cxnLst/>
              <a:rect l="0" t="0" r="0" b="0"/>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2" name="Shape 562"/>
            <p:cNvSpPr/>
            <p:nvPr/>
          </p:nvSpPr>
          <p:spPr>
            <a:xfrm>
              <a:off x="6717668" y="1930025"/>
              <a:ext cx="607856" cy="643388"/>
            </a:xfrm>
            <a:custGeom>
              <a:avLst/>
              <a:gdLst/>
              <a:ahLst/>
              <a:cxnLst/>
              <a:rect l="0" t="0" r="0" b="0"/>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3" name="Shape 563"/>
            <p:cNvSpPr/>
            <p:nvPr/>
          </p:nvSpPr>
          <p:spPr>
            <a:xfrm>
              <a:off x="7325495" y="2252602"/>
              <a:ext cx="607886" cy="643388"/>
            </a:xfrm>
            <a:custGeom>
              <a:avLst/>
              <a:gdLst/>
              <a:ahLst/>
              <a:cxnLst/>
              <a:rect l="0" t="0" r="0" b="0"/>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4" name="Shape 564"/>
            <p:cNvSpPr/>
            <p:nvPr/>
          </p:nvSpPr>
          <p:spPr>
            <a:xfrm>
              <a:off x="6717668" y="3216737"/>
              <a:ext cx="607856" cy="643388"/>
            </a:xfrm>
            <a:custGeom>
              <a:avLst/>
              <a:gdLst/>
              <a:ahLst/>
              <a:cxnLst/>
              <a:rect l="0" t="0" r="0" b="0"/>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5" name="Shape 565"/>
            <p:cNvSpPr/>
            <p:nvPr/>
          </p:nvSpPr>
          <p:spPr>
            <a:xfrm>
              <a:off x="7933352" y="1930025"/>
              <a:ext cx="606220" cy="643388"/>
            </a:xfrm>
            <a:custGeom>
              <a:avLst/>
              <a:gdLst/>
              <a:ahLst/>
              <a:cxnLst/>
              <a:rect l="0" t="0" r="0" b="0"/>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6" name="Shape 566"/>
            <p:cNvSpPr/>
            <p:nvPr/>
          </p:nvSpPr>
          <p:spPr>
            <a:xfrm>
              <a:off x="7933352" y="2573381"/>
              <a:ext cx="606220" cy="643388"/>
            </a:xfrm>
            <a:custGeom>
              <a:avLst/>
              <a:gdLst/>
              <a:ahLst/>
              <a:cxnLst/>
              <a:rect l="0" t="0" r="0" b="0"/>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7" name="Shape 567"/>
            <p:cNvSpPr/>
            <p:nvPr/>
          </p:nvSpPr>
          <p:spPr>
            <a:xfrm>
              <a:off x="8539542" y="1608802"/>
              <a:ext cx="607856" cy="643388"/>
            </a:xfrm>
            <a:custGeom>
              <a:avLst/>
              <a:gdLst/>
              <a:ahLst/>
              <a:cxnLst/>
              <a:rect l="0" t="0" r="0" b="0"/>
              <a:pathLst>
                <a:path w="20427" h="20037" extrusionOk="0">
                  <a:moveTo>
                    <a:pt x="0" y="0"/>
                  </a:moveTo>
                  <a:lnTo>
                    <a:pt x="0" y="20036"/>
                  </a:lnTo>
                  <a:lnTo>
                    <a:pt x="20427" y="9991"/>
                  </a:lnTo>
                  <a:lnTo>
                    <a:pt x="0"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8" name="Shape 568"/>
            <p:cNvSpPr/>
            <p:nvPr/>
          </p:nvSpPr>
          <p:spPr>
            <a:xfrm>
              <a:off x="6109812" y="3216737"/>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9" name="Shape 569"/>
            <p:cNvSpPr/>
            <p:nvPr/>
          </p:nvSpPr>
          <p:spPr>
            <a:xfrm>
              <a:off x="6717668" y="1609246"/>
              <a:ext cx="607856" cy="643388"/>
            </a:xfrm>
            <a:custGeom>
              <a:avLst/>
              <a:gdLst/>
              <a:ahLst/>
              <a:cxnLst/>
              <a:rect l="0" t="0" r="0" b="0"/>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0" name="Shape 570"/>
            <p:cNvSpPr/>
            <p:nvPr/>
          </p:nvSpPr>
          <p:spPr>
            <a:xfrm>
              <a:off x="7325495" y="1930025"/>
              <a:ext cx="607886" cy="643388"/>
            </a:xfrm>
            <a:custGeom>
              <a:avLst/>
              <a:gdLst/>
              <a:ahLst/>
              <a:cxnLst/>
              <a:rect l="0" t="0" r="0" b="0"/>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571" name="Shape 57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bottom pattern">
  <p:cSld name="BLANK_2_1">
    <p:spTree>
      <p:nvGrpSpPr>
        <p:cNvPr id="1" name="Shape 572"/>
        <p:cNvGrpSpPr/>
        <p:nvPr/>
      </p:nvGrpSpPr>
      <p:grpSpPr>
        <a:xfrm>
          <a:off x="0" y="0"/>
          <a:ext cx="0" cy="0"/>
          <a:chOff x="0" y="0"/>
          <a:chExt cx="0" cy="0"/>
        </a:xfrm>
      </p:grpSpPr>
      <p:grpSp>
        <p:nvGrpSpPr>
          <p:cNvPr id="573" name="Shape 573"/>
          <p:cNvGrpSpPr/>
          <p:nvPr/>
        </p:nvGrpSpPr>
        <p:grpSpPr>
          <a:xfrm rot="10800000" flipH="1">
            <a:off x="900" y="3856775"/>
            <a:ext cx="9143992" cy="1286721"/>
            <a:chOff x="900" y="0"/>
            <a:chExt cx="9143992" cy="1286721"/>
          </a:xfrm>
        </p:grpSpPr>
        <p:sp>
          <p:nvSpPr>
            <p:cNvPr id="574" name="Shape 574"/>
            <p:cNvSpPr/>
            <p:nvPr/>
          </p:nvSpPr>
          <p:spPr>
            <a:xfrm>
              <a:off x="4878953" y="643320"/>
              <a:ext cx="609899"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5" name="Shape 575"/>
            <p:cNvSpPr/>
            <p:nvPr/>
          </p:nvSpPr>
          <p:spPr>
            <a:xfrm>
              <a:off x="5488830" y="32254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6" name="Shape 576"/>
            <p:cNvSpPr/>
            <p:nvPr/>
          </p:nvSpPr>
          <p:spPr>
            <a:xfrm>
              <a:off x="8536629" y="86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7" name="Shape 577"/>
            <p:cNvSpPr/>
            <p:nvPr/>
          </p:nvSpPr>
          <p:spPr>
            <a:xfrm>
              <a:off x="6706973" y="322543"/>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8" name="Shape 578"/>
            <p:cNvSpPr/>
            <p:nvPr/>
          </p:nvSpPr>
          <p:spPr>
            <a:xfrm>
              <a:off x="4878953" y="0"/>
              <a:ext cx="609899" cy="643356"/>
            </a:xfrm>
            <a:custGeom>
              <a:avLst/>
              <a:gdLst/>
              <a:ahLst/>
              <a:cxnLst/>
              <a:rect l="0" t="0" r="0" b="0"/>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9" name="Shape 579"/>
            <p:cNvSpPr/>
            <p:nvPr/>
          </p:nvSpPr>
          <p:spPr>
            <a:xfrm>
              <a:off x="5488830" y="0"/>
              <a:ext cx="608257"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0" name="Shape 580"/>
            <p:cNvSpPr/>
            <p:nvPr/>
          </p:nvSpPr>
          <p:spPr>
            <a:xfrm>
              <a:off x="6097065"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1" name="Shape 581"/>
            <p:cNvSpPr/>
            <p:nvPr/>
          </p:nvSpPr>
          <p:spPr>
            <a:xfrm>
              <a:off x="6706973" y="0"/>
              <a:ext cx="609899"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2" name="Shape 582"/>
            <p:cNvSpPr/>
            <p:nvPr/>
          </p:nvSpPr>
          <p:spPr>
            <a:xfrm>
              <a:off x="7316850"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3" name="Shape 583"/>
            <p:cNvSpPr/>
            <p:nvPr/>
          </p:nvSpPr>
          <p:spPr>
            <a:xfrm>
              <a:off x="4878953" y="32254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4" name="Shape 584"/>
            <p:cNvSpPr/>
            <p:nvPr/>
          </p:nvSpPr>
          <p:spPr>
            <a:xfrm>
              <a:off x="5488830" y="643320"/>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5" name="Shape 585"/>
            <p:cNvSpPr/>
            <p:nvPr/>
          </p:nvSpPr>
          <p:spPr>
            <a:xfrm>
              <a:off x="7926751" y="86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6" name="Shape 586"/>
            <p:cNvSpPr/>
            <p:nvPr/>
          </p:nvSpPr>
          <p:spPr>
            <a:xfrm>
              <a:off x="8536629" y="321640"/>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7" name="Shape 587"/>
            <p:cNvSpPr/>
            <p:nvPr/>
          </p:nvSpPr>
          <p:spPr>
            <a:xfrm>
              <a:off x="6097065" y="322543"/>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8" name="Shape 588"/>
            <p:cNvSpPr/>
            <p:nvPr/>
          </p:nvSpPr>
          <p:spPr>
            <a:xfrm>
              <a:off x="6706962"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9" name="Shape 589"/>
            <p:cNvSpPr/>
            <p:nvPr/>
          </p:nvSpPr>
          <p:spPr>
            <a:xfrm>
              <a:off x="4878953" y="0"/>
              <a:ext cx="609899"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0" name="Shape 590"/>
            <p:cNvSpPr/>
            <p:nvPr/>
          </p:nvSpPr>
          <p:spPr>
            <a:xfrm>
              <a:off x="5488830" y="0"/>
              <a:ext cx="608257"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1" name="Shape 591"/>
            <p:cNvSpPr/>
            <p:nvPr/>
          </p:nvSpPr>
          <p:spPr>
            <a:xfrm>
              <a:off x="6097065" y="0"/>
              <a:ext cx="609929" cy="322577"/>
            </a:xfrm>
            <a:custGeom>
              <a:avLst/>
              <a:gdLst/>
              <a:ahLst/>
              <a:cxnLst/>
              <a:rect l="0" t="0" r="0" b="0"/>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2" name="Shape 592"/>
            <p:cNvSpPr/>
            <p:nvPr/>
          </p:nvSpPr>
          <p:spPr>
            <a:xfrm>
              <a:off x="8534993" y="0"/>
              <a:ext cx="609899"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3" name="Shape 593"/>
            <p:cNvSpPr/>
            <p:nvPr/>
          </p:nvSpPr>
          <p:spPr>
            <a:xfrm>
              <a:off x="7926757" y="0"/>
              <a:ext cx="608257"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4" name="Shape 594"/>
            <p:cNvSpPr/>
            <p:nvPr/>
          </p:nvSpPr>
          <p:spPr>
            <a:xfrm>
              <a:off x="7925909" y="321643"/>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5" name="Shape 595"/>
            <p:cNvSpPr/>
            <p:nvPr/>
          </p:nvSpPr>
          <p:spPr>
            <a:xfrm flipH="1">
              <a:off x="7316858"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6" name="Shape 596"/>
            <p:cNvSpPr/>
            <p:nvPr/>
          </p:nvSpPr>
          <p:spPr>
            <a:xfrm>
              <a:off x="900" y="643324"/>
              <a:ext cx="609899"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7" name="Shape 597"/>
            <p:cNvSpPr/>
            <p:nvPr/>
          </p:nvSpPr>
          <p:spPr>
            <a:xfrm>
              <a:off x="610793" y="322545"/>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8" name="Shape 598"/>
            <p:cNvSpPr/>
            <p:nvPr/>
          </p:nvSpPr>
          <p:spPr>
            <a:xfrm>
              <a:off x="3658671" y="86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9" name="Shape 599"/>
            <p:cNvSpPr/>
            <p:nvPr/>
          </p:nvSpPr>
          <p:spPr>
            <a:xfrm>
              <a:off x="1828968" y="322545"/>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0" name="Shape 600"/>
            <p:cNvSpPr/>
            <p:nvPr/>
          </p:nvSpPr>
          <p:spPr>
            <a:xfrm>
              <a:off x="4266922" y="321642"/>
              <a:ext cx="609929" cy="643388"/>
            </a:xfrm>
            <a:custGeom>
              <a:avLst/>
              <a:gdLst/>
              <a:ahLst/>
              <a:cxnLst/>
              <a:rect l="0" t="0" r="0" b="0"/>
              <a:pathLst>
                <a:path w="20428" h="20037" extrusionOk="0">
                  <a:moveTo>
                    <a:pt x="1" y="1"/>
                  </a:moveTo>
                  <a:lnTo>
                    <a:pt x="1" y="20037"/>
                  </a:lnTo>
                  <a:lnTo>
                    <a:pt x="20427" y="10047"/>
                  </a:lnTo>
                  <a:lnTo>
                    <a:pt x="1"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1" name="Shape 601"/>
            <p:cNvSpPr/>
            <p:nvPr/>
          </p:nvSpPr>
          <p:spPr>
            <a:xfrm>
              <a:off x="900" y="0"/>
              <a:ext cx="609899" cy="643356"/>
            </a:xfrm>
            <a:custGeom>
              <a:avLst/>
              <a:gdLst/>
              <a:ahLst/>
              <a:cxnLst/>
              <a:rect l="0" t="0" r="0" b="0"/>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2" name="Shape 602"/>
            <p:cNvSpPr/>
            <p:nvPr/>
          </p:nvSpPr>
          <p:spPr>
            <a:xfrm>
              <a:off x="610793" y="0"/>
              <a:ext cx="608257"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3" name="Shape 603"/>
            <p:cNvSpPr/>
            <p:nvPr/>
          </p:nvSpPr>
          <p:spPr>
            <a:xfrm>
              <a:off x="1219044"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4" name="Shape 604"/>
            <p:cNvSpPr/>
            <p:nvPr/>
          </p:nvSpPr>
          <p:spPr>
            <a:xfrm>
              <a:off x="1828968" y="0"/>
              <a:ext cx="609899"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5" name="Shape 605"/>
            <p:cNvSpPr/>
            <p:nvPr/>
          </p:nvSpPr>
          <p:spPr>
            <a:xfrm>
              <a:off x="2438861"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6" name="Shape 606"/>
            <p:cNvSpPr/>
            <p:nvPr/>
          </p:nvSpPr>
          <p:spPr>
            <a:xfrm>
              <a:off x="900" y="322545"/>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7" name="Shape 607"/>
            <p:cNvSpPr/>
            <p:nvPr/>
          </p:nvSpPr>
          <p:spPr>
            <a:xfrm>
              <a:off x="610793" y="643324"/>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8" name="Shape 608"/>
            <p:cNvSpPr/>
            <p:nvPr/>
          </p:nvSpPr>
          <p:spPr>
            <a:xfrm>
              <a:off x="3048778" y="86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9" name="Shape 609"/>
            <p:cNvSpPr/>
            <p:nvPr/>
          </p:nvSpPr>
          <p:spPr>
            <a:xfrm>
              <a:off x="3658671" y="321642"/>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0" name="Shape 610"/>
            <p:cNvSpPr/>
            <p:nvPr/>
          </p:nvSpPr>
          <p:spPr>
            <a:xfrm>
              <a:off x="1219044" y="322545"/>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1" name="Shape 611"/>
            <p:cNvSpPr/>
            <p:nvPr/>
          </p:nvSpPr>
          <p:spPr>
            <a:xfrm>
              <a:off x="4266922" y="863"/>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2" name="Shape 612"/>
            <p:cNvSpPr/>
            <p:nvPr/>
          </p:nvSpPr>
          <p:spPr>
            <a:xfrm>
              <a:off x="900" y="0"/>
              <a:ext cx="609899"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3" name="Shape 613"/>
            <p:cNvSpPr/>
            <p:nvPr/>
          </p:nvSpPr>
          <p:spPr>
            <a:xfrm>
              <a:off x="610793" y="0"/>
              <a:ext cx="608257"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4" name="Shape 614"/>
            <p:cNvSpPr/>
            <p:nvPr/>
          </p:nvSpPr>
          <p:spPr>
            <a:xfrm>
              <a:off x="1219044" y="0"/>
              <a:ext cx="609929"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5" name="Shape 615"/>
            <p:cNvSpPr/>
            <p:nvPr/>
          </p:nvSpPr>
          <p:spPr>
            <a:xfrm>
              <a:off x="4266958" y="0"/>
              <a:ext cx="609899" cy="322577"/>
            </a:xfrm>
            <a:custGeom>
              <a:avLst/>
              <a:gdLst/>
              <a:ahLst/>
              <a:cxnLst/>
              <a:rect l="0" t="0" r="0" b="0"/>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6" name="Shape 616"/>
            <p:cNvSpPr/>
            <p:nvPr/>
          </p:nvSpPr>
          <p:spPr>
            <a:xfrm>
              <a:off x="3657035" y="0"/>
              <a:ext cx="609899"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7" name="Shape 617"/>
            <p:cNvSpPr/>
            <p:nvPr/>
          </p:nvSpPr>
          <p:spPr>
            <a:xfrm>
              <a:off x="3048784" y="0"/>
              <a:ext cx="608257"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8" name="Shape 618"/>
            <p:cNvSpPr/>
            <p:nvPr/>
          </p:nvSpPr>
          <p:spPr>
            <a:xfrm>
              <a:off x="2438861" y="0"/>
              <a:ext cx="609929" cy="322577"/>
            </a:xfrm>
            <a:custGeom>
              <a:avLst/>
              <a:gdLst/>
              <a:ahLst/>
              <a:cxnLst/>
              <a:rect l="0" t="0" r="0" b="0"/>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9" name="Shape 619"/>
            <p:cNvSpPr/>
            <p:nvPr/>
          </p:nvSpPr>
          <p:spPr>
            <a:xfrm>
              <a:off x="3047936" y="321645"/>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20" name="Shape 620"/>
            <p:cNvSpPr/>
            <p:nvPr/>
          </p:nvSpPr>
          <p:spPr>
            <a:xfrm flipH="1">
              <a:off x="3658935" y="643332"/>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21" name="Shape 621"/>
            <p:cNvSpPr/>
            <p:nvPr/>
          </p:nvSpPr>
          <p:spPr>
            <a:xfrm flipH="1">
              <a:off x="1219312"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622" name="Shape 6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50"/>
        <p:cNvGrpSpPr/>
        <p:nvPr/>
      </p:nvGrpSpPr>
      <p:grpSpPr>
        <a:xfrm>
          <a:off x="0" y="0"/>
          <a:ext cx="0" cy="0"/>
          <a:chOff x="0" y="0"/>
          <a:chExt cx="0" cy="0"/>
        </a:xfrm>
      </p:grpSpPr>
      <p:grpSp>
        <p:nvGrpSpPr>
          <p:cNvPr id="151" name="Shape 151"/>
          <p:cNvGrpSpPr/>
          <p:nvPr/>
        </p:nvGrpSpPr>
        <p:grpSpPr>
          <a:xfrm>
            <a:off x="900" y="0"/>
            <a:ext cx="9143992" cy="2564787"/>
            <a:chOff x="900" y="0"/>
            <a:chExt cx="9143992" cy="2564787"/>
          </a:xfrm>
        </p:grpSpPr>
        <p:sp>
          <p:nvSpPr>
            <p:cNvPr id="152" name="Shape 152"/>
            <p:cNvSpPr/>
            <p:nvPr/>
          </p:nvSpPr>
          <p:spPr>
            <a:xfrm flipH="1">
              <a:off x="1219296" y="1278075"/>
              <a:ext cx="1214076" cy="1286712"/>
            </a:xfrm>
            <a:custGeom>
              <a:avLst/>
              <a:gdLst/>
              <a:ahLst/>
              <a:cxnLst/>
              <a:rect l="0" t="0" r="0" b="0"/>
              <a:pathLst>
                <a:path w="40799" h="40072" extrusionOk="0">
                  <a:moveTo>
                    <a:pt x="40798" y="0"/>
                  </a:moveTo>
                  <a:lnTo>
                    <a:pt x="1" y="20036"/>
                  </a:lnTo>
                  <a:lnTo>
                    <a:pt x="40798" y="40072"/>
                  </a:lnTo>
                  <a:lnTo>
                    <a:pt x="40798"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3" name="Shape 153"/>
            <p:cNvSpPr/>
            <p:nvPr/>
          </p:nvSpPr>
          <p:spPr>
            <a:xfrm>
              <a:off x="4878953" y="643320"/>
              <a:ext cx="609899"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4" name="Shape 154"/>
            <p:cNvSpPr/>
            <p:nvPr/>
          </p:nvSpPr>
          <p:spPr>
            <a:xfrm>
              <a:off x="5488830" y="32254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5" name="Shape 155"/>
            <p:cNvSpPr/>
            <p:nvPr/>
          </p:nvSpPr>
          <p:spPr>
            <a:xfrm>
              <a:off x="8536629" y="86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6" name="Shape 156"/>
            <p:cNvSpPr/>
            <p:nvPr/>
          </p:nvSpPr>
          <p:spPr>
            <a:xfrm>
              <a:off x="6706973" y="322543"/>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7" name="Shape 157"/>
            <p:cNvSpPr/>
            <p:nvPr/>
          </p:nvSpPr>
          <p:spPr>
            <a:xfrm>
              <a:off x="4878953" y="0"/>
              <a:ext cx="609899" cy="643356"/>
            </a:xfrm>
            <a:custGeom>
              <a:avLst/>
              <a:gdLst/>
              <a:ahLst/>
              <a:cxnLst/>
              <a:rect l="0" t="0" r="0" b="0"/>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8" name="Shape 158"/>
            <p:cNvSpPr/>
            <p:nvPr/>
          </p:nvSpPr>
          <p:spPr>
            <a:xfrm>
              <a:off x="5488830" y="0"/>
              <a:ext cx="608257"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9" name="Shape 159"/>
            <p:cNvSpPr/>
            <p:nvPr/>
          </p:nvSpPr>
          <p:spPr>
            <a:xfrm>
              <a:off x="6097065"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0" name="Shape 160"/>
            <p:cNvSpPr/>
            <p:nvPr/>
          </p:nvSpPr>
          <p:spPr>
            <a:xfrm>
              <a:off x="6706973" y="0"/>
              <a:ext cx="609899"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1" name="Shape 161"/>
            <p:cNvSpPr/>
            <p:nvPr/>
          </p:nvSpPr>
          <p:spPr>
            <a:xfrm>
              <a:off x="7316850"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2" name="Shape 162"/>
            <p:cNvSpPr/>
            <p:nvPr/>
          </p:nvSpPr>
          <p:spPr>
            <a:xfrm>
              <a:off x="4878953" y="32254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3" name="Shape 163"/>
            <p:cNvSpPr/>
            <p:nvPr/>
          </p:nvSpPr>
          <p:spPr>
            <a:xfrm>
              <a:off x="5488830" y="643320"/>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4" name="Shape 164"/>
            <p:cNvSpPr/>
            <p:nvPr/>
          </p:nvSpPr>
          <p:spPr>
            <a:xfrm>
              <a:off x="7926751" y="86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5" name="Shape 165"/>
            <p:cNvSpPr/>
            <p:nvPr/>
          </p:nvSpPr>
          <p:spPr>
            <a:xfrm>
              <a:off x="8536629" y="321640"/>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6" name="Shape 166"/>
            <p:cNvSpPr/>
            <p:nvPr/>
          </p:nvSpPr>
          <p:spPr>
            <a:xfrm>
              <a:off x="6097065" y="322543"/>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7" name="Shape 167"/>
            <p:cNvSpPr/>
            <p:nvPr/>
          </p:nvSpPr>
          <p:spPr>
            <a:xfrm>
              <a:off x="6706962"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8" name="Shape 168"/>
            <p:cNvSpPr/>
            <p:nvPr/>
          </p:nvSpPr>
          <p:spPr>
            <a:xfrm>
              <a:off x="4878953" y="0"/>
              <a:ext cx="609899"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9" name="Shape 169"/>
            <p:cNvSpPr/>
            <p:nvPr/>
          </p:nvSpPr>
          <p:spPr>
            <a:xfrm>
              <a:off x="5488830" y="0"/>
              <a:ext cx="608257"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0" name="Shape 170"/>
            <p:cNvSpPr/>
            <p:nvPr/>
          </p:nvSpPr>
          <p:spPr>
            <a:xfrm>
              <a:off x="6097065" y="0"/>
              <a:ext cx="609929" cy="322577"/>
            </a:xfrm>
            <a:custGeom>
              <a:avLst/>
              <a:gdLst/>
              <a:ahLst/>
              <a:cxnLst/>
              <a:rect l="0" t="0" r="0" b="0"/>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1" name="Shape 171"/>
            <p:cNvSpPr/>
            <p:nvPr/>
          </p:nvSpPr>
          <p:spPr>
            <a:xfrm>
              <a:off x="8534993" y="0"/>
              <a:ext cx="609899"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2" name="Shape 172"/>
            <p:cNvSpPr/>
            <p:nvPr/>
          </p:nvSpPr>
          <p:spPr>
            <a:xfrm>
              <a:off x="7926757" y="0"/>
              <a:ext cx="608257"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3" name="Shape 173"/>
            <p:cNvSpPr/>
            <p:nvPr/>
          </p:nvSpPr>
          <p:spPr>
            <a:xfrm>
              <a:off x="7925909" y="321643"/>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4" name="Shape 174"/>
            <p:cNvSpPr/>
            <p:nvPr/>
          </p:nvSpPr>
          <p:spPr>
            <a:xfrm flipH="1">
              <a:off x="7316858"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5" name="Shape 175"/>
            <p:cNvSpPr/>
            <p:nvPr/>
          </p:nvSpPr>
          <p:spPr>
            <a:xfrm>
              <a:off x="900" y="643324"/>
              <a:ext cx="609923"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6" name="Shape 176"/>
            <p:cNvSpPr/>
            <p:nvPr/>
          </p:nvSpPr>
          <p:spPr>
            <a:xfrm>
              <a:off x="610793" y="322545"/>
              <a:ext cx="608281" cy="643388"/>
            </a:xfrm>
            <a:custGeom>
              <a:avLst/>
              <a:gdLst/>
              <a:ahLst/>
              <a:cxnLst/>
              <a:rect l="0" t="0" r="0" b="0"/>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7" name="Shape 177"/>
            <p:cNvSpPr/>
            <p:nvPr/>
          </p:nvSpPr>
          <p:spPr>
            <a:xfrm>
              <a:off x="3658671" y="863"/>
              <a:ext cx="608281"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8" name="Shape 178"/>
            <p:cNvSpPr/>
            <p:nvPr/>
          </p:nvSpPr>
          <p:spPr>
            <a:xfrm>
              <a:off x="1828968" y="322545"/>
              <a:ext cx="609923"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9" name="Shape 179"/>
            <p:cNvSpPr/>
            <p:nvPr/>
          </p:nvSpPr>
          <p:spPr>
            <a:xfrm>
              <a:off x="4266922" y="321642"/>
              <a:ext cx="609953" cy="643388"/>
            </a:xfrm>
            <a:custGeom>
              <a:avLst/>
              <a:gdLst/>
              <a:ahLst/>
              <a:cxnLst/>
              <a:rect l="0" t="0" r="0" b="0"/>
              <a:pathLst>
                <a:path w="20428" h="20037" extrusionOk="0">
                  <a:moveTo>
                    <a:pt x="1" y="1"/>
                  </a:moveTo>
                  <a:lnTo>
                    <a:pt x="1" y="20037"/>
                  </a:lnTo>
                  <a:lnTo>
                    <a:pt x="20427" y="10047"/>
                  </a:lnTo>
                  <a:lnTo>
                    <a:pt x="1"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0" name="Shape 180"/>
            <p:cNvSpPr/>
            <p:nvPr/>
          </p:nvSpPr>
          <p:spPr>
            <a:xfrm>
              <a:off x="900" y="0"/>
              <a:ext cx="609923" cy="643356"/>
            </a:xfrm>
            <a:custGeom>
              <a:avLst/>
              <a:gdLst/>
              <a:ahLst/>
              <a:cxnLst/>
              <a:rect l="0" t="0" r="0" b="0"/>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1" name="Shape 181"/>
            <p:cNvSpPr/>
            <p:nvPr/>
          </p:nvSpPr>
          <p:spPr>
            <a:xfrm>
              <a:off x="610793" y="0"/>
              <a:ext cx="608281"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2" name="Shape 182"/>
            <p:cNvSpPr/>
            <p:nvPr/>
          </p:nvSpPr>
          <p:spPr>
            <a:xfrm>
              <a:off x="1219044" y="0"/>
              <a:ext cx="609953"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3" name="Shape 183"/>
            <p:cNvSpPr/>
            <p:nvPr/>
          </p:nvSpPr>
          <p:spPr>
            <a:xfrm>
              <a:off x="1828968" y="0"/>
              <a:ext cx="609923"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4" name="Shape 184"/>
            <p:cNvSpPr/>
            <p:nvPr/>
          </p:nvSpPr>
          <p:spPr>
            <a:xfrm>
              <a:off x="2438861" y="0"/>
              <a:ext cx="609953"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5" name="Shape 185"/>
            <p:cNvSpPr/>
            <p:nvPr/>
          </p:nvSpPr>
          <p:spPr>
            <a:xfrm>
              <a:off x="900" y="322545"/>
              <a:ext cx="609923"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6" name="Shape 186"/>
            <p:cNvSpPr/>
            <p:nvPr/>
          </p:nvSpPr>
          <p:spPr>
            <a:xfrm>
              <a:off x="610793" y="643324"/>
              <a:ext cx="608281"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7" name="Shape 187"/>
            <p:cNvSpPr/>
            <p:nvPr/>
          </p:nvSpPr>
          <p:spPr>
            <a:xfrm>
              <a:off x="3048778" y="863"/>
              <a:ext cx="609923"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8" name="Shape 188"/>
            <p:cNvSpPr/>
            <p:nvPr/>
          </p:nvSpPr>
          <p:spPr>
            <a:xfrm>
              <a:off x="3658671" y="321642"/>
              <a:ext cx="608281"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9" name="Shape 189"/>
            <p:cNvSpPr/>
            <p:nvPr/>
          </p:nvSpPr>
          <p:spPr>
            <a:xfrm>
              <a:off x="1219044" y="322545"/>
              <a:ext cx="609953"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0" name="Shape 190"/>
            <p:cNvSpPr/>
            <p:nvPr/>
          </p:nvSpPr>
          <p:spPr>
            <a:xfrm>
              <a:off x="4266922" y="863"/>
              <a:ext cx="609953"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1" name="Shape 191"/>
            <p:cNvSpPr/>
            <p:nvPr/>
          </p:nvSpPr>
          <p:spPr>
            <a:xfrm>
              <a:off x="900" y="0"/>
              <a:ext cx="609923"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2" name="Shape 192"/>
            <p:cNvSpPr/>
            <p:nvPr/>
          </p:nvSpPr>
          <p:spPr>
            <a:xfrm>
              <a:off x="610793" y="0"/>
              <a:ext cx="608281"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3" name="Shape 193"/>
            <p:cNvSpPr/>
            <p:nvPr/>
          </p:nvSpPr>
          <p:spPr>
            <a:xfrm>
              <a:off x="1219044" y="0"/>
              <a:ext cx="609953"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4" name="Shape 194"/>
            <p:cNvSpPr/>
            <p:nvPr/>
          </p:nvSpPr>
          <p:spPr>
            <a:xfrm>
              <a:off x="4266958" y="0"/>
              <a:ext cx="609923" cy="322577"/>
            </a:xfrm>
            <a:custGeom>
              <a:avLst/>
              <a:gdLst/>
              <a:ahLst/>
              <a:cxnLst/>
              <a:rect l="0" t="0" r="0" b="0"/>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5" name="Shape 195"/>
            <p:cNvSpPr/>
            <p:nvPr/>
          </p:nvSpPr>
          <p:spPr>
            <a:xfrm>
              <a:off x="3657035" y="0"/>
              <a:ext cx="609923"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6" name="Shape 196"/>
            <p:cNvSpPr/>
            <p:nvPr/>
          </p:nvSpPr>
          <p:spPr>
            <a:xfrm>
              <a:off x="3048784" y="0"/>
              <a:ext cx="608281"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7" name="Shape 197"/>
            <p:cNvSpPr/>
            <p:nvPr/>
          </p:nvSpPr>
          <p:spPr>
            <a:xfrm>
              <a:off x="2438861" y="0"/>
              <a:ext cx="609953" cy="322577"/>
            </a:xfrm>
            <a:custGeom>
              <a:avLst/>
              <a:gdLst/>
              <a:ahLst/>
              <a:cxnLst/>
              <a:rect l="0" t="0" r="0" b="0"/>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8" name="Shape 198"/>
            <p:cNvSpPr/>
            <p:nvPr/>
          </p:nvSpPr>
          <p:spPr>
            <a:xfrm>
              <a:off x="3047936" y="321645"/>
              <a:ext cx="609923"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9" name="Shape 199"/>
            <p:cNvSpPr/>
            <p:nvPr/>
          </p:nvSpPr>
          <p:spPr>
            <a:xfrm flipH="1">
              <a:off x="3658935" y="643332"/>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0" name="Shape 200"/>
            <p:cNvSpPr/>
            <p:nvPr/>
          </p:nvSpPr>
          <p:spPr>
            <a:xfrm flipH="1">
              <a:off x="1219312"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1" name="Shape 201"/>
            <p:cNvSpPr/>
            <p:nvPr/>
          </p:nvSpPr>
          <p:spPr>
            <a:xfrm>
              <a:off x="1222480" y="965020"/>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2" name="Shape 202"/>
            <p:cNvSpPr/>
            <p:nvPr/>
          </p:nvSpPr>
          <p:spPr>
            <a:xfrm>
              <a:off x="1834119" y="1921382"/>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03" name="Shape 203"/>
          <p:cNvSpPr txBox="1">
            <a:spLocks noGrp="1"/>
          </p:cNvSpPr>
          <p:nvPr>
            <p:ph type="body" idx="1"/>
          </p:nvPr>
        </p:nvSpPr>
        <p:spPr>
          <a:xfrm>
            <a:off x="2528350" y="1552150"/>
            <a:ext cx="5497800" cy="29856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sz="3000" i="1"/>
            </a:lvl1pPr>
            <a:lvl2pPr marL="914400" lvl="1" indent="-419100" rtl="0">
              <a:spcBef>
                <a:spcPts val="0"/>
              </a:spcBef>
              <a:spcAft>
                <a:spcPts val="0"/>
              </a:spcAft>
              <a:buSzPts val="3000"/>
              <a:buChar char="◂"/>
              <a:defRPr sz="3000" i="1"/>
            </a:lvl2pPr>
            <a:lvl3pPr marL="1371600" lvl="2" indent="-419100" rtl="0">
              <a:spcBef>
                <a:spcPts val="0"/>
              </a:spcBef>
              <a:spcAft>
                <a:spcPts val="0"/>
              </a:spcAft>
              <a:buSzPts val="3000"/>
              <a:buChar char="◂"/>
              <a:defRPr sz="3000" i="1"/>
            </a:lvl3pPr>
            <a:lvl4pPr marL="1828800" lvl="3" indent="-419100" rtl="0">
              <a:spcBef>
                <a:spcPts val="0"/>
              </a:spcBef>
              <a:spcAft>
                <a:spcPts val="0"/>
              </a:spcAft>
              <a:buSzPts val="3000"/>
              <a:buChar char="◂"/>
              <a:defRPr sz="3000" i="1"/>
            </a:lvl4pPr>
            <a:lvl5pPr marL="2286000" lvl="4" indent="-419100" rtl="0">
              <a:spcBef>
                <a:spcPts val="0"/>
              </a:spcBef>
              <a:spcAft>
                <a:spcPts val="0"/>
              </a:spcAft>
              <a:buSzPts val="3000"/>
              <a:buChar char="○"/>
              <a:defRPr sz="3000" i="1"/>
            </a:lvl5pPr>
            <a:lvl6pPr marL="2743200" lvl="5" indent="-419100" rtl="0">
              <a:spcBef>
                <a:spcPts val="0"/>
              </a:spcBef>
              <a:spcAft>
                <a:spcPts val="0"/>
              </a:spcAft>
              <a:buSzPts val="3000"/>
              <a:buChar char="■"/>
              <a:defRPr sz="3000" i="1"/>
            </a:lvl6pPr>
            <a:lvl7pPr marL="3200400" lvl="6" indent="-419100" rtl="0">
              <a:spcBef>
                <a:spcPts val="0"/>
              </a:spcBef>
              <a:spcAft>
                <a:spcPts val="0"/>
              </a:spcAft>
              <a:buSzPts val="3000"/>
              <a:buChar char="●"/>
              <a:defRPr sz="3000" i="1"/>
            </a:lvl7pPr>
            <a:lvl8pPr marL="3657600" lvl="7" indent="-419100" rtl="0">
              <a:spcBef>
                <a:spcPts val="0"/>
              </a:spcBef>
              <a:spcAft>
                <a:spcPts val="0"/>
              </a:spcAft>
              <a:buSzPts val="3000"/>
              <a:buChar char="○"/>
              <a:defRPr sz="3000" i="1"/>
            </a:lvl8pPr>
            <a:lvl9pPr marL="4114800" lvl="8" indent="-419100">
              <a:spcBef>
                <a:spcPts val="0"/>
              </a:spcBef>
              <a:spcAft>
                <a:spcPts val="0"/>
              </a:spcAft>
              <a:buSzPts val="3000"/>
              <a:buChar char="■"/>
              <a:defRPr sz="3000" i="1"/>
            </a:lvl9pPr>
          </a:lstStyle>
          <a:p>
            <a:endParaRPr/>
          </a:p>
        </p:txBody>
      </p:sp>
      <p:sp>
        <p:nvSpPr>
          <p:cNvPr id="204" name="Shape 204"/>
          <p:cNvSpPr txBox="1"/>
          <p:nvPr/>
        </p:nvSpPr>
        <p:spPr>
          <a:xfrm>
            <a:off x="1295501" y="1558650"/>
            <a:ext cx="735900" cy="10581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6000" b="1">
                <a:solidFill>
                  <a:srgbClr val="FFFFFF"/>
                </a:solidFill>
                <a:latin typeface="Montserrat"/>
                <a:ea typeface="Montserrat"/>
                <a:cs typeface="Montserrat"/>
                <a:sym typeface="Montserrat"/>
              </a:rPr>
              <a:t>“</a:t>
            </a:r>
            <a:endParaRPr sz="6000" b="1">
              <a:solidFill>
                <a:srgbClr val="FFFFFF"/>
              </a:solidFill>
              <a:latin typeface="Montserrat"/>
              <a:ea typeface="Montserrat"/>
              <a:cs typeface="Montserrat"/>
              <a:sym typeface="Montserrat"/>
            </a:endParaRPr>
          </a:p>
        </p:txBody>
      </p:sp>
      <p:sp>
        <p:nvSpPr>
          <p:cNvPr id="205" name="Shape 205"/>
          <p:cNvSpPr txBox="1">
            <a:spLocks noGrp="1"/>
          </p:cNvSpPr>
          <p:nvPr>
            <p:ph type="sldNum" idx="12"/>
          </p:nvPr>
        </p:nvSpPr>
        <p:spPr>
          <a:xfrm>
            <a:off x="8543324" y="4749851"/>
            <a:ext cx="548700" cy="393600"/>
          </a:xfrm>
          <a:prstGeom prst="rect">
            <a:avLst/>
          </a:prstGeom>
        </p:spPr>
        <p:txBody>
          <a:bodyPr spcFirstLastPara="1" wrap="square" lIns="91425" tIns="91425" rIns="91425" bIns="91425" anchor="ctr" anchorCtr="0">
            <a:noAutofit/>
          </a:bodyPr>
          <a:lstStyle>
            <a:lvl1pPr lvl="0">
              <a:buNone/>
              <a:defRPr>
                <a:solidFill>
                  <a:srgbClr val="B7B7B7"/>
                </a:solidFill>
              </a:defRPr>
            </a:lvl1pPr>
            <a:lvl2pPr lvl="1">
              <a:buNone/>
              <a:defRPr>
                <a:solidFill>
                  <a:srgbClr val="B7B7B7"/>
                </a:solidFill>
              </a:defRPr>
            </a:lvl2pPr>
            <a:lvl3pPr lvl="2">
              <a:buNone/>
              <a:defRPr>
                <a:solidFill>
                  <a:srgbClr val="B7B7B7"/>
                </a:solidFill>
              </a:defRPr>
            </a:lvl3pPr>
            <a:lvl4pPr lvl="3">
              <a:buNone/>
              <a:defRPr>
                <a:solidFill>
                  <a:srgbClr val="B7B7B7"/>
                </a:solidFill>
              </a:defRPr>
            </a:lvl4pPr>
            <a:lvl5pPr lvl="4">
              <a:buNone/>
              <a:defRPr>
                <a:solidFill>
                  <a:srgbClr val="B7B7B7"/>
                </a:solidFill>
              </a:defRPr>
            </a:lvl5pPr>
            <a:lvl6pPr lvl="5">
              <a:buNone/>
              <a:defRPr>
                <a:solidFill>
                  <a:srgbClr val="B7B7B7"/>
                </a:solidFill>
              </a:defRPr>
            </a:lvl6pPr>
            <a:lvl7pPr lvl="6">
              <a:buNone/>
              <a:defRPr>
                <a:solidFill>
                  <a:srgbClr val="B7B7B7"/>
                </a:solidFill>
              </a:defRPr>
            </a:lvl7pPr>
            <a:lvl8pPr lvl="7">
              <a:buNone/>
              <a:defRPr>
                <a:solidFill>
                  <a:srgbClr val="B7B7B7"/>
                </a:solidFill>
              </a:defRPr>
            </a:lvl8pPr>
            <a:lvl9pPr lvl="8">
              <a:buNone/>
              <a:defRPr>
                <a:solidFill>
                  <a:srgbClr val="B7B7B7"/>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598367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222222"/>
              </a:buClr>
              <a:buSzPts val="2400"/>
              <a:buFont typeface="Montserrat"/>
              <a:buNone/>
              <a:defRPr sz="2400" b="1">
                <a:solidFill>
                  <a:srgbClr val="222222"/>
                </a:solidFill>
                <a:latin typeface="Montserrat"/>
                <a:ea typeface="Montserrat"/>
                <a:cs typeface="Montserrat"/>
                <a:sym typeface="Montserrat"/>
              </a:defRPr>
            </a:lvl1pPr>
            <a:lvl2pPr lvl="1">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2pPr>
            <a:lvl3pPr lvl="2">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3pPr>
            <a:lvl4pPr lvl="3">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4pPr>
            <a:lvl5pPr lvl="4">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5pPr>
            <a:lvl6pPr lvl="5">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6pPr>
            <a:lvl7pPr lvl="6">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7pPr>
            <a:lvl8pPr lvl="7">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8pPr>
            <a:lvl9pPr lvl="8">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9pPr>
          </a:lstStyle>
          <a:p>
            <a:endParaRPr/>
          </a:p>
        </p:txBody>
      </p:sp>
      <p:sp>
        <p:nvSpPr>
          <p:cNvPr id="7" name="Shape 7"/>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lstStyle>
            <a:lvl1pPr marL="457200" lvl="0" indent="-368300">
              <a:spcBef>
                <a:spcPts val="60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1pPr>
            <a:lvl2pPr marL="914400" lvl="1" indent="-368300">
              <a:spcBef>
                <a:spcPts val="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2pPr>
            <a:lvl3pPr marL="1371600" lvl="2" indent="-368300">
              <a:spcBef>
                <a:spcPts val="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3pPr>
            <a:lvl4pPr marL="1828800" lvl="3" indent="-368300">
              <a:spcBef>
                <a:spcPts val="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4pPr>
            <a:lvl5pPr marL="2286000" lvl="4"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5pPr>
            <a:lvl6pPr marL="2743200" lvl="5"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6pPr>
            <a:lvl7pPr marL="3200400" lvl="6"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7pPr>
            <a:lvl8pPr marL="3657600" lvl="7"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8pPr>
            <a:lvl9pPr marL="4114800" lvl="8"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9pPr>
          </a:lstStyle>
          <a:p>
            <a:endParaRPr/>
          </a:p>
        </p:txBody>
      </p:sp>
      <p:sp>
        <p:nvSpPr>
          <p:cNvPr id="8" name="Shape 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a:buNone/>
              <a:defRPr sz="1300" b="1">
                <a:solidFill>
                  <a:schemeClr val="lt1"/>
                </a:solidFill>
                <a:latin typeface="Montserrat"/>
                <a:ea typeface="Montserrat"/>
                <a:cs typeface="Montserrat"/>
                <a:sym typeface="Montserrat"/>
              </a:defRPr>
            </a:lvl1pPr>
            <a:lvl2pPr lvl="1" algn="r">
              <a:buNone/>
              <a:defRPr sz="1300" b="1">
                <a:solidFill>
                  <a:schemeClr val="lt1"/>
                </a:solidFill>
                <a:latin typeface="Montserrat"/>
                <a:ea typeface="Montserrat"/>
                <a:cs typeface="Montserrat"/>
                <a:sym typeface="Montserrat"/>
              </a:defRPr>
            </a:lvl2pPr>
            <a:lvl3pPr lvl="2" algn="r">
              <a:buNone/>
              <a:defRPr sz="1300" b="1">
                <a:solidFill>
                  <a:schemeClr val="lt1"/>
                </a:solidFill>
                <a:latin typeface="Montserrat"/>
                <a:ea typeface="Montserrat"/>
                <a:cs typeface="Montserrat"/>
                <a:sym typeface="Montserrat"/>
              </a:defRPr>
            </a:lvl3pPr>
            <a:lvl4pPr lvl="3" algn="r">
              <a:buNone/>
              <a:defRPr sz="1300" b="1">
                <a:solidFill>
                  <a:schemeClr val="lt1"/>
                </a:solidFill>
                <a:latin typeface="Montserrat"/>
                <a:ea typeface="Montserrat"/>
                <a:cs typeface="Montserrat"/>
                <a:sym typeface="Montserrat"/>
              </a:defRPr>
            </a:lvl4pPr>
            <a:lvl5pPr lvl="4" algn="r">
              <a:buNone/>
              <a:defRPr sz="1300" b="1">
                <a:solidFill>
                  <a:schemeClr val="lt1"/>
                </a:solidFill>
                <a:latin typeface="Montserrat"/>
                <a:ea typeface="Montserrat"/>
                <a:cs typeface="Montserrat"/>
                <a:sym typeface="Montserrat"/>
              </a:defRPr>
            </a:lvl5pPr>
            <a:lvl6pPr lvl="5" algn="r">
              <a:buNone/>
              <a:defRPr sz="1300" b="1">
                <a:solidFill>
                  <a:schemeClr val="lt1"/>
                </a:solidFill>
                <a:latin typeface="Montserrat"/>
                <a:ea typeface="Montserrat"/>
                <a:cs typeface="Montserrat"/>
                <a:sym typeface="Montserrat"/>
              </a:defRPr>
            </a:lvl6pPr>
            <a:lvl7pPr lvl="6" algn="r">
              <a:buNone/>
              <a:defRPr sz="1300" b="1">
                <a:solidFill>
                  <a:schemeClr val="lt1"/>
                </a:solidFill>
                <a:latin typeface="Montserrat"/>
                <a:ea typeface="Montserrat"/>
                <a:cs typeface="Montserrat"/>
                <a:sym typeface="Montserrat"/>
              </a:defRPr>
            </a:lvl7pPr>
            <a:lvl8pPr lvl="7" algn="r">
              <a:buNone/>
              <a:defRPr sz="1300" b="1">
                <a:solidFill>
                  <a:schemeClr val="lt1"/>
                </a:solidFill>
                <a:latin typeface="Montserrat"/>
                <a:ea typeface="Montserrat"/>
                <a:cs typeface="Montserrat"/>
                <a:sym typeface="Montserrat"/>
              </a:defRPr>
            </a:lvl8pPr>
            <a:lvl9pPr lvl="8" algn="r">
              <a:buNone/>
              <a:defRPr sz="1300" b="1">
                <a:solidFill>
                  <a:schemeClr val="lt1"/>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3" r:id="rId3"/>
    <p:sldLayoutId id="2147483654" r:id="rId4"/>
    <p:sldLayoutId id="2147483655" r:id="rId5"/>
    <p:sldLayoutId id="2147483656" r:id="rId6"/>
    <p:sldLayoutId id="2147483658" r:id="rId7"/>
    <p:sldLayoutId id="2147483659" r:id="rId8"/>
    <p:sldLayoutId id="2147483662" r:id="rId9"/>
  </p:sldLayoutIdLst>
  <p:transition xmlns:p14="http://schemas.microsoft.com/office/powerpoint/2010/mai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19.PN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7.jpg"/><Relationship Id="rId9" Type="http://schemas.openxmlformats.org/officeDocument/2006/relationships/image" Target="../media/image6.pn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21.jpg"/><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14.png"/><Relationship Id="rId8"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4.png"/><Relationship Id="rId5"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hyperlink" Target="https://vimeo.com/353996493" TargetMode="External"/><Relationship Id="rId4" Type="http://schemas.openxmlformats.org/officeDocument/2006/relationships/image" Target="../media/image14.png"/><Relationship Id="rId5" Type="http://schemas.openxmlformats.org/officeDocument/2006/relationships/image" Target="../media/image23.jp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25.jpeg"/><Relationship Id="rId5" Type="http://schemas.openxmlformats.org/officeDocument/2006/relationships/image" Target="../media/image4.pn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7.jpg"/><Relationship Id="rId9" Type="http://schemas.openxmlformats.org/officeDocument/2006/relationships/image" Target="../media/image6.pn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hyperlink" Target="https://vimeo.com/200804832" TargetMode="External"/><Relationship Id="rId4" Type="http://schemas.openxmlformats.org/officeDocument/2006/relationships/image" Target="../media/image14.png"/><Relationship Id="rId5" Type="http://schemas.openxmlformats.org/officeDocument/2006/relationships/image" Target="../media/image26.jp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7.jpg"/><Relationship Id="rId8"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vimeo.com/354004510" TargetMode="External"/><Relationship Id="rId4" Type="http://schemas.openxmlformats.org/officeDocument/2006/relationships/image" Target="../media/image14.png"/><Relationship Id="rId5" Type="http://schemas.openxmlformats.org/officeDocument/2006/relationships/image" Target="../media/image28.jp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29.jp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hyperlink" Target="https://vimeo.com/359094916" TargetMode="External"/><Relationship Id="rId4" Type="http://schemas.openxmlformats.org/officeDocument/2006/relationships/image" Target="../media/image14.png"/><Relationship Id="rId5" Type="http://schemas.openxmlformats.org/officeDocument/2006/relationships/image" Target="../media/image31.JP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emf"/><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15.jpg"/><Relationship Id="rId6" Type="http://schemas.openxmlformats.org/officeDocument/2006/relationships/image" Target="../media/image2.png"/><Relationship Id="rId7" Type="http://schemas.openxmlformats.org/officeDocument/2006/relationships/image" Target="../media/image34.png"/><Relationship Id="rId8" Type="http://schemas.openxmlformats.org/officeDocument/2006/relationships/image" Target="../media/image3.png"/><Relationship Id="rId9" Type="http://schemas.openxmlformats.org/officeDocument/2006/relationships/image" Target="../media/image7.jpg"/><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5.png"/><Relationship Id="rId5" Type="http://schemas.openxmlformats.org/officeDocument/2006/relationships/hyperlink" Target="http://creativecommons.org/licenses/by-sa/3.0/ie/" TargetMode="External"/><Relationship Id="rId6" Type="http://schemas.openxmlformats.org/officeDocument/2006/relationships/hyperlink" Target="http://www.webwise.ie/" TargetMode="External"/><Relationship Id="rId7" Type="http://schemas.openxmlformats.org/officeDocument/2006/relationships/hyperlink" Target="http://www.npc.ie/" TargetMode="External"/><Relationship Id="rId8" Type="http://schemas.openxmlformats.org/officeDocument/2006/relationships/image" Target="../media/image2.png"/><Relationship Id="rId9" Type="http://schemas.openxmlformats.org/officeDocument/2006/relationships/image" Target="../media/image3.png"/><Relationship Id="rId10" Type="http://schemas.openxmlformats.org/officeDocument/2006/relationships/image" Target="../media/image7.jpg"/><Relationship Id="rId11" Type="http://schemas.openxmlformats.org/officeDocument/2006/relationships/image" Target="../media/image6.png"/><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7.jpg"/><Relationship Id="rId7" Type="http://schemas.openxmlformats.org/officeDocument/2006/relationships/image" Target="../media/image6.png"/><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7.jpg"/><Relationship Id="rId7" Type="http://schemas.openxmlformats.org/officeDocument/2006/relationships/image" Target="../media/image6.png"/><Relationship Id="rId8" Type="http://schemas.openxmlformats.org/officeDocument/2006/relationships/image" Target="../media/image8.JP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g"/><Relationship Id="rId5" Type="http://schemas.openxmlformats.org/officeDocument/2006/relationships/image" Target="../media/image4.png"/><Relationship Id="rId6" Type="http://schemas.openxmlformats.org/officeDocument/2006/relationships/image" Target="../media/image11.jpg"/><Relationship Id="rId7" Type="http://schemas.openxmlformats.org/officeDocument/2006/relationships/image" Target="../media/image2.png"/><Relationship Id="rId8" Type="http://schemas.openxmlformats.org/officeDocument/2006/relationships/image" Target="../media/image3.png"/><Relationship Id="rId9" Type="http://schemas.openxmlformats.org/officeDocument/2006/relationships/image" Target="../media/image7.jpg"/><Relationship Id="rId10"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4.png"/><Relationship Id="rId6" Type="http://schemas.openxmlformats.org/officeDocument/2006/relationships/image" Target="../media/image14.png"/><Relationship Id="rId7" Type="http://schemas.openxmlformats.org/officeDocument/2006/relationships/image" Target="../media/image11.jpg"/><Relationship Id="rId8" Type="http://schemas.openxmlformats.org/officeDocument/2006/relationships/image" Target="../media/image15.jpg"/><Relationship Id="rId9" Type="http://schemas.openxmlformats.org/officeDocument/2006/relationships/image" Target="../media/image16.JPG"/><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hyperlink" Target="https://vimeo.com/353994676" TargetMode="External"/><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18.jpg"/><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626"/>
        <p:cNvGrpSpPr/>
        <p:nvPr/>
      </p:nvGrpSpPr>
      <p:grpSpPr>
        <a:xfrm>
          <a:off x="0" y="0"/>
          <a:ext cx="0" cy="0"/>
          <a:chOff x="0" y="0"/>
          <a:chExt cx="0" cy="0"/>
        </a:xfrm>
      </p:grpSpPr>
      <p:sp>
        <p:nvSpPr>
          <p:cNvPr id="627" name="Shape 627"/>
          <p:cNvSpPr txBox="1">
            <a:spLocks noGrp="1"/>
          </p:cNvSpPr>
          <p:nvPr>
            <p:ph type="ctrTitle"/>
          </p:nvPr>
        </p:nvSpPr>
        <p:spPr>
          <a:xfrm>
            <a:off x="911269" y="2856120"/>
            <a:ext cx="5815208" cy="1159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dirty="0" smtClean="0">
                <a:solidFill>
                  <a:srgbClr val="FF0000"/>
                </a:solidFill>
              </a:rPr>
              <a:t>Webwise </a:t>
            </a:r>
            <a:r>
              <a:rPr lang="en" dirty="0" smtClean="0">
                <a:solidFill>
                  <a:srgbClr val="FFC000"/>
                </a:solidFill>
              </a:rPr>
              <a:t>//</a:t>
            </a:r>
            <a:r>
              <a:rPr lang="en" dirty="0" smtClean="0">
                <a:solidFill>
                  <a:srgbClr val="FF0000"/>
                </a:solidFill>
              </a:rPr>
              <a:t> Parents</a:t>
            </a:r>
            <a:endParaRPr dirty="0">
              <a:solidFill>
                <a:srgbClr val="FF0000"/>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4807826"/>
            <a:ext cx="1570022" cy="219244"/>
          </a:xfrm>
          <a:prstGeom prst="rect">
            <a:avLst/>
          </a:prstGeom>
        </p:spPr>
      </p:pic>
      <p:pic>
        <p:nvPicPr>
          <p:cNvPr id="5" name="Shape 98"/>
          <p:cNvPicPr preferRelativeResize="0"/>
          <p:nvPr/>
        </p:nvPicPr>
        <p:blipFill rotWithShape="1">
          <a:blip r:embed="rId5">
            <a:alphaModFix/>
          </a:blip>
          <a:srcRect/>
          <a:stretch/>
        </p:blipFill>
        <p:spPr>
          <a:xfrm>
            <a:off x="182349" y="4807827"/>
            <a:ext cx="503451" cy="219243"/>
          </a:xfrm>
          <a:prstGeom prst="rect">
            <a:avLst/>
          </a:prstGeom>
          <a:noFill/>
          <a:ln>
            <a:noFill/>
          </a:ln>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8300" y="448364"/>
            <a:ext cx="2228246" cy="49267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6097" y="207521"/>
            <a:ext cx="1517903" cy="974357"/>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55822" y="4752585"/>
            <a:ext cx="814061" cy="32972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grpSp>
        <p:nvGrpSpPr>
          <p:cNvPr id="11" name="Group 10"/>
          <p:cNvGrpSpPr/>
          <p:nvPr/>
        </p:nvGrpSpPr>
        <p:grpSpPr>
          <a:xfrm>
            <a:off x="5505586" y="1317316"/>
            <a:ext cx="3328774" cy="2089267"/>
            <a:chOff x="5778652" y="2557499"/>
            <a:chExt cx="3328774" cy="2089267"/>
          </a:xfrm>
        </p:grpSpPr>
        <p:sp>
          <p:nvSpPr>
            <p:cNvPr id="12" name="TextBox 11"/>
            <p:cNvSpPr txBox="1"/>
            <p:nvPr/>
          </p:nvSpPr>
          <p:spPr>
            <a:xfrm>
              <a:off x="6464522" y="4253288"/>
              <a:ext cx="2642904" cy="300082"/>
            </a:xfrm>
            <a:prstGeom prst="rect">
              <a:avLst/>
            </a:prstGeom>
            <a:noFill/>
          </p:spPr>
          <p:txBody>
            <a:bodyPr wrap="square" rtlCol="0">
              <a:spAutoFit/>
            </a:bodyPr>
            <a:lstStyle/>
            <a:p>
              <a:r>
                <a:rPr lang="en-US" sz="1350" dirty="0" smtClean="0">
                  <a:solidFill>
                    <a:schemeClr val="tx1">
                      <a:lumMod val="65000"/>
                      <a:lumOff val="35000"/>
                    </a:schemeClr>
                  </a:solidFill>
                  <a:latin typeface="Montserrat" panose="020B0604020202020204" charset="0"/>
                  <a:ea typeface="Roboto Light" charset="0"/>
                  <a:cs typeface="Roboto Light" charset="0"/>
                </a:rPr>
                <a:t>Talking Points </a:t>
              </a:r>
              <a:endParaRPr lang="en-US" sz="1350" dirty="0">
                <a:solidFill>
                  <a:schemeClr val="tx1">
                    <a:lumMod val="65000"/>
                    <a:lumOff val="35000"/>
                  </a:schemeClr>
                </a:solidFill>
                <a:latin typeface="Montserrat" panose="020B0604020202020204" charset="0"/>
                <a:ea typeface="Roboto Light" charset="0"/>
                <a:cs typeface="Roboto Light" charset="0"/>
              </a:endParaRPr>
            </a:p>
          </p:txBody>
        </p:sp>
        <p:sp>
          <p:nvSpPr>
            <p:cNvPr id="13" name="TextBox 12"/>
            <p:cNvSpPr txBox="1"/>
            <p:nvPr/>
          </p:nvSpPr>
          <p:spPr>
            <a:xfrm>
              <a:off x="6464523" y="3482749"/>
              <a:ext cx="2160026" cy="300082"/>
            </a:xfrm>
            <a:prstGeom prst="rect">
              <a:avLst/>
            </a:prstGeom>
            <a:noFill/>
          </p:spPr>
          <p:txBody>
            <a:bodyPr wrap="square" rtlCol="0">
              <a:spAutoFit/>
            </a:bodyPr>
            <a:lstStyle/>
            <a:p>
              <a:r>
                <a:rPr lang="en-US" sz="1350" dirty="0" smtClean="0">
                  <a:solidFill>
                    <a:schemeClr val="tx1">
                      <a:lumMod val="65000"/>
                      <a:lumOff val="35000"/>
                    </a:schemeClr>
                  </a:solidFill>
                  <a:latin typeface="Montserrat" panose="020B0604020202020204" charset="0"/>
                  <a:ea typeface="Roboto Light" charset="0"/>
                  <a:cs typeface="Roboto Light" charset="0"/>
                </a:rPr>
                <a:t>Advice </a:t>
              </a:r>
              <a:endParaRPr lang="en-US" sz="1350" dirty="0">
                <a:solidFill>
                  <a:schemeClr val="tx1">
                    <a:lumMod val="65000"/>
                    <a:lumOff val="35000"/>
                  </a:schemeClr>
                </a:solidFill>
                <a:latin typeface="Montserrat" panose="020B0604020202020204" charset="0"/>
                <a:ea typeface="Roboto Light" charset="0"/>
                <a:cs typeface="Roboto Light" charset="0"/>
              </a:endParaRPr>
            </a:p>
          </p:txBody>
        </p:sp>
        <p:sp>
          <p:nvSpPr>
            <p:cNvPr id="14" name="TextBox 13"/>
            <p:cNvSpPr txBox="1"/>
            <p:nvPr/>
          </p:nvSpPr>
          <p:spPr>
            <a:xfrm>
              <a:off x="6464522" y="2678720"/>
              <a:ext cx="2160027" cy="300082"/>
            </a:xfrm>
            <a:prstGeom prst="rect">
              <a:avLst/>
            </a:prstGeom>
            <a:noFill/>
          </p:spPr>
          <p:txBody>
            <a:bodyPr wrap="square" rtlCol="0">
              <a:spAutoFit/>
            </a:bodyPr>
            <a:lstStyle/>
            <a:p>
              <a:r>
                <a:rPr lang="en-IE" sz="1350" dirty="0" smtClean="0">
                  <a:solidFill>
                    <a:schemeClr val="tx1">
                      <a:lumMod val="65000"/>
                      <a:lumOff val="35000"/>
                    </a:schemeClr>
                  </a:solidFill>
                  <a:latin typeface="Montserrat" panose="020B0604020202020204" charset="0"/>
                  <a:ea typeface="Roboto Light" charset="0"/>
                  <a:cs typeface="Roboto Light" charset="0"/>
                </a:rPr>
                <a:t>Expert Advice Videos</a:t>
              </a:r>
              <a:endParaRPr lang="en-IE" sz="1350" dirty="0">
                <a:solidFill>
                  <a:schemeClr val="tx1">
                    <a:lumMod val="65000"/>
                    <a:lumOff val="35000"/>
                  </a:schemeClr>
                </a:solidFill>
                <a:latin typeface="Montserrat" panose="020B0604020202020204" charset="0"/>
                <a:ea typeface="Roboto Light" charset="0"/>
                <a:cs typeface="Roboto Light" charset="0"/>
              </a:endParaRPr>
            </a:p>
          </p:txBody>
        </p:sp>
        <p:sp>
          <p:nvSpPr>
            <p:cNvPr id="15" name="Oval 14"/>
            <p:cNvSpPr/>
            <p:nvPr/>
          </p:nvSpPr>
          <p:spPr>
            <a:xfrm>
              <a:off x="5778652" y="3350875"/>
              <a:ext cx="502515" cy="502515"/>
            </a:xfrm>
            <a:prstGeom prst="ellipse">
              <a:avLst/>
            </a:prstGeom>
            <a:solidFill>
              <a:srgbClr val="FEC50A"/>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6" name="Oval 15"/>
            <p:cNvSpPr/>
            <p:nvPr/>
          </p:nvSpPr>
          <p:spPr>
            <a:xfrm>
              <a:off x="5780346" y="2557499"/>
              <a:ext cx="502515" cy="502515"/>
            </a:xfrm>
            <a:prstGeom prst="ellipse">
              <a:avLst/>
            </a:prstGeom>
            <a:solidFill>
              <a:srgbClr val="00C0F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7" name="Oval 16"/>
            <p:cNvSpPr/>
            <p:nvPr/>
          </p:nvSpPr>
          <p:spPr>
            <a:xfrm>
              <a:off x="5780346" y="4144251"/>
              <a:ext cx="502515" cy="502515"/>
            </a:xfrm>
            <a:prstGeom prst="ellipse">
              <a:avLst/>
            </a:prstGeom>
            <a:solidFill>
              <a:srgbClr val="F05E4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grpSp>
      <p:sp>
        <p:nvSpPr>
          <p:cNvPr id="18" name="1 Marcador de texto"/>
          <p:cNvSpPr txBox="1">
            <a:spLocks/>
          </p:cNvSpPr>
          <p:nvPr/>
        </p:nvSpPr>
        <p:spPr>
          <a:xfrm>
            <a:off x="380010" y="143128"/>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a:r>
              <a:rPr lang="en-US" sz="2250" dirty="0" smtClean="0">
                <a:solidFill>
                  <a:srgbClr val="00B0F0"/>
                </a:solidFill>
                <a:latin typeface="Montserrat" panose="020B0604020202020204" charset="0"/>
                <a:ea typeface="Roboto Light" panose="02000000000000000000" pitchFamily="2" charset="0"/>
                <a:cs typeface="Oswald" panose="02000503000000000000" pitchFamily="2" charset="0"/>
              </a:rPr>
              <a:t>WEBWISE.IE/</a:t>
            </a:r>
            <a:r>
              <a:rPr lang="en-US" sz="2250" dirty="0" smtClean="0">
                <a:latin typeface="Montserrat" panose="020B0604020202020204" charset="0"/>
                <a:ea typeface="Roboto Light" panose="02000000000000000000" pitchFamily="2" charset="0"/>
                <a:cs typeface="Oswald" panose="02000503000000000000" pitchFamily="2" charset="0"/>
              </a:rPr>
              <a:t>PARENTS</a:t>
            </a:r>
            <a:endParaRPr lang="en-US" sz="2250" dirty="0">
              <a:solidFill>
                <a:srgbClr val="00B0F0"/>
              </a:solidFill>
              <a:latin typeface="Montserrat" panose="020B0604020202020204" charset="0"/>
              <a:ea typeface="Roboto Light" panose="02000000000000000000" pitchFamily="2" charset="0"/>
              <a:cs typeface="Oswald" panose="02000503000000000000" pitchFamily="2" charset="0"/>
            </a:endParaRPr>
          </a:p>
        </p:txBody>
      </p:sp>
      <p:grpSp>
        <p:nvGrpSpPr>
          <p:cNvPr id="19" name="Group 18"/>
          <p:cNvGrpSpPr/>
          <p:nvPr/>
        </p:nvGrpSpPr>
        <p:grpSpPr>
          <a:xfrm>
            <a:off x="441481" y="1048946"/>
            <a:ext cx="4710233" cy="3525314"/>
            <a:chOff x="531239" y="2245625"/>
            <a:chExt cx="4710233" cy="3525314"/>
          </a:xfrm>
        </p:grpSpPr>
        <p:pic>
          <p:nvPicPr>
            <p:cNvPr id="20" name="Pictur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23699" y="1653165"/>
              <a:ext cx="3525314" cy="4710233"/>
            </a:xfrm>
            <a:prstGeom prst="rect">
              <a:avLst/>
            </a:prstGeom>
          </p:spPr>
        </p:pic>
        <p:sp>
          <p:nvSpPr>
            <p:cNvPr id="21" name="Rectangle 20"/>
            <p:cNvSpPr/>
            <p:nvPr/>
          </p:nvSpPr>
          <p:spPr>
            <a:xfrm>
              <a:off x="1109749" y="2580941"/>
              <a:ext cx="3703320" cy="2826143"/>
            </a:xfrm>
            <a:prstGeom prst="rect">
              <a:avLst/>
            </a:prstGeom>
            <a:solidFill>
              <a:srgbClr val="FF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grpSp>
      <p:sp>
        <p:nvSpPr>
          <p:cNvPr id="22" name="TextBox 21"/>
          <p:cNvSpPr txBox="1"/>
          <p:nvPr/>
        </p:nvSpPr>
        <p:spPr>
          <a:xfrm>
            <a:off x="6191456" y="3812426"/>
            <a:ext cx="2778466" cy="300082"/>
          </a:xfrm>
          <a:prstGeom prst="rect">
            <a:avLst/>
          </a:prstGeom>
          <a:noFill/>
        </p:spPr>
        <p:txBody>
          <a:bodyPr wrap="square" rtlCol="0">
            <a:spAutoFit/>
          </a:bodyPr>
          <a:lstStyle/>
          <a:p>
            <a:pPr fontAlgn="base"/>
            <a:r>
              <a:rPr lang="en-GB" sz="1350" i="0" dirty="0" smtClean="0">
                <a:solidFill>
                  <a:schemeClr val="tx1">
                    <a:lumMod val="65000"/>
                    <a:lumOff val="35000"/>
                  </a:schemeClr>
                </a:solidFill>
                <a:effectLst/>
                <a:latin typeface="Montserrat"/>
              </a:rPr>
              <a:t>How to </a:t>
            </a:r>
            <a:endParaRPr lang="en-GB" sz="1350" i="0" dirty="0">
              <a:solidFill>
                <a:schemeClr val="tx1">
                  <a:lumMod val="65000"/>
                  <a:lumOff val="35000"/>
                </a:schemeClr>
              </a:solidFill>
              <a:effectLst/>
              <a:latin typeface="Montserrat"/>
            </a:endParaRPr>
          </a:p>
        </p:txBody>
      </p:sp>
      <p:sp>
        <p:nvSpPr>
          <p:cNvPr id="23" name="Oval 22"/>
          <p:cNvSpPr/>
          <p:nvPr/>
        </p:nvSpPr>
        <p:spPr>
          <a:xfrm>
            <a:off x="5507281" y="3711210"/>
            <a:ext cx="502515" cy="502515"/>
          </a:xfrm>
          <a:prstGeom prst="ellipse">
            <a:avLst/>
          </a:prstGeom>
          <a:solidFill>
            <a:srgbClr val="92D05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5934" y="4582965"/>
            <a:ext cx="2228246" cy="492670"/>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918" r="763"/>
          <a:stretch/>
        </p:blipFill>
        <p:spPr>
          <a:xfrm>
            <a:off x="881349" y="1384262"/>
            <a:ext cx="4032174" cy="2835199"/>
          </a:xfrm>
          <a:prstGeom prst="rect">
            <a:avLst/>
          </a:prstGeom>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9680" y="4798238"/>
            <a:ext cx="1570022" cy="219244"/>
          </a:xfrm>
          <a:prstGeom prst="rect">
            <a:avLst/>
          </a:prstGeom>
        </p:spPr>
      </p:pic>
      <p:pic>
        <p:nvPicPr>
          <p:cNvPr id="28" name="Shape 98"/>
          <p:cNvPicPr preferRelativeResize="0"/>
          <p:nvPr/>
        </p:nvPicPr>
        <p:blipFill rotWithShape="1">
          <a:blip r:embed="rId7">
            <a:alphaModFix/>
          </a:blip>
          <a:srcRect/>
          <a:stretch/>
        </p:blipFill>
        <p:spPr>
          <a:xfrm>
            <a:off x="1168249" y="4798239"/>
            <a:ext cx="503451" cy="219243"/>
          </a:xfrm>
          <a:prstGeom prst="rect">
            <a:avLst/>
          </a:prstGeom>
          <a:noFill/>
          <a:ln>
            <a:noFill/>
          </a:ln>
        </p:spPr>
      </p:pic>
      <p:pic>
        <p:nvPicPr>
          <p:cNvPr id="29" name="Pictur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75298" y="4767040"/>
            <a:ext cx="395055" cy="264707"/>
          </a:xfrm>
          <a:prstGeom prst="rect">
            <a:avLst/>
          </a:prstGeom>
        </p:spPr>
      </p:pic>
      <p:pic>
        <p:nvPicPr>
          <p:cNvPr id="32" name="Picture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70353" y="4734530"/>
            <a:ext cx="814061" cy="329725"/>
          </a:xfrm>
          <a:prstGeom prst="rect">
            <a:avLst/>
          </a:prstGeom>
        </p:spPr>
      </p:pic>
    </p:spTree>
    <p:extLst>
      <p:ext uri="{BB962C8B-B14F-4D97-AF65-F5344CB8AC3E}">
        <p14:creationId xmlns:p14="http://schemas.microsoft.com/office/powerpoint/2010/main" val="336967940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Shape 747"/>
          <p:cNvSpPr txBox="1">
            <a:spLocks noGrp="1"/>
          </p:cNvSpPr>
          <p:nvPr>
            <p:ph type="title"/>
          </p:nvPr>
        </p:nvSpPr>
        <p:spPr>
          <a:xfrm>
            <a:off x="-48286" y="-52739"/>
            <a:ext cx="9144000" cy="6963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GB" dirty="0" smtClean="0">
                <a:solidFill>
                  <a:schemeClr val="bg2">
                    <a:lumMod val="75000"/>
                  </a:schemeClr>
                </a:solidFill>
              </a:rPr>
              <a:t>Webwise.ie/Parents – </a:t>
            </a:r>
            <a:r>
              <a:rPr lang="en-GB" dirty="0" smtClean="0">
                <a:solidFill>
                  <a:srgbClr val="00B0F0"/>
                </a:solidFill>
              </a:rPr>
              <a:t>Apps Explained</a:t>
            </a:r>
            <a:endParaRPr dirty="0">
              <a:solidFill>
                <a:srgbClr val="00B0F0"/>
              </a:solidFill>
            </a:endParaRPr>
          </a:p>
        </p:txBody>
      </p:sp>
      <p:sp>
        <p:nvSpPr>
          <p:cNvPr id="749" name="Shape 74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11</a:t>
            </a:fld>
            <a:endParaRPr/>
          </a:p>
        </p:txBody>
      </p:sp>
      <p:pic>
        <p:nvPicPr>
          <p:cNvPr id="6" name="Picture 5" descr="Screen Shot 2018-03-01 at 18.17.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094" y="643561"/>
            <a:ext cx="7711240" cy="3218785"/>
          </a:xfrm>
          <a:prstGeom prst="rect">
            <a:avLst/>
          </a:prstGeom>
        </p:spPr>
      </p:pic>
    </p:spTree>
    <p:extLst>
      <p:ext uri="{BB962C8B-B14F-4D97-AF65-F5344CB8AC3E}">
        <p14:creationId xmlns:p14="http://schemas.microsoft.com/office/powerpoint/2010/main" val="181138081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Shape 747"/>
          <p:cNvSpPr txBox="1">
            <a:spLocks noGrp="1"/>
          </p:cNvSpPr>
          <p:nvPr>
            <p:ph type="title"/>
          </p:nvPr>
        </p:nvSpPr>
        <p:spPr>
          <a:xfrm>
            <a:off x="-48286" y="-52739"/>
            <a:ext cx="9144000" cy="696300"/>
          </a:xfrm>
          <a:prstGeom prst="rect">
            <a:avLst/>
          </a:prstGeom>
        </p:spPr>
        <p:txBody>
          <a:bodyPr spcFirstLastPara="1" wrap="square" lIns="91425" tIns="91425" rIns="91425" bIns="91425" anchor="b" anchorCtr="0">
            <a:noAutofit/>
          </a:bodyPr>
          <a:lstStyle/>
          <a:p>
            <a:r>
              <a:rPr lang="en-US" dirty="0">
                <a:latin typeface="Montserrat" panose="020B0604020202020204" charset="0"/>
              </a:rPr>
              <a:t>ACTIVITY</a:t>
            </a:r>
            <a:r>
              <a:rPr lang="en-US" dirty="0" smtClean="0">
                <a:latin typeface="Montserrat" panose="020B0604020202020204" charset="0"/>
              </a:rPr>
              <a:t>:  </a:t>
            </a:r>
            <a:r>
              <a:rPr lang="en-US" dirty="0" smtClean="0">
                <a:solidFill>
                  <a:srgbClr val="00C0F3"/>
                </a:solidFill>
                <a:latin typeface="Montserrat" panose="020B0604020202020204" charset="0"/>
              </a:rPr>
              <a:t>GET INFORMED</a:t>
            </a:r>
            <a:endParaRPr lang="en-US" dirty="0">
              <a:solidFill>
                <a:srgbClr val="00C0F3"/>
              </a:solidFill>
              <a:latin typeface="Montserrat" panose="020B0604020202020204" charset="0"/>
            </a:endParaRPr>
          </a:p>
        </p:txBody>
      </p:sp>
      <p:sp>
        <p:nvSpPr>
          <p:cNvPr id="749" name="Shape 74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12</a:t>
            </a:fld>
            <a:endParaRPr/>
          </a:p>
        </p:txBody>
      </p:sp>
      <p:sp>
        <p:nvSpPr>
          <p:cNvPr id="7" name="Rectangle 6"/>
          <p:cNvSpPr/>
          <p:nvPr/>
        </p:nvSpPr>
        <p:spPr>
          <a:xfrm>
            <a:off x="767482" y="967991"/>
            <a:ext cx="4572000" cy="523220"/>
          </a:xfrm>
          <a:prstGeom prst="rect">
            <a:avLst/>
          </a:prstGeom>
        </p:spPr>
        <p:txBody>
          <a:bodyPr>
            <a:spAutoFit/>
          </a:bodyPr>
          <a:lstStyle/>
          <a:p>
            <a:r>
              <a:rPr lang="en-GB" dirty="0" smtClean="0">
                <a:solidFill>
                  <a:schemeClr val="bg2">
                    <a:lumMod val="75000"/>
                  </a:schemeClr>
                </a:solidFill>
              </a:rPr>
              <a:t>As a parent it is important that you understand what apps, games and social networks your child is using </a:t>
            </a:r>
            <a:endParaRPr lang="en-GB" dirty="0">
              <a:solidFill>
                <a:schemeClr val="bg2">
                  <a:lumMod val="75000"/>
                </a:schemeClr>
              </a:solidFill>
            </a:endParaRPr>
          </a:p>
        </p:txBody>
      </p:sp>
      <p:sp>
        <p:nvSpPr>
          <p:cNvPr id="8" name="Content Placeholder 4"/>
          <p:cNvSpPr txBox="1">
            <a:spLocks/>
          </p:cNvSpPr>
          <p:nvPr/>
        </p:nvSpPr>
        <p:spPr>
          <a:xfrm>
            <a:off x="686348" y="1769563"/>
            <a:ext cx="5181600" cy="3196821"/>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r>
              <a:rPr lang="en-IE" sz="1400" dirty="0" smtClean="0">
                <a:solidFill>
                  <a:schemeClr val="tx1">
                    <a:lumMod val="65000"/>
                    <a:lumOff val="35000"/>
                  </a:schemeClr>
                </a:solidFill>
                <a:latin typeface="Montserrat Light" panose="020B0604020202020204" charset="0"/>
              </a:rPr>
              <a:t>Work in </a:t>
            </a:r>
            <a:r>
              <a:rPr lang="en-IE" sz="1400" dirty="0">
                <a:solidFill>
                  <a:schemeClr val="tx1">
                    <a:lumMod val="65000"/>
                    <a:lumOff val="35000"/>
                  </a:schemeClr>
                </a:solidFill>
                <a:latin typeface="Montserrat Light" panose="020B0604020202020204" charset="0"/>
              </a:rPr>
              <a:t>g</a:t>
            </a:r>
            <a:r>
              <a:rPr lang="en-IE" sz="1400" dirty="0" smtClean="0">
                <a:solidFill>
                  <a:schemeClr val="tx1">
                    <a:lumMod val="65000"/>
                    <a:lumOff val="35000"/>
                  </a:schemeClr>
                </a:solidFill>
                <a:latin typeface="Montserrat Light" panose="020B0604020202020204" charset="0"/>
              </a:rPr>
              <a:t>roups of four </a:t>
            </a:r>
          </a:p>
          <a:p>
            <a:r>
              <a:rPr lang="en-IE" sz="1400" dirty="0" smtClean="0">
                <a:solidFill>
                  <a:schemeClr val="tx1">
                    <a:lumMod val="65000"/>
                    <a:lumOff val="35000"/>
                  </a:schemeClr>
                </a:solidFill>
                <a:latin typeface="Montserrat Light" panose="020B0604020202020204" charset="0"/>
              </a:rPr>
              <a:t>Visit Webwise.ie/parents – Get Informed </a:t>
            </a:r>
            <a:endParaRPr lang="en-IE" sz="1400" dirty="0">
              <a:solidFill>
                <a:schemeClr val="tx1">
                  <a:lumMod val="65000"/>
                  <a:lumOff val="35000"/>
                </a:schemeClr>
              </a:solidFill>
              <a:latin typeface="Montserrat Light" panose="020B0604020202020204" charset="0"/>
            </a:endParaRPr>
          </a:p>
          <a:p>
            <a:r>
              <a:rPr lang="en-IE" sz="1400" dirty="0" smtClean="0">
                <a:solidFill>
                  <a:schemeClr val="tx1">
                    <a:lumMod val="65000"/>
                    <a:lumOff val="35000"/>
                  </a:schemeClr>
                </a:solidFill>
                <a:latin typeface="Montserrat Light" panose="020B0604020202020204" charset="0"/>
              </a:rPr>
              <a:t>Find the relevant explainer for the app/game/network given to your group</a:t>
            </a:r>
          </a:p>
          <a:p>
            <a:r>
              <a:rPr lang="en-IE" sz="1400" dirty="0" smtClean="0">
                <a:solidFill>
                  <a:schemeClr val="tx1">
                    <a:lumMod val="65000"/>
                    <a:lumOff val="35000"/>
                  </a:schemeClr>
                </a:solidFill>
                <a:latin typeface="Montserrat Light" panose="020B0604020202020204" charset="0"/>
              </a:rPr>
              <a:t>Have a quick review of the explainer and note down three points about the app (for example; potential risks, how it works, why it is popular). </a:t>
            </a:r>
            <a:endParaRPr lang="en-IE" sz="1400" dirty="0">
              <a:solidFill>
                <a:schemeClr val="tx1">
                  <a:lumMod val="65000"/>
                  <a:lumOff val="35000"/>
                </a:schemeClr>
              </a:solidFill>
              <a:latin typeface="Montserrat Light" panose="020B0604020202020204" charset="0"/>
            </a:endParaRP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88967" y="643561"/>
            <a:ext cx="2138757" cy="337783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3232" y="1014040"/>
            <a:ext cx="1405658" cy="2500764"/>
          </a:xfrm>
          <a:prstGeom prst="rect">
            <a:avLst/>
          </a:prstGeom>
        </p:spPr>
      </p:pic>
    </p:spTree>
    <p:extLst>
      <p:ext uri="{BB962C8B-B14F-4D97-AF65-F5344CB8AC3E}">
        <p14:creationId xmlns:p14="http://schemas.microsoft.com/office/powerpoint/2010/main" val="137775573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5" name="Shape 85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13</a:t>
            </a:fld>
            <a:endParaRPr/>
          </a:p>
        </p:txBody>
      </p:sp>
      <p:grpSp>
        <p:nvGrpSpPr>
          <p:cNvPr id="7" name="Group 6"/>
          <p:cNvGrpSpPr/>
          <p:nvPr/>
        </p:nvGrpSpPr>
        <p:grpSpPr>
          <a:xfrm>
            <a:off x="5378589" y="1772578"/>
            <a:ext cx="3328774" cy="2089267"/>
            <a:chOff x="5778652" y="2557499"/>
            <a:chExt cx="3328774" cy="2089267"/>
          </a:xfrm>
        </p:grpSpPr>
        <p:sp>
          <p:nvSpPr>
            <p:cNvPr id="8" name="TextBox 7"/>
            <p:cNvSpPr txBox="1"/>
            <p:nvPr/>
          </p:nvSpPr>
          <p:spPr>
            <a:xfrm>
              <a:off x="6464522" y="3452091"/>
              <a:ext cx="2642904" cy="300082"/>
            </a:xfrm>
            <a:prstGeom prst="rect">
              <a:avLst/>
            </a:prstGeom>
            <a:noFill/>
          </p:spPr>
          <p:txBody>
            <a:bodyPr wrap="square" rtlCol="0">
              <a:spAutoFit/>
            </a:bodyPr>
            <a:lstStyle/>
            <a:p>
              <a:r>
                <a:rPr lang="en-US" sz="1350" dirty="0" err="1" smtClean="0">
                  <a:solidFill>
                    <a:schemeClr val="bg2">
                      <a:lumMod val="75000"/>
                    </a:schemeClr>
                  </a:solidFill>
                  <a:latin typeface="Montserrat Light" panose="020B0604020202020204" charset="0"/>
                  <a:ea typeface="Roboto Light" charset="0"/>
                  <a:cs typeface="Roboto Light" charset="0"/>
                </a:rPr>
                <a:t>Webwise</a:t>
              </a:r>
              <a:r>
                <a:rPr lang="en-US" sz="1350" dirty="0" smtClean="0">
                  <a:solidFill>
                    <a:schemeClr val="bg2">
                      <a:lumMod val="75000"/>
                    </a:schemeClr>
                  </a:solidFill>
                  <a:latin typeface="Montserrat Light" panose="020B0604020202020204" charset="0"/>
                  <a:ea typeface="Roboto Light" charset="0"/>
                  <a:cs typeface="Roboto Light" charset="0"/>
                </a:rPr>
                <a:t> Talking Points</a:t>
              </a:r>
              <a:endParaRPr lang="en-US" sz="1350" dirty="0">
                <a:solidFill>
                  <a:schemeClr val="bg2">
                    <a:lumMod val="75000"/>
                  </a:schemeClr>
                </a:solidFill>
                <a:latin typeface="Montserrat Light" panose="020B0604020202020204" charset="0"/>
                <a:ea typeface="Roboto Light" charset="0"/>
                <a:cs typeface="Roboto Light" charset="0"/>
              </a:endParaRPr>
            </a:p>
          </p:txBody>
        </p:sp>
        <p:sp>
          <p:nvSpPr>
            <p:cNvPr id="9" name="TextBox 8"/>
            <p:cNvSpPr txBox="1"/>
            <p:nvPr/>
          </p:nvSpPr>
          <p:spPr>
            <a:xfrm>
              <a:off x="6464523" y="3380262"/>
              <a:ext cx="1928980" cy="300082"/>
            </a:xfrm>
            <a:prstGeom prst="rect">
              <a:avLst/>
            </a:prstGeom>
            <a:noFill/>
          </p:spPr>
          <p:txBody>
            <a:bodyPr wrap="square" rtlCol="0">
              <a:spAutoFit/>
            </a:bodyPr>
            <a:lstStyle/>
            <a:p>
              <a:endParaRPr lang="en-US" sz="1350" dirty="0">
                <a:solidFill>
                  <a:schemeClr val="bg2">
                    <a:lumMod val="75000"/>
                  </a:schemeClr>
                </a:solidFill>
                <a:latin typeface="Montserrat Light" panose="020B0604020202020204" charset="0"/>
                <a:ea typeface="Roboto Light" charset="0"/>
                <a:cs typeface="Roboto Light" charset="0"/>
              </a:endParaRPr>
            </a:p>
          </p:txBody>
        </p:sp>
        <p:sp>
          <p:nvSpPr>
            <p:cNvPr id="10" name="TextBox 9"/>
            <p:cNvSpPr txBox="1"/>
            <p:nvPr/>
          </p:nvSpPr>
          <p:spPr>
            <a:xfrm>
              <a:off x="6464522" y="2580941"/>
              <a:ext cx="2160027" cy="300082"/>
            </a:xfrm>
            <a:prstGeom prst="rect">
              <a:avLst/>
            </a:prstGeom>
            <a:noFill/>
          </p:spPr>
          <p:txBody>
            <a:bodyPr wrap="square" rtlCol="0">
              <a:spAutoFit/>
            </a:bodyPr>
            <a:lstStyle/>
            <a:p>
              <a:endParaRPr lang="en-IE" sz="1350" dirty="0">
                <a:solidFill>
                  <a:schemeClr val="bg2">
                    <a:lumMod val="75000"/>
                  </a:schemeClr>
                </a:solidFill>
                <a:latin typeface="Montserrat Light" panose="020B0604020202020204" charset="0"/>
                <a:ea typeface="Roboto Light" charset="0"/>
                <a:cs typeface="Roboto Light" charset="0"/>
              </a:endParaRPr>
            </a:p>
          </p:txBody>
        </p:sp>
        <p:sp>
          <p:nvSpPr>
            <p:cNvPr id="11" name="Oval 10"/>
            <p:cNvSpPr/>
            <p:nvPr/>
          </p:nvSpPr>
          <p:spPr>
            <a:xfrm>
              <a:off x="5778652" y="3350875"/>
              <a:ext cx="502515" cy="502515"/>
            </a:xfrm>
            <a:prstGeom prst="ellipse">
              <a:avLst/>
            </a:prstGeom>
            <a:solidFill>
              <a:srgbClr val="FEC50A"/>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2" name="Oval 11"/>
            <p:cNvSpPr/>
            <p:nvPr/>
          </p:nvSpPr>
          <p:spPr>
            <a:xfrm>
              <a:off x="5780346" y="2557499"/>
              <a:ext cx="502515" cy="502515"/>
            </a:xfrm>
            <a:prstGeom prst="ellipse">
              <a:avLst/>
            </a:prstGeom>
            <a:solidFill>
              <a:srgbClr val="00C0F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3" name="Oval 12"/>
            <p:cNvSpPr/>
            <p:nvPr/>
          </p:nvSpPr>
          <p:spPr>
            <a:xfrm>
              <a:off x="5780346" y="4144251"/>
              <a:ext cx="502515" cy="502515"/>
            </a:xfrm>
            <a:prstGeom prst="ellipse">
              <a:avLst/>
            </a:prstGeom>
            <a:solidFill>
              <a:srgbClr val="92D05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grpSp>
      <p:sp>
        <p:nvSpPr>
          <p:cNvPr id="14" name="1 Marcador de texto"/>
          <p:cNvSpPr txBox="1">
            <a:spLocks/>
          </p:cNvSpPr>
          <p:nvPr/>
        </p:nvSpPr>
        <p:spPr>
          <a:xfrm>
            <a:off x="191751" y="292662"/>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a:r>
              <a:rPr lang="en-US" sz="2250" dirty="0">
                <a:solidFill>
                  <a:srgbClr val="3D3D3D"/>
                </a:solidFill>
                <a:latin typeface="Montserrat" panose="020B0604020202020204" charset="0"/>
                <a:ea typeface="Roboto Light" panose="02000000000000000000" pitchFamily="2" charset="0"/>
                <a:cs typeface="Oswald" panose="02000503000000000000" pitchFamily="2" charset="0"/>
              </a:rPr>
              <a:t>2</a:t>
            </a:r>
            <a:r>
              <a:rPr lang="en-US" sz="2250" dirty="0" smtClean="0">
                <a:solidFill>
                  <a:srgbClr val="3D3D3D"/>
                </a:solidFill>
                <a:latin typeface="Montserrat" panose="020B0604020202020204" charset="0"/>
                <a:ea typeface="Roboto Light" panose="02000000000000000000" pitchFamily="2" charset="0"/>
                <a:cs typeface="Oswald" panose="02000503000000000000" pitchFamily="2" charset="0"/>
              </a:rPr>
              <a:t>. </a:t>
            </a:r>
            <a:r>
              <a:rPr lang="en-US" sz="2250" dirty="0" smtClean="0">
                <a:solidFill>
                  <a:srgbClr val="00B0F0"/>
                </a:solidFill>
                <a:latin typeface="Montserrat" panose="020B0604020202020204" charset="0"/>
                <a:ea typeface="Roboto Light" panose="02000000000000000000" pitchFamily="2" charset="0"/>
                <a:cs typeface="Oswald" panose="02000503000000000000" pitchFamily="2" charset="0"/>
              </a:rPr>
              <a:t>HAVE THE CHAT</a:t>
            </a:r>
            <a:endParaRPr lang="en-US" sz="2250" dirty="0">
              <a:solidFill>
                <a:srgbClr val="00B0F0"/>
              </a:solidFill>
              <a:latin typeface="Montserrat" panose="020B0604020202020204" charset="0"/>
              <a:ea typeface="Roboto Light" panose="02000000000000000000" pitchFamily="2" charset="0"/>
              <a:cs typeface="Oswald" panose="02000503000000000000" pitchFamily="2" charset="0"/>
            </a:endParaRPr>
          </a:p>
        </p:txBody>
      </p:sp>
      <p:sp>
        <p:nvSpPr>
          <p:cNvPr id="18" name="TextBox 17"/>
          <p:cNvSpPr txBox="1"/>
          <p:nvPr/>
        </p:nvSpPr>
        <p:spPr>
          <a:xfrm>
            <a:off x="6098208" y="3460546"/>
            <a:ext cx="2642904" cy="300082"/>
          </a:xfrm>
          <a:prstGeom prst="rect">
            <a:avLst/>
          </a:prstGeom>
          <a:noFill/>
        </p:spPr>
        <p:txBody>
          <a:bodyPr wrap="square" rtlCol="0">
            <a:spAutoFit/>
          </a:bodyPr>
          <a:lstStyle/>
          <a:p>
            <a:r>
              <a:rPr lang="en-US" sz="1350" dirty="0" smtClean="0">
                <a:solidFill>
                  <a:schemeClr val="bg2">
                    <a:lumMod val="75000"/>
                  </a:schemeClr>
                </a:solidFill>
                <a:latin typeface="Montserrat Light" panose="020B0604020202020204" charset="0"/>
                <a:ea typeface="Roboto Light" charset="0"/>
                <a:cs typeface="Roboto Light" charset="0"/>
              </a:rPr>
              <a:t>Keep talking!</a:t>
            </a:r>
            <a:endParaRPr lang="en-US" sz="1350" dirty="0">
              <a:solidFill>
                <a:schemeClr val="bg2">
                  <a:lumMod val="75000"/>
                </a:schemeClr>
              </a:solidFill>
              <a:latin typeface="Montserrat Light" panose="020B0604020202020204" charset="0"/>
              <a:ea typeface="Roboto Light" charset="0"/>
              <a:cs typeface="Roboto Light" charset="0"/>
            </a:endParaRP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994" y="125688"/>
            <a:ext cx="2228246" cy="492670"/>
          </a:xfrm>
          <a:prstGeom prst="rect">
            <a:avLst/>
          </a:prstGeom>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1963" y="4621027"/>
            <a:ext cx="1033980" cy="418800"/>
          </a:xfrm>
          <a:prstGeom prst="rect">
            <a:avLst/>
          </a:prstGeom>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8490" y="4720805"/>
            <a:ext cx="1570022" cy="219244"/>
          </a:xfrm>
          <a:prstGeom prst="rect">
            <a:avLst/>
          </a:prstGeom>
        </p:spPr>
      </p:pic>
      <p:pic>
        <p:nvPicPr>
          <p:cNvPr id="31" name="Shape 98"/>
          <p:cNvPicPr preferRelativeResize="0"/>
          <p:nvPr/>
        </p:nvPicPr>
        <p:blipFill rotWithShape="1">
          <a:blip r:embed="rId6">
            <a:alphaModFix/>
          </a:blip>
          <a:srcRect/>
          <a:stretch/>
        </p:blipFill>
        <p:spPr>
          <a:xfrm>
            <a:off x="2898512" y="4720805"/>
            <a:ext cx="503451" cy="219243"/>
          </a:xfrm>
          <a:prstGeom prst="rect">
            <a:avLst/>
          </a:prstGeom>
          <a:noFill/>
          <a:ln>
            <a:noFill/>
          </a:ln>
        </p:spPr>
      </p:pic>
      <p:sp>
        <p:nvSpPr>
          <p:cNvPr id="26" name="TextBox 25"/>
          <p:cNvSpPr txBox="1"/>
          <p:nvPr/>
        </p:nvSpPr>
        <p:spPr>
          <a:xfrm>
            <a:off x="6015421" y="1873794"/>
            <a:ext cx="2766242" cy="300082"/>
          </a:xfrm>
          <a:prstGeom prst="rect">
            <a:avLst/>
          </a:prstGeom>
          <a:noFill/>
        </p:spPr>
        <p:txBody>
          <a:bodyPr wrap="square" rtlCol="0">
            <a:spAutoFit/>
          </a:bodyPr>
          <a:lstStyle/>
          <a:p>
            <a:r>
              <a:rPr lang="en-US" sz="1350" dirty="0" smtClean="0">
                <a:solidFill>
                  <a:schemeClr val="bg2">
                    <a:lumMod val="75000"/>
                  </a:schemeClr>
                </a:solidFill>
                <a:latin typeface="Montserrat Light" panose="020B0604020202020204" charset="0"/>
                <a:ea typeface="Roboto Light" charset="0"/>
                <a:cs typeface="Roboto Light" charset="0"/>
              </a:rPr>
              <a:t>Ask them about interests? </a:t>
            </a:r>
            <a:endParaRPr lang="en-US" sz="1350" dirty="0">
              <a:solidFill>
                <a:schemeClr val="bg2">
                  <a:lumMod val="75000"/>
                </a:schemeClr>
              </a:solidFill>
              <a:latin typeface="Montserrat Light" panose="020B0604020202020204" charset="0"/>
              <a:ea typeface="Roboto Light" charset="0"/>
              <a:cs typeface="Roboto Light" charset="0"/>
            </a:endParaRPr>
          </a:p>
        </p:txBody>
      </p:sp>
      <p:pic>
        <p:nvPicPr>
          <p:cNvPr id="21" name="Picture 2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0651" y="1152076"/>
            <a:ext cx="4275721" cy="3727894"/>
          </a:xfrm>
          <a:prstGeom prst="rect">
            <a:avLst/>
          </a:prstGeom>
        </p:spPr>
      </p:pic>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l="6419" t="19976" r="25286" b="6483"/>
          <a:stretch/>
        </p:blipFill>
        <p:spPr>
          <a:xfrm>
            <a:off x="890016" y="1341120"/>
            <a:ext cx="3986784" cy="2340864"/>
          </a:xfrm>
          <a:prstGeom prst="rect">
            <a:avLst/>
          </a:prstGeom>
        </p:spPr>
      </p:pic>
    </p:spTree>
    <p:extLst>
      <p:ext uri="{BB962C8B-B14F-4D97-AF65-F5344CB8AC3E}">
        <p14:creationId xmlns:p14="http://schemas.microsoft.com/office/powerpoint/2010/main" val="169949604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5" name="Shape 85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14</a:t>
            </a:fld>
            <a:endParaRPr/>
          </a:p>
        </p:txBody>
      </p:sp>
      <p:sp>
        <p:nvSpPr>
          <p:cNvPr id="14" name="1 Marcador de texto"/>
          <p:cNvSpPr txBox="1">
            <a:spLocks/>
          </p:cNvSpPr>
          <p:nvPr/>
        </p:nvSpPr>
        <p:spPr>
          <a:xfrm>
            <a:off x="412977" y="179773"/>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a:r>
              <a:rPr lang="en-US" sz="2250" dirty="0">
                <a:solidFill>
                  <a:srgbClr val="3D3D3D"/>
                </a:solidFill>
                <a:latin typeface="Montserrat" panose="020B0604020202020204" charset="0"/>
                <a:ea typeface="Roboto Light" panose="02000000000000000000" pitchFamily="2" charset="0"/>
                <a:cs typeface="Oswald" panose="02000503000000000000" pitchFamily="2" charset="0"/>
              </a:rPr>
              <a:t>2</a:t>
            </a:r>
            <a:r>
              <a:rPr lang="en-US" sz="2250" dirty="0" smtClean="0">
                <a:solidFill>
                  <a:srgbClr val="3D3D3D"/>
                </a:solidFill>
                <a:latin typeface="Montserrat" panose="020B0604020202020204" charset="0"/>
                <a:ea typeface="Roboto Light" panose="02000000000000000000" pitchFamily="2" charset="0"/>
                <a:cs typeface="Oswald" panose="02000503000000000000" pitchFamily="2" charset="0"/>
              </a:rPr>
              <a:t>. </a:t>
            </a:r>
            <a:r>
              <a:rPr lang="en-US" sz="2250" dirty="0" smtClean="0">
                <a:solidFill>
                  <a:srgbClr val="00B0F0"/>
                </a:solidFill>
                <a:latin typeface="Montserrat" panose="020B0604020202020204" charset="0"/>
                <a:ea typeface="Roboto Light" panose="02000000000000000000" pitchFamily="2" charset="0"/>
                <a:cs typeface="Oswald" panose="02000503000000000000" pitchFamily="2" charset="0"/>
              </a:rPr>
              <a:t>HAVE THE CHAT – ONLINE GAMING</a:t>
            </a:r>
            <a:endParaRPr lang="en-US" sz="2250" dirty="0">
              <a:solidFill>
                <a:srgbClr val="00B0F0"/>
              </a:solidFill>
              <a:latin typeface="Montserrat" panose="020B0604020202020204" charset="0"/>
              <a:ea typeface="Roboto Light" panose="02000000000000000000" pitchFamily="2" charset="0"/>
              <a:cs typeface="Oswald" panose="02000503000000000000" pitchFamily="2" charset="0"/>
            </a:endParaRP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994" y="125688"/>
            <a:ext cx="2228246" cy="492670"/>
          </a:xfrm>
          <a:prstGeom prst="rect">
            <a:avLst/>
          </a:prstGeom>
        </p:spPr>
      </p:pic>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8541" y="1876777"/>
            <a:ext cx="3568745" cy="3111499"/>
          </a:xfrm>
          <a:prstGeom prst="rect">
            <a:avLst/>
          </a:prstGeom>
        </p:spPr>
      </p:pic>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b="25681"/>
          <a:stretch/>
        </p:blipFill>
        <p:spPr>
          <a:xfrm>
            <a:off x="336083" y="2034000"/>
            <a:ext cx="3335300" cy="1926642"/>
          </a:xfrm>
          <a:prstGeom prst="rect">
            <a:avLst/>
          </a:prstGeom>
        </p:spPr>
      </p:pic>
      <p:sp>
        <p:nvSpPr>
          <p:cNvPr id="2" name="Rectangle 1"/>
          <p:cNvSpPr/>
          <p:nvPr/>
        </p:nvSpPr>
        <p:spPr>
          <a:xfrm>
            <a:off x="3570111" y="861862"/>
            <a:ext cx="5418667" cy="738664"/>
          </a:xfrm>
          <a:prstGeom prst="rect">
            <a:avLst/>
          </a:prstGeom>
        </p:spPr>
        <p:txBody>
          <a:bodyPr wrap="square">
            <a:spAutoFit/>
          </a:bodyPr>
          <a:lstStyle/>
          <a:p>
            <a:r>
              <a:rPr lang="en-US" dirty="0">
                <a:latin typeface="Geneva"/>
                <a:cs typeface="Geneva"/>
              </a:rPr>
              <a:t>Here are some helpful talking points to help start the conversation with your child about online gaming:</a:t>
            </a:r>
          </a:p>
          <a:p>
            <a:endParaRPr lang="en-US" dirty="0"/>
          </a:p>
        </p:txBody>
      </p:sp>
      <p:sp>
        <p:nvSpPr>
          <p:cNvPr id="4" name="Rectangle 3"/>
          <p:cNvSpPr/>
          <p:nvPr/>
        </p:nvSpPr>
        <p:spPr>
          <a:xfrm>
            <a:off x="4247444" y="1619089"/>
            <a:ext cx="4741333" cy="2893100"/>
          </a:xfrm>
          <a:prstGeom prst="rect">
            <a:avLst/>
          </a:prstGeom>
        </p:spPr>
        <p:txBody>
          <a:bodyPr wrap="square">
            <a:spAutoFit/>
          </a:bodyPr>
          <a:lstStyle/>
          <a:p>
            <a:pPr fontAlgn="base"/>
            <a:r>
              <a:rPr lang="en-IE" dirty="0"/>
              <a:t>1. Can you show me your favourite game?</a:t>
            </a:r>
          </a:p>
          <a:p>
            <a:r>
              <a:rPr lang="en-IE" dirty="0"/>
              <a:t> </a:t>
            </a:r>
          </a:p>
          <a:p>
            <a:pPr fontAlgn="base"/>
            <a:r>
              <a:rPr lang="en-IE" dirty="0"/>
              <a:t>2. Can you play against other kids?</a:t>
            </a:r>
          </a:p>
          <a:p>
            <a:r>
              <a:rPr lang="en-IE" dirty="0"/>
              <a:t> </a:t>
            </a:r>
          </a:p>
          <a:p>
            <a:pPr fontAlgn="base"/>
            <a:r>
              <a:rPr lang="en-IE" dirty="0"/>
              <a:t>3. How much time should you spend playing?</a:t>
            </a:r>
          </a:p>
          <a:p>
            <a:r>
              <a:rPr lang="en-IE" dirty="0"/>
              <a:t> </a:t>
            </a:r>
          </a:p>
          <a:p>
            <a:pPr fontAlgn="base"/>
            <a:r>
              <a:rPr lang="en-IE" dirty="0"/>
              <a:t>4. Can you chat with the other kids you are playing?</a:t>
            </a:r>
          </a:p>
          <a:p>
            <a:r>
              <a:rPr lang="en-IE" dirty="0"/>
              <a:t> </a:t>
            </a:r>
          </a:p>
          <a:p>
            <a:pPr fontAlgn="base"/>
            <a:r>
              <a:rPr lang="en-IE" dirty="0"/>
              <a:t>5. What sort of information is NOT okay to share when gaming?</a:t>
            </a:r>
          </a:p>
          <a:p>
            <a:r>
              <a:rPr lang="en-IE" dirty="0"/>
              <a:t> </a:t>
            </a:r>
          </a:p>
          <a:p>
            <a:pPr fontAlgn="base"/>
            <a:r>
              <a:rPr lang="en-IE" dirty="0"/>
              <a:t>6. What would you do if something inappropriate happens when you are playing a game online?</a:t>
            </a:r>
          </a:p>
        </p:txBody>
      </p:sp>
    </p:spTree>
    <p:extLst>
      <p:ext uri="{BB962C8B-B14F-4D97-AF65-F5344CB8AC3E}">
        <p14:creationId xmlns:p14="http://schemas.microsoft.com/office/powerpoint/2010/main" val="291099410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Shape 8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15</a:t>
            </a:fld>
            <a:endParaRPr/>
          </a:p>
        </p:txBody>
      </p:sp>
      <p:sp>
        <p:nvSpPr>
          <p:cNvPr id="21" name="1 Marcador de texto"/>
          <p:cNvSpPr txBox="1">
            <a:spLocks/>
          </p:cNvSpPr>
          <p:nvPr/>
        </p:nvSpPr>
        <p:spPr>
          <a:xfrm>
            <a:off x="249692" y="156170"/>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smtClean="0">
                <a:latin typeface="Montserrat" panose="020B0604020202020204" charset="0"/>
              </a:rPr>
              <a:t>VIDEO </a:t>
            </a:r>
            <a:r>
              <a:rPr lang="en-US" b="1" dirty="0" smtClean="0">
                <a:solidFill>
                  <a:srgbClr val="FFC000"/>
                </a:solidFill>
                <a:latin typeface="Montserrat" panose="020B0604020202020204" charset="0"/>
              </a:rPr>
              <a:t>&gt;&gt;&gt; </a:t>
            </a:r>
            <a:r>
              <a:rPr lang="en-US" b="1" dirty="0" smtClean="0">
                <a:solidFill>
                  <a:srgbClr val="FF0000"/>
                </a:solidFill>
                <a:latin typeface="Montserrat" panose="020B0604020202020204" charset="0"/>
              </a:rPr>
              <a:t>TALKING TO YOUR CHILD ABOUT WHAT THEY DO ONLINE</a:t>
            </a:r>
            <a:endParaRPr lang="en-US" b="1" dirty="0">
              <a:solidFill>
                <a:srgbClr val="FF0000"/>
              </a:solidFill>
              <a:latin typeface="Montserrat" panose="020B0604020202020204" charset="0"/>
            </a:endParaRPr>
          </a:p>
        </p:txBody>
      </p:sp>
      <p:sp>
        <p:nvSpPr>
          <p:cNvPr id="5" name="Rectangle 4"/>
          <p:cNvSpPr/>
          <p:nvPr/>
        </p:nvSpPr>
        <p:spPr>
          <a:xfrm>
            <a:off x="679659" y="4658229"/>
            <a:ext cx="7114839" cy="307777"/>
          </a:xfrm>
          <a:prstGeom prst="rect">
            <a:avLst/>
          </a:prstGeom>
        </p:spPr>
        <p:txBody>
          <a:bodyPr wrap="square">
            <a:spAutoFit/>
          </a:bodyPr>
          <a:lstStyle/>
          <a:p>
            <a:r>
              <a:rPr lang="en-GB" b="1" dirty="0">
                <a:latin typeface="Montserrat" panose="020B0604020202020204" charset="0"/>
              </a:rPr>
              <a:t>Click the Link to play video</a:t>
            </a:r>
            <a:r>
              <a:rPr lang="en-GB" b="1" dirty="0" smtClean="0">
                <a:latin typeface="Montserrat" panose="020B0604020202020204" charset="0"/>
              </a:rPr>
              <a:t>: </a:t>
            </a:r>
            <a:r>
              <a:rPr lang="en-IE" dirty="0">
                <a:hlinkClick r:id="rId3"/>
              </a:rPr>
              <a:t>https://vimeo.com/353996493</a:t>
            </a:r>
            <a:endParaRPr lang="en-GB" b="1" dirty="0">
              <a:latin typeface="Montserrat" panose="020B0604020202020204" charset="0"/>
            </a:endParaRP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82623" y="627321"/>
            <a:ext cx="4625744" cy="4033070"/>
          </a:xfrm>
          <a:prstGeom prst="rect">
            <a:avLst/>
          </a:prstGeom>
        </p:spPr>
      </p:pic>
      <p:pic>
        <p:nvPicPr>
          <p:cNvPr id="4" name="Picture 3">
            <a:hlinkClick r:id="rId3"/>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4220" y="838711"/>
            <a:ext cx="4302549" cy="2452222"/>
          </a:xfrm>
          <a:prstGeom prst="rect">
            <a:avLst/>
          </a:prstGeom>
        </p:spPr>
      </p:pic>
    </p:spTree>
    <p:extLst>
      <p:ext uri="{BB962C8B-B14F-4D97-AF65-F5344CB8AC3E}">
        <p14:creationId xmlns:p14="http://schemas.microsoft.com/office/powerpoint/2010/main" val="315642143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5" name="Shape 85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16</a:t>
            </a:fld>
            <a:endParaRPr/>
          </a:p>
        </p:txBody>
      </p:sp>
      <p:grpSp>
        <p:nvGrpSpPr>
          <p:cNvPr id="7" name="Group 6"/>
          <p:cNvGrpSpPr/>
          <p:nvPr/>
        </p:nvGrpSpPr>
        <p:grpSpPr>
          <a:xfrm>
            <a:off x="5378589" y="1772578"/>
            <a:ext cx="3328774" cy="2089267"/>
            <a:chOff x="5778652" y="2557499"/>
            <a:chExt cx="3328774" cy="2089267"/>
          </a:xfrm>
        </p:grpSpPr>
        <p:sp>
          <p:nvSpPr>
            <p:cNvPr id="8" name="TextBox 7"/>
            <p:cNvSpPr txBox="1"/>
            <p:nvPr/>
          </p:nvSpPr>
          <p:spPr>
            <a:xfrm>
              <a:off x="6464522" y="3452091"/>
              <a:ext cx="2642904" cy="300082"/>
            </a:xfrm>
            <a:prstGeom prst="rect">
              <a:avLst/>
            </a:prstGeom>
            <a:noFill/>
          </p:spPr>
          <p:txBody>
            <a:bodyPr wrap="square" rtlCol="0">
              <a:spAutoFit/>
            </a:bodyPr>
            <a:lstStyle/>
            <a:p>
              <a:r>
                <a:rPr lang="en-US" sz="1350" dirty="0" smtClean="0">
                  <a:solidFill>
                    <a:schemeClr val="bg2">
                      <a:lumMod val="75000"/>
                    </a:schemeClr>
                  </a:solidFill>
                  <a:latin typeface="Montserrat Light" panose="020B0604020202020204" charset="0"/>
                  <a:ea typeface="Roboto Light" charset="0"/>
                  <a:cs typeface="Roboto Light" charset="0"/>
                </a:rPr>
                <a:t>Set clear boundaries</a:t>
              </a:r>
              <a:endParaRPr lang="en-US" sz="1350" dirty="0">
                <a:solidFill>
                  <a:schemeClr val="bg2">
                    <a:lumMod val="75000"/>
                  </a:schemeClr>
                </a:solidFill>
                <a:latin typeface="Montserrat Light" panose="020B0604020202020204" charset="0"/>
                <a:ea typeface="Roboto Light" charset="0"/>
                <a:cs typeface="Roboto Light" charset="0"/>
              </a:endParaRPr>
            </a:p>
          </p:txBody>
        </p:sp>
        <p:sp>
          <p:nvSpPr>
            <p:cNvPr id="10" name="TextBox 9"/>
            <p:cNvSpPr txBox="1"/>
            <p:nvPr/>
          </p:nvSpPr>
          <p:spPr>
            <a:xfrm>
              <a:off x="6464522" y="2580941"/>
              <a:ext cx="2160027" cy="300082"/>
            </a:xfrm>
            <a:prstGeom prst="rect">
              <a:avLst/>
            </a:prstGeom>
            <a:noFill/>
          </p:spPr>
          <p:txBody>
            <a:bodyPr wrap="square" rtlCol="0">
              <a:spAutoFit/>
            </a:bodyPr>
            <a:lstStyle/>
            <a:p>
              <a:endParaRPr lang="en-IE" sz="1350" dirty="0">
                <a:solidFill>
                  <a:schemeClr val="bg2">
                    <a:lumMod val="75000"/>
                  </a:schemeClr>
                </a:solidFill>
                <a:latin typeface="Montserrat Light" panose="020B0604020202020204" charset="0"/>
                <a:ea typeface="Roboto Light" charset="0"/>
                <a:cs typeface="Roboto Light" charset="0"/>
              </a:endParaRPr>
            </a:p>
          </p:txBody>
        </p:sp>
        <p:sp>
          <p:nvSpPr>
            <p:cNvPr id="11" name="Oval 10"/>
            <p:cNvSpPr/>
            <p:nvPr/>
          </p:nvSpPr>
          <p:spPr>
            <a:xfrm>
              <a:off x="5778652" y="3350875"/>
              <a:ext cx="502515" cy="502515"/>
            </a:xfrm>
            <a:prstGeom prst="ellipse">
              <a:avLst/>
            </a:prstGeom>
            <a:solidFill>
              <a:srgbClr val="FEC50A"/>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2" name="Oval 11"/>
            <p:cNvSpPr/>
            <p:nvPr/>
          </p:nvSpPr>
          <p:spPr>
            <a:xfrm>
              <a:off x="5780346" y="2557499"/>
              <a:ext cx="502515" cy="502515"/>
            </a:xfrm>
            <a:prstGeom prst="ellipse">
              <a:avLst/>
            </a:prstGeom>
            <a:solidFill>
              <a:srgbClr val="00C0F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3" name="Oval 12"/>
            <p:cNvSpPr/>
            <p:nvPr/>
          </p:nvSpPr>
          <p:spPr>
            <a:xfrm>
              <a:off x="5780346" y="4144251"/>
              <a:ext cx="502515" cy="502515"/>
            </a:xfrm>
            <a:prstGeom prst="ellipse">
              <a:avLst/>
            </a:prstGeom>
            <a:solidFill>
              <a:srgbClr val="92D05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grpSp>
      <p:sp>
        <p:nvSpPr>
          <p:cNvPr id="14" name="1 Marcador de texto"/>
          <p:cNvSpPr txBox="1">
            <a:spLocks/>
          </p:cNvSpPr>
          <p:nvPr/>
        </p:nvSpPr>
        <p:spPr>
          <a:xfrm>
            <a:off x="191751" y="292662"/>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a:r>
              <a:rPr lang="en-US" sz="2250" dirty="0">
                <a:solidFill>
                  <a:srgbClr val="3D3D3D"/>
                </a:solidFill>
                <a:latin typeface="Montserrat" panose="020B0604020202020204" charset="0"/>
                <a:ea typeface="Roboto Light" panose="02000000000000000000" pitchFamily="2" charset="0"/>
                <a:cs typeface="Oswald" panose="02000503000000000000" pitchFamily="2" charset="0"/>
              </a:rPr>
              <a:t>3</a:t>
            </a:r>
            <a:r>
              <a:rPr lang="en-US" sz="2250" dirty="0" smtClean="0">
                <a:solidFill>
                  <a:srgbClr val="3D3D3D"/>
                </a:solidFill>
                <a:latin typeface="Montserrat" panose="020B0604020202020204" charset="0"/>
                <a:ea typeface="Roboto Light" panose="02000000000000000000" pitchFamily="2" charset="0"/>
                <a:cs typeface="Oswald" panose="02000503000000000000" pitchFamily="2" charset="0"/>
              </a:rPr>
              <a:t>. </a:t>
            </a:r>
            <a:r>
              <a:rPr lang="en-US" sz="2250" dirty="0" smtClean="0">
                <a:solidFill>
                  <a:srgbClr val="00B0F0"/>
                </a:solidFill>
                <a:latin typeface="Montserrat" panose="020B0604020202020204" charset="0"/>
                <a:ea typeface="Roboto Light" panose="02000000000000000000" pitchFamily="2" charset="0"/>
                <a:cs typeface="Oswald" panose="02000503000000000000" pitchFamily="2" charset="0"/>
              </a:rPr>
              <a:t>AGREE RULES</a:t>
            </a:r>
            <a:endParaRPr lang="en-US" sz="2250" dirty="0">
              <a:solidFill>
                <a:srgbClr val="00B0F0"/>
              </a:solidFill>
              <a:latin typeface="Montserrat" panose="020B0604020202020204" charset="0"/>
              <a:ea typeface="Roboto Light" panose="02000000000000000000" pitchFamily="2" charset="0"/>
              <a:cs typeface="Oswald" panose="02000503000000000000" pitchFamily="2" charset="0"/>
            </a:endParaRPr>
          </a:p>
        </p:txBody>
      </p:sp>
      <p:grpSp>
        <p:nvGrpSpPr>
          <p:cNvPr id="15" name="Group 14"/>
          <p:cNvGrpSpPr/>
          <p:nvPr/>
        </p:nvGrpSpPr>
        <p:grpSpPr>
          <a:xfrm>
            <a:off x="454639" y="1054556"/>
            <a:ext cx="4710233" cy="3525314"/>
            <a:chOff x="531239" y="2245625"/>
            <a:chExt cx="4710233" cy="3525314"/>
          </a:xfrm>
        </p:grpSpPr>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23699" y="1653165"/>
              <a:ext cx="3525314" cy="4710233"/>
            </a:xfrm>
            <a:prstGeom prst="rect">
              <a:avLst/>
            </a:prstGeom>
          </p:spPr>
        </p:pic>
        <p:sp>
          <p:nvSpPr>
            <p:cNvPr id="17" name="Rectangle 16"/>
            <p:cNvSpPr/>
            <p:nvPr/>
          </p:nvSpPr>
          <p:spPr>
            <a:xfrm>
              <a:off x="1109749" y="2580941"/>
              <a:ext cx="3703320" cy="2826143"/>
            </a:xfrm>
            <a:prstGeom prst="rect">
              <a:avLst/>
            </a:prstGeom>
            <a:solidFill>
              <a:srgbClr val="FF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grpSp>
      <p:sp>
        <p:nvSpPr>
          <p:cNvPr id="18" name="TextBox 17"/>
          <p:cNvSpPr txBox="1"/>
          <p:nvPr/>
        </p:nvSpPr>
        <p:spPr>
          <a:xfrm>
            <a:off x="6098208" y="3460546"/>
            <a:ext cx="2642904" cy="300082"/>
          </a:xfrm>
          <a:prstGeom prst="rect">
            <a:avLst/>
          </a:prstGeom>
          <a:noFill/>
        </p:spPr>
        <p:txBody>
          <a:bodyPr wrap="square" rtlCol="0">
            <a:spAutoFit/>
          </a:bodyPr>
          <a:lstStyle/>
          <a:p>
            <a:r>
              <a:rPr lang="en-US" sz="1350" dirty="0" smtClean="0">
                <a:solidFill>
                  <a:schemeClr val="bg2">
                    <a:lumMod val="75000"/>
                  </a:schemeClr>
                </a:solidFill>
                <a:latin typeface="Montserrat Light" panose="020B0604020202020204" charset="0"/>
                <a:ea typeface="Roboto Light" charset="0"/>
                <a:cs typeface="Roboto Light" charset="0"/>
              </a:rPr>
              <a:t>Follow the rules! </a:t>
            </a:r>
            <a:endParaRPr lang="en-US" sz="1350" dirty="0">
              <a:solidFill>
                <a:schemeClr val="bg2">
                  <a:lumMod val="75000"/>
                </a:schemeClr>
              </a:solidFill>
              <a:latin typeface="Montserrat Light" panose="020B0604020202020204" charset="0"/>
              <a:ea typeface="Roboto Light" charset="0"/>
              <a:cs typeface="Roboto Light" charset="0"/>
            </a:endParaRP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994" y="125688"/>
            <a:ext cx="2228246" cy="49267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1963" y="4621027"/>
            <a:ext cx="1033980" cy="418800"/>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8490" y="4720805"/>
            <a:ext cx="1570022" cy="219244"/>
          </a:xfrm>
          <a:prstGeom prst="rect">
            <a:avLst/>
          </a:prstGeom>
        </p:spPr>
      </p:pic>
      <p:pic>
        <p:nvPicPr>
          <p:cNvPr id="31" name="Shape 98"/>
          <p:cNvPicPr preferRelativeResize="0"/>
          <p:nvPr/>
        </p:nvPicPr>
        <p:blipFill rotWithShape="1">
          <a:blip r:embed="rId7">
            <a:alphaModFix/>
          </a:blip>
          <a:srcRect/>
          <a:stretch/>
        </p:blipFill>
        <p:spPr>
          <a:xfrm>
            <a:off x="2898512" y="4720805"/>
            <a:ext cx="503451" cy="219243"/>
          </a:xfrm>
          <a:prstGeom prst="rect">
            <a:avLst/>
          </a:prstGeom>
          <a:noFill/>
          <a:ln>
            <a:noFill/>
          </a:ln>
        </p:spPr>
      </p:pic>
      <p:sp>
        <p:nvSpPr>
          <p:cNvPr id="26" name="TextBox 25"/>
          <p:cNvSpPr txBox="1"/>
          <p:nvPr/>
        </p:nvSpPr>
        <p:spPr>
          <a:xfrm>
            <a:off x="6015421" y="1873794"/>
            <a:ext cx="2766242" cy="300082"/>
          </a:xfrm>
          <a:prstGeom prst="rect">
            <a:avLst/>
          </a:prstGeom>
          <a:noFill/>
        </p:spPr>
        <p:txBody>
          <a:bodyPr wrap="square" rtlCol="0">
            <a:spAutoFit/>
          </a:bodyPr>
          <a:lstStyle/>
          <a:p>
            <a:r>
              <a:rPr lang="en-US" sz="1350" dirty="0" smtClean="0">
                <a:solidFill>
                  <a:schemeClr val="bg2">
                    <a:lumMod val="75000"/>
                  </a:schemeClr>
                </a:solidFill>
                <a:latin typeface="Montserrat Light" panose="020B0604020202020204" charset="0"/>
                <a:ea typeface="Roboto Light" charset="0"/>
                <a:cs typeface="Roboto Light" charset="0"/>
              </a:rPr>
              <a:t>Have a two way conversation</a:t>
            </a:r>
            <a:endParaRPr lang="en-US" sz="1350" dirty="0">
              <a:solidFill>
                <a:schemeClr val="bg2">
                  <a:lumMod val="75000"/>
                </a:schemeClr>
              </a:solidFill>
              <a:latin typeface="Montserrat Light" panose="020B0604020202020204" charset="0"/>
              <a:ea typeface="Roboto Light" charset="0"/>
              <a:cs typeface="Roboto Light" charset="0"/>
            </a:endParaRPr>
          </a:p>
        </p:txBody>
      </p:sp>
      <p:pic>
        <p:nvPicPr>
          <p:cNvPr id="20" name="Picture 19" descr="Webwise-Primary-D7K-FA-2-web-1.png"/>
          <p:cNvPicPr>
            <a:picLocks noChangeAspect="1"/>
          </p:cNvPicPr>
          <p:nvPr/>
        </p:nvPicPr>
        <p:blipFill rotWithShape="1">
          <a:blip r:embed="rId8">
            <a:extLst>
              <a:ext uri="{28A0092B-C50C-407E-A947-70E740481C1C}">
                <a14:useLocalDpi xmlns:a14="http://schemas.microsoft.com/office/drawing/2010/main" val="0"/>
              </a:ext>
            </a:extLst>
          </a:blip>
          <a:srcRect l="13635" r="672"/>
          <a:stretch/>
        </p:blipFill>
        <p:spPr>
          <a:xfrm>
            <a:off x="945444" y="1382890"/>
            <a:ext cx="3894667" cy="2822221"/>
          </a:xfrm>
          <a:prstGeom prst="rect">
            <a:avLst/>
          </a:prstGeom>
        </p:spPr>
      </p:pic>
    </p:spTree>
    <p:extLst>
      <p:ext uri="{BB962C8B-B14F-4D97-AF65-F5344CB8AC3E}">
        <p14:creationId xmlns:p14="http://schemas.microsoft.com/office/powerpoint/2010/main" val="26372100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grpSp>
        <p:nvGrpSpPr>
          <p:cNvPr id="9" name="Group 8"/>
          <p:cNvGrpSpPr/>
          <p:nvPr/>
        </p:nvGrpSpPr>
        <p:grpSpPr>
          <a:xfrm>
            <a:off x="5717416" y="1067320"/>
            <a:ext cx="3327080" cy="2089267"/>
            <a:chOff x="5780346" y="2557499"/>
            <a:chExt cx="3327080" cy="2089267"/>
          </a:xfrm>
        </p:grpSpPr>
        <p:sp>
          <p:nvSpPr>
            <p:cNvPr id="10" name="TextBox 9"/>
            <p:cNvSpPr txBox="1"/>
            <p:nvPr/>
          </p:nvSpPr>
          <p:spPr>
            <a:xfrm>
              <a:off x="6464522" y="4167693"/>
              <a:ext cx="2642904" cy="300082"/>
            </a:xfrm>
            <a:prstGeom prst="rect">
              <a:avLst/>
            </a:prstGeom>
            <a:noFill/>
          </p:spPr>
          <p:txBody>
            <a:bodyPr wrap="square" rtlCol="0">
              <a:spAutoFit/>
            </a:bodyPr>
            <a:lstStyle/>
            <a:p>
              <a:r>
                <a:rPr lang="en-US" sz="1350" dirty="0">
                  <a:solidFill>
                    <a:prstClr val="black"/>
                  </a:solidFill>
                  <a:latin typeface="Montserrat Light" panose="020B0604020202020204" charset="0"/>
                  <a:ea typeface="Roboto Light" charset="0"/>
                  <a:cs typeface="Roboto Light" charset="0"/>
                </a:rPr>
                <a:t>AGREE </a:t>
              </a:r>
              <a:r>
                <a:rPr lang="en-US" sz="1350" dirty="0" smtClean="0">
                  <a:solidFill>
                    <a:prstClr val="black"/>
                  </a:solidFill>
                  <a:latin typeface="Montserrat Light" panose="020B0604020202020204" charset="0"/>
                  <a:ea typeface="Roboto Light" charset="0"/>
                  <a:cs typeface="Roboto Light" charset="0"/>
                </a:rPr>
                <a:t>LIMITS</a:t>
              </a:r>
              <a:endParaRPr lang="en-US" sz="1350" dirty="0">
                <a:solidFill>
                  <a:prstClr val="black"/>
                </a:solidFill>
                <a:latin typeface="Montserrat Light" panose="020B0604020202020204" charset="0"/>
                <a:ea typeface="Roboto Light" charset="0"/>
                <a:cs typeface="Roboto Light" charset="0"/>
              </a:endParaRPr>
            </a:p>
          </p:txBody>
        </p:sp>
        <p:sp>
          <p:nvSpPr>
            <p:cNvPr id="11" name="TextBox 10"/>
            <p:cNvSpPr txBox="1"/>
            <p:nvPr/>
          </p:nvSpPr>
          <p:spPr>
            <a:xfrm>
              <a:off x="6464523" y="3380262"/>
              <a:ext cx="1928980" cy="507831"/>
            </a:xfrm>
            <a:prstGeom prst="rect">
              <a:avLst/>
            </a:prstGeom>
            <a:noFill/>
          </p:spPr>
          <p:txBody>
            <a:bodyPr wrap="square" rtlCol="0">
              <a:spAutoFit/>
            </a:bodyPr>
            <a:lstStyle/>
            <a:p>
              <a:r>
                <a:rPr lang="en-US" sz="1350" dirty="0">
                  <a:solidFill>
                    <a:prstClr val="black"/>
                  </a:solidFill>
                  <a:latin typeface="Montserrat Light" panose="020B0604020202020204" charset="0"/>
                  <a:ea typeface="Roboto Light" charset="0"/>
                  <a:cs typeface="Roboto Light" charset="0"/>
                </a:rPr>
                <a:t>USE PARENTAL CONTROLS</a:t>
              </a:r>
            </a:p>
          </p:txBody>
        </p:sp>
        <p:sp>
          <p:nvSpPr>
            <p:cNvPr id="12" name="TextBox 11"/>
            <p:cNvSpPr txBox="1"/>
            <p:nvPr/>
          </p:nvSpPr>
          <p:spPr>
            <a:xfrm>
              <a:off x="6464522" y="2580941"/>
              <a:ext cx="2160027" cy="300082"/>
            </a:xfrm>
            <a:prstGeom prst="rect">
              <a:avLst/>
            </a:prstGeom>
            <a:noFill/>
          </p:spPr>
          <p:txBody>
            <a:bodyPr wrap="square" rtlCol="0">
              <a:spAutoFit/>
            </a:bodyPr>
            <a:lstStyle/>
            <a:p>
              <a:r>
                <a:rPr lang="en-IE" sz="1350" dirty="0">
                  <a:solidFill>
                    <a:schemeClr val="bg2">
                      <a:lumMod val="75000"/>
                    </a:schemeClr>
                  </a:solidFill>
                  <a:latin typeface="Montserrat Light" panose="020B0604020202020204" charset="0"/>
                  <a:ea typeface="Roboto Light" charset="0"/>
                  <a:cs typeface="Roboto Light" charset="0"/>
                </a:rPr>
                <a:t>CHECK AGE RATING</a:t>
              </a:r>
            </a:p>
          </p:txBody>
        </p:sp>
        <p:sp>
          <p:nvSpPr>
            <p:cNvPr id="13" name="Oval 12"/>
            <p:cNvSpPr/>
            <p:nvPr/>
          </p:nvSpPr>
          <p:spPr>
            <a:xfrm>
              <a:off x="5780346" y="3356820"/>
              <a:ext cx="502515" cy="502515"/>
            </a:xfrm>
            <a:prstGeom prst="ellipse">
              <a:avLst/>
            </a:prstGeom>
            <a:solidFill>
              <a:srgbClr val="FEC50A"/>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4" name="Oval 13"/>
            <p:cNvSpPr/>
            <p:nvPr/>
          </p:nvSpPr>
          <p:spPr>
            <a:xfrm>
              <a:off x="5780346" y="2557499"/>
              <a:ext cx="502515" cy="502515"/>
            </a:xfrm>
            <a:prstGeom prst="ellipse">
              <a:avLst/>
            </a:prstGeom>
            <a:solidFill>
              <a:srgbClr val="00C0F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5" name="Oval 14"/>
            <p:cNvSpPr/>
            <p:nvPr/>
          </p:nvSpPr>
          <p:spPr>
            <a:xfrm>
              <a:off x="5780346" y="4144251"/>
              <a:ext cx="502515" cy="502515"/>
            </a:xfrm>
            <a:prstGeom prst="ellipse">
              <a:avLst/>
            </a:prstGeom>
            <a:solidFill>
              <a:srgbClr val="F05E4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grpSp>
      <p:sp>
        <p:nvSpPr>
          <p:cNvPr id="16" name="1 Marcador de texto"/>
          <p:cNvSpPr txBox="1">
            <a:spLocks/>
          </p:cNvSpPr>
          <p:nvPr/>
        </p:nvSpPr>
        <p:spPr>
          <a:xfrm>
            <a:off x="454584" y="297201"/>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a:r>
              <a:rPr lang="en-US" sz="2250" dirty="0">
                <a:solidFill>
                  <a:srgbClr val="3D3D3D"/>
                </a:solidFill>
                <a:latin typeface="Montserrat" panose="020B0604020202020204" charset="0"/>
                <a:ea typeface="Roboto Light" panose="02000000000000000000" pitchFamily="2" charset="0"/>
                <a:cs typeface="Oswald" panose="02000503000000000000" pitchFamily="2" charset="0"/>
              </a:rPr>
              <a:t>ONLINE </a:t>
            </a:r>
            <a:r>
              <a:rPr lang="en-US" sz="2250" dirty="0" smtClean="0">
                <a:latin typeface="Montserrat" panose="020B0604020202020204" charset="0"/>
                <a:ea typeface="Roboto Light" panose="02000000000000000000" pitchFamily="2" charset="0"/>
                <a:cs typeface="Oswald" panose="02000503000000000000" pitchFamily="2" charset="0"/>
              </a:rPr>
              <a:t>GAMES: </a:t>
            </a:r>
            <a:r>
              <a:rPr lang="en-US" sz="2250" dirty="0" smtClean="0">
                <a:solidFill>
                  <a:srgbClr val="F05E43"/>
                </a:solidFill>
                <a:latin typeface="Montserrat" panose="020B0604020202020204" charset="0"/>
                <a:ea typeface="Roboto Light" panose="02000000000000000000" pitchFamily="2" charset="0"/>
                <a:cs typeface="Oswald" panose="02000503000000000000" pitchFamily="2" charset="0"/>
              </a:rPr>
              <a:t>THINGS TO CONSIDER</a:t>
            </a:r>
            <a:endParaRPr lang="en-US" sz="2250" dirty="0">
              <a:solidFill>
                <a:srgbClr val="F05E43"/>
              </a:solidFill>
              <a:latin typeface="Montserrat" panose="020B0604020202020204" charset="0"/>
              <a:ea typeface="Roboto Light" panose="02000000000000000000" pitchFamily="2" charset="0"/>
              <a:cs typeface="Oswald" panose="02000503000000000000" pitchFamily="2" charset="0"/>
            </a:endParaRPr>
          </a:p>
        </p:txBody>
      </p:sp>
      <p:grpSp>
        <p:nvGrpSpPr>
          <p:cNvPr id="17" name="Group 16"/>
          <p:cNvGrpSpPr/>
          <p:nvPr/>
        </p:nvGrpSpPr>
        <p:grpSpPr>
          <a:xfrm>
            <a:off x="626012" y="732907"/>
            <a:ext cx="4710233" cy="3525314"/>
            <a:chOff x="531239" y="2245625"/>
            <a:chExt cx="4710233" cy="3525314"/>
          </a:xfrm>
        </p:grpSpPr>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23699" y="1653165"/>
              <a:ext cx="3525314" cy="4710233"/>
            </a:xfrm>
            <a:prstGeom prst="rect">
              <a:avLst/>
            </a:prstGeom>
          </p:spPr>
        </p:pic>
        <p:sp>
          <p:nvSpPr>
            <p:cNvPr id="19" name="Rectangle 18"/>
            <p:cNvSpPr/>
            <p:nvPr/>
          </p:nvSpPr>
          <p:spPr>
            <a:xfrm>
              <a:off x="1109749" y="2580941"/>
              <a:ext cx="3703320" cy="2826143"/>
            </a:xfrm>
            <a:prstGeom prst="rect">
              <a:avLst/>
            </a:prstGeom>
            <a:solidFill>
              <a:srgbClr val="FF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grpSp>
      <p:sp>
        <p:nvSpPr>
          <p:cNvPr id="20" name="TextBox 19"/>
          <p:cNvSpPr txBox="1"/>
          <p:nvPr/>
        </p:nvSpPr>
        <p:spPr>
          <a:xfrm>
            <a:off x="6401592" y="3484656"/>
            <a:ext cx="2642904" cy="507831"/>
          </a:xfrm>
          <a:prstGeom prst="rect">
            <a:avLst/>
          </a:prstGeom>
          <a:noFill/>
        </p:spPr>
        <p:txBody>
          <a:bodyPr wrap="square" rtlCol="0">
            <a:spAutoFit/>
          </a:bodyPr>
          <a:lstStyle/>
          <a:p>
            <a:r>
              <a:rPr lang="en-US" sz="1350" dirty="0">
                <a:solidFill>
                  <a:prstClr val="black"/>
                </a:solidFill>
                <a:latin typeface="Montserrat Light" panose="020B0604020202020204" charset="0"/>
                <a:ea typeface="Roboto Light" charset="0"/>
                <a:cs typeface="Roboto Light" charset="0"/>
              </a:rPr>
              <a:t>KNOW WHO THEY ARE PLAYING WITH</a:t>
            </a:r>
          </a:p>
        </p:txBody>
      </p:sp>
      <p:sp>
        <p:nvSpPr>
          <p:cNvPr id="21" name="Oval 20"/>
          <p:cNvSpPr/>
          <p:nvPr/>
        </p:nvSpPr>
        <p:spPr>
          <a:xfrm>
            <a:off x="5717417" y="3461214"/>
            <a:ext cx="502515" cy="502515"/>
          </a:xfrm>
          <a:prstGeom prst="ellipse">
            <a:avLst/>
          </a:prstGeom>
          <a:solidFill>
            <a:srgbClr val="92D05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pic>
        <p:nvPicPr>
          <p:cNvPr id="22" name="Picture 6" descr="https://apollo2.dl.playstation.net/cdn/EP4433/NPEB01899_00/FREE_CONTENTmdfqwosijtoBs1YWk4qK/720_PowerRangers_Shot1_Megazor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7182" y="1067320"/>
            <a:ext cx="4061033" cy="282704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5934" y="4582965"/>
            <a:ext cx="2228246" cy="492670"/>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9071" y="4739690"/>
            <a:ext cx="1570022" cy="219244"/>
          </a:xfrm>
          <a:prstGeom prst="rect">
            <a:avLst/>
          </a:prstGeom>
        </p:spPr>
      </p:pic>
      <p:pic>
        <p:nvPicPr>
          <p:cNvPr id="25" name="Shape 98"/>
          <p:cNvPicPr preferRelativeResize="0"/>
          <p:nvPr/>
        </p:nvPicPr>
        <p:blipFill rotWithShape="1">
          <a:blip r:embed="rId7">
            <a:alphaModFix/>
          </a:blip>
          <a:srcRect/>
          <a:stretch/>
        </p:blipFill>
        <p:spPr>
          <a:xfrm>
            <a:off x="1387640" y="4739691"/>
            <a:ext cx="503451" cy="219243"/>
          </a:xfrm>
          <a:prstGeom prst="rect">
            <a:avLst/>
          </a:prstGeom>
          <a:noFill/>
          <a:ln>
            <a:noFill/>
          </a:ln>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94689" y="4708492"/>
            <a:ext cx="395055" cy="264707"/>
          </a:xfrm>
          <a:prstGeom prst="rect">
            <a:avLst/>
          </a:prstGeom>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89744" y="4675982"/>
            <a:ext cx="814061" cy="32972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Shape 8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18</a:t>
            </a:fld>
            <a:endParaRPr/>
          </a:p>
        </p:txBody>
      </p:sp>
      <p:sp>
        <p:nvSpPr>
          <p:cNvPr id="21" name="1 Marcador de texto"/>
          <p:cNvSpPr txBox="1">
            <a:spLocks/>
          </p:cNvSpPr>
          <p:nvPr/>
        </p:nvSpPr>
        <p:spPr>
          <a:xfrm>
            <a:off x="249692" y="156170"/>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smtClean="0">
                <a:latin typeface="Montserrat" panose="020B0604020202020204" charset="0"/>
              </a:rPr>
              <a:t>VIDEO </a:t>
            </a:r>
            <a:r>
              <a:rPr lang="en-US" b="1" dirty="0" smtClean="0">
                <a:solidFill>
                  <a:srgbClr val="FFC000"/>
                </a:solidFill>
                <a:latin typeface="Montserrat" panose="020B0604020202020204" charset="0"/>
              </a:rPr>
              <a:t>&gt;&gt;&gt; </a:t>
            </a:r>
            <a:r>
              <a:rPr lang="en-US" b="1" dirty="0" smtClean="0">
                <a:solidFill>
                  <a:srgbClr val="FF0000"/>
                </a:solidFill>
                <a:latin typeface="Montserrat" panose="020B0604020202020204" charset="0"/>
              </a:rPr>
              <a:t>AGREEING RULES AROUND TECHNOLOGY USE IN THE HOME </a:t>
            </a:r>
            <a:endParaRPr lang="en-US" b="1" dirty="0">
              <a:solidFill>
                <a:srgbClr val="FF0000"/>
              </a:solidFill>
              <a:latin typeface="Montserrat" panose="020B0604020202020204" charset="0"/>
            </a:endParaRPr>
          </a:p>
        </p:txBody>
      </p:sp>
      <p:sp>
        <p:nvSpPr>
          <p:cNvPr id="5" name="Rectangle 4"/>
          <p:cNvSpPr/>
          <p:nvPr/>
        </p:nvSpPr>
        <p:spPr>
          <a:xfrm>
            <a:off x="679659" y="4658229"/>
            <a:ext cx="7114839" cy="307777"/>
          </a:xfrm>
          <a:prstGeom prst="rect">
            <a:avLst/>
          </a:prstGeom>
        </p:spPr>
        <p:txBody>
          <a:bodyPr wrap="square">
            <a:spAutoFit/>
          </a:bodyPr>
          <a:lstStyle/>
          <a:p>
            <a:r>
              <a:rPr lang="en-GB" b="1" dirty="0">
                <a:latin typeface="Montserrat" panose="020B0604020202020204" charset="0"/>
              </a:rPr>
              <a:t>Click the Link to play </a:t>
            </a:r>
            <a:r>
              <a:rPr lang="en-GB" b="1" dirty="0" smtClean="0">
                <a:latin typeface="Montserrat" panose="020B0604020202020204" charset="0"/>
              </a:rPr>
              <a:t>video: </a:t>
            </a:r>
            <a:r>
              <a:rPr lang="en-IE" dirty="0">
                <a:hlinkClick r:id="rId3"/>
              </a:rPr>
              <a:t>https://vimeo.com/200804832</a:t>
            </a:r>
            <a:endParaRPr lang="en-GB" b="1" dirty="0">
              <a:latin typeface="Montserrat" panose="020B0604020202020204" charset="0"/>
            </a:endParaRP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82623" y="627321"/>
            <a:ext cx="4625744" cy="4033070"/>
          </a:xfrm>
          <a:prstGeom prst="rect">
            <a:avLst/>
          </a:prstGeom>
        </p:spPr>
      </p:pic>
      <p:pic>
        <p:nvPicPr>
          <p:cNvPr id="2" name="Picture 1">
            <a:hlinkClick r:id="rId3"/>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0282" y="829056"/>
            <a:ext cx="4368990" cy="2438400"/>
          </a:xfrm>
          <a:prstGeom prst="rect">
            <a:avLst/>
          </a:prstGeom>
        </p:spPr>
      </p:pic>
    </p:spTree>
    <p:extLst>
      <p:ext uri="{BB962C8B-B14F-4D97-AF65-F5344CB8AC3E}">
        <p14:creationId xmlns:p14="http://schemas.microsoft.com/office/powerpoint/2010/main" val="402433801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5" name="Shape 85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19</a:t>
            </a:fld>
            <a:endParaRPr/>
          </a:p>
        </p:txBody>
      </p:sp>
      <p:grpSp>
        <p:nvGrpSpPr>
          <p:cNvPr id="7" name="Group 6"/>
          <p:cNvGrpSpPr/>
          <p:nvPr/>
        </p:nvGrpSpPr>
        <p:grpSpPr>
          <a:xfrm>
            <a:off x="5378589" y="1772578"/>
            <a:ext cx="3328774" cy="2089267"/>
            <a:chOff x="5778652" y="2557499"/>
            <a:chExt cx="3328774" cy="2089267"/>
          </a:xfrm>
        </p:grpSpPr>
        <p:sp>
          <p:nvSpPr>
            <p:cNvPr id="8" name="TextBox 7"/>
            <p:cNvSpPr txBox="1"/>
            <p:nvPr/>
          </p:nvSpPr>
          <p:spPr>
            <a:xfrm>
              <a:off x="6464522" y="3452091"/>
              <a:ext cx="2642904" cy="300082"/>
            </a:xfrm>
            <a:prstGeom prst="rect">
              <a:avLst/>
            </a:prstGeom>
            <a:noFill/>
          </p:spPr>
          <p:txBody>
            <a:bodyPr wrap="square" rtlCol="0">
              <a:spAutoFit/>
            </a:bodyPr>
            <a:lstStyle/>
            <a:p>
              <a:r>
                <a:rPr lang="en-US" sz="1350" dirty="0" smtClean="0">
                  <a:solidFill>
                    <a:schemeClr val="bg2">
                      <a:lumMod val="75000"/>
                    </a:schemeClr>
                  </a:solidFill>
                  <a:latin typeface="Montserrat Light" panose="020B0604020202020204" charset="0"/>
                  <a:ea typeface="Roboto Light" charset="0"/>
                  <a:cs typeface="Roboto Light" charset="0"/>
                </a:rPr>
                <a:t>Don’t panic</a:t>
              </a:r>
              <a:endParaRPr lang="en-US" sz="1350" dirty="0">
                <a:solidFill>
                  <a:schemeClr val="bg2">
                    <a:lumMod val="75000"/>
                  </a:schemeClr>
                </a:solidFill>
                <a:latin typeface="Montserrat Light" panose="020B0604020202020204" charset="0"/>
                <a:ea typeface="Roboto Light" charset="0"/>
                <a:cs typeface="Roboto Light" charset="0"/>
              </a:endParaRPr>
            </a:p>
          </p:txBody>
        </p:sp>
        <p:sp>
          <p:nvSpPr>
            <p:cNvPr id="10" name="TextBox 9"/>
            <p:cNvSpPr txBox="1"/>
            <p:nvPr/>
          </p:nvSpPr>
          <p:spPr>
            <a:xfrm>
              <a:off x="6464522" y="2580941"/>
              <a:ext cx="2160027" cy="300082"/>
            </a:xfrm>
            <a:prstGeom prst="rect">
              <a:avLst/>
            </a:prstGeom>
            <a:noFill/>
          </p:spPr>
          <p:txBody>
            <a:bodyPr wrap="square" rtlCol="0">
              <a:spAutoFit/>
            </a:bodyPr>
            <a:lstStyle/>
            <a:p>
              <a:endParaRPr lang="en-IE" sz="1350" dirty="0">
                <a:solidFill>
                  <a:schemeClr val="bg2">
                    <a:lumMod val="75000"/>
                  </a:schemeClr>
                </a:solidFill>
                <a:latin typeface="Montserrat Light" panose="020B0604020202020204" charset="0"/>
                <a:ea typeface="Roboto Light" charset="0"/>
                <a:cs typeface="Roboto Light" charset="0"/>
              </a:endParaRPr>
            </a:p>
          </p:txBody>
        </p:sp>
        <p:sp>
          <p:nvSpPr>
            <p:cNvPr id="11" name="Oval 10"/>
            <p:cNvSpPr/>
            <p:nvPr/>
          </p:nvSpPr>
          <p:spPr>
            <a:xfrm>
              <a:off x="5778652" y="3350875"/>
              <a:ext cx="502515" cy="502515"/>
            </a:xfrm>
            <a:prstGeom prst="ellipse">
              <a:avLst/>
            </a:prstGeom>
            <a:solidFill>
              <a:srgbClr val="FEC50A"/>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2" name="Oval 11"/>
            <p:cNvSpPr/>
            <p:nvPr/>
          </p:nvSpPr>
          <p:spPr>
            <a:xfrm>
              <a:off x="5780346" y="2557499"/>
              <a:ext cx="502515" cy="502515"/>
            </a:xfrm>
            <a:prstGeom prst="ellipse">
              <a:avLst/>
            </a:prstGeom>
            <a:solidFill>
              <a:srgbClr val="00C0F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3" name="Oval 12"/>
            <p:cNvSpPr/>
            <p:nvPr/>
          </p:nvSpPr>
          <p:spPr>
            <a:xfrm>
              <a:off x="5780346" y="4144251"/>
              <a:ext cx="502515" cy="502515"/>
            </a:xfrm>
            <a:prstGeom prst="ellipse">
              <a:avLst/>
            </a:prstGeom>
            <a:solidFill>
              <a:srgbClr val="92D05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grpSp>
      <p:sp>
        <p:nvSpPr>
          <p:cNvPr id="14" name="1 Marcador de texto"/>
          <p:cNvSpPr txBox="1">
            <a:spLocks/>
          </p:cNvSpPr>
          <p:nvPr/>
        </p:nvSpPr>
        <p:spPr>
          <a:xfrm>
            <a:off x="191751" y="292662"/>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a:r>
              <a:rPr lang="en-US" sz="2250" dirty="0" smtClean="0">
                <a:solidFill>
                  <a:srgbClr val="3D3D3D"/>
                </a:solidFill>
                <a:latin typeface="Montserrat" panose="020B0604020202020204" charset="0"/>
                <a:ea typeface="Roboto Light" panose="02000000000000000000" pitchFamily="2" charset="0"/>
                <a:cs typeface="Oswald" panose="02000503000000000000" pitchFamily="2" charset="0"/>
              </a:rPr>
              <a:t>4. </a:t>
            </a:r>
            <a:r>
              <a:rPr lang="en-US" sz="2250" dirty="0" smtClean="0">
                <a:solidFill>
                  <a:srgbClr val="00B0F0"/>
                </a:solidFill>
                <a:latin typeface="Montserrat" panose="020B0604020202020204" charset="0"/>
                <a:ea typeface="Roboto Light" panose="02000000000000000000" pitchFamily="2" charset="0"/>
                <a:cs typeface="Oswald" panose="02000503000000000000" pitchFamily="2" charset="0"/>
              </a:rPr>
              <a:t>ASK FOR HELP</a:t>
            </a:r>
            <a:endParaRPr lang="en-US" sz="2250" dirty="0">
              <a:solidFill>
                <a:srgbClr val="00B0F0"/>
              </a:solidFill>
              <a:latin typeface="Montserrat" panose="020B0604020202020204" charset="0"/>
              <a:ea typeface="Roboto Light" panose="02000000000000000000" pitchFamily="2" charset="0"/>
              <a:cs typeface="Oswald" panose="02000503000000000000" pitchFamily="2" charset="0"/>
            </a:endParaRPr>
          </a:p>
        </p:txBody>
      </p:sp>
      <p:grpSp>
        <p:nvGrpSpPr>
          <p:cNvPr id="15" name="Group 14"/>
          <p:cNvGrpSpPr/>
          <p:nvPr/>
        </p:nvGrpSpPr>
        <p:grpSpPr>
          <a:xfrm>
            <a:off x="454639" y="1054556"/>
            <a:ext cx="4710233" cy="3525314"/>
            <a:chOff x="531239" y="2245625"/>
            <a:chExt cx="4710233" cy="3525314"/>
          </a:xfrm>
        </p:grpSpPr>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23699" y="1653165"/>
              <a:ext cx="3525314" cy="4710233"/>
            </a:xfrm>
            <a:prstGeom prst="rect">
              <a:avLst/>
            </a:prstGeom>
          </p:spPr>
        </p:pic>
        <p:sp>
          <p:nvSpPr>
            <p:cNvPr id="17" name="Rectangle 16"/>
            <p:cNvSpPr/>
            <p:nvPr/>
          </p:nvSpPr>
          <p:spPr>
            <a:xfrm>
              <a:off x="1109749" y="2580941"/>
              <a:ext cx="3703320" cy="2826143"/>
            </a:xfrm>
            <a:prstGeom prst="rect">
              <a:avLst/>
            </a:prstGeom>
            <a:solidFill>
              <a:srgbClr val="FF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grpSp>
      <p:sp>
        <p:nvSpPr>
          <p:cNvPr id="18" name="TextBox 17"/>
          <p:cNvSpPr txBox="1"/>
          <p:nvPr/>
        </p:nvSpPr>
        <p:spPr>
          <a:xfrm>
            <a:off x="6098208" y="3460546"/>
            <a:ext cx="2642904" cy="300082"/>
          </a:xfrm>
          <a:prstGeom prst="rect">
            <a:avLst/>
          </a:prstGeom>
          <a:noFill/>
        </p:spPr>
        <p:txBody>
          <a:bodyPr wrap="square" rtlCol="0">
            <a:spAutoFit/>
          </a:bodyPr>
          <a:lstStyle/>
          <a:p>
            <a:r>
              <a:rPr lang="en-US" sz="1350" dirty="0" smtClean="0">
                <a:solidFill>
                  <a:schemeClr val="bg2">
                    <a:lumMod val="75000"/>
                  </a:schemeClr>
                </a:solidFill>
                <a:latin typeface="Montserrat Light" panose="020B0604020202020204" charset="0"/>
                <a:ea typeface="Roboto Light" charset="0"/>
                <a:cs typeface="Roboto Light" charset="0"/>
              </a:rPr>
              <a:t>Avoid total bans</a:t>
            </a:r>
            <a:endParaRPr lang="en-US" sz="1350" dirty="0">
              <a:solidFill>
                <a:schemeClr val="bg2">
                  <a:lumMod val="75000"/>
                </a:schemeClr>
              </a:solidFill>
              <a:latin typeface="Montserrat Light" panose="020B0604020202020204" charset="0"/>
              <a:ea typeface="Roboto Light" charset="0"/>
              <a:cs typeface="Roboto Light" charset="0"/>
            </a:endParaRP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994" y="125688"/>
            <a:ext cx="2228246" cy="49267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1963" y="4621027"/>
            <a:ext cx="1033980" cy="418800"/>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8490" y="4720805"/>
            <a:ext cx="1570022" cy="219244"/>
          </a:xfrm>
          <a:prstGeom prst="rect">
            <a:avLst/>
          </a:prstGeom>
        </p:spPr>
      </p:pic>
      <p:pic>
        <p:nvPicPr>
          <p:cNvPr id="31" name="Shape 98"/>
          <p:cNvPicPr preferRelativeResize="0"/>
          <p:nvPr/>
        </p:nvPicPr>
        <p:blipFill rotWithShape="1">
          <a:blip r:embed="rId7">
            <a:alphaModFix/>
          </a:blip>
          <a:srcRect/>
          <a:stretch/>
        </p:blipFill>
        <p:spPr>
          <a:xfrm>
            <a:off x="2898512" y="4720805"/>
            <a:ext cx="503451" cy="219243"/>
          </a:xfrm>
          <a:prstGeom prst="rect">
            <a:avLst/>
          </a:prstGeom>
          <a:noFill/>
          <a:ln>
            <a:noFill/>
          </a:ln>
        </p:spPr>
      </p:pic>
      <p:sp>
        <p:nvSpPr>
          <p:cNvPr id="26" name="TextBox 25"/>
          <p:cNvSpPr txBox="1"/>
          <p:nvPr/>
        </p:nvSpPr>
        <p:spPr>
          <a:xfrm>
            <a:off x="6015421" y="1873794"/>
            <a:ext cx="2766242" cy="300082"/>
          </a:xfrm>
          <a:prstGeom prst="rect">
            <a:avLst/>
          </a:prstGeom>
          <a:noFill/>
        </p:spPr>
        <p:txBody>
          <a:bodyPr wrap="square" rtlCol="0">
            <a:spAutoFit/>
          </a:bodyPr>
          <a:lstStyle/>
          <a:p>
            <a:r>
              <a:rPr lang="en-US" sz="1350" dirty="0" smtClean="0">
                <a:solidFill>
                  <a:schemeClr val="bg2">
                    <a:lumMod val="75000"/>
                  </a:schemeClr>
                </a:solidFill>
                <a:latin typeface="Montserrat Light" panose="020B0604020202020204" charset="0"/>
                <a:ea typeface="Roboto Light" charset="0"/>
                <a:cs typeface="Roboto Light" charset="0"/>
              </a:rPr>
              <a:t>Reassure your child</a:t>
            </a:r>
            <a:endParaRPr lang="en-US" sz="1350" dirty="0">
              <a:solidFill>
                <a:schemeClr val="bg2">
                  <a:lumMod val="75000"/>
                </a:schemeClr>
              </a:solidFill>
              <a:latin typeface="Montserrat Light" panose="020B0604020202020204" charset="0"/>
              <a:ea typeface="Roboto Light" charset="0"/>
              <a:cs typeface="Roboto Light" charset="0"/>
            </a:endParaRPr>
          </a:p>
        </p:txBody>
      </p:sp>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l="1179" t="-624" r="-1516" b="2163"/>
          <a:stretch/>
        </p:blipFill>
        <p:spPr>
          <a:xfrm>
            <a:off x="993913" y="1357456"/>
            <a:ext cx="3826726" cy="2856735"/>
          </a:xfrm>
          <a:prstGeom prst="rect">
            <a:avLst/>
          </a:prstGeom>
        </p:spPr>
      </p:pic>
    </p:spTree>
    <p:extLst>
      <p:ext uri="{BB962C8B-B14F-4D97-AF65-F5344CB8AC3E}">
        <p14:creationId xmlns:p14="http://schemas.microsoft.com/office/powerpoint/2010/main" val="98009071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Shape 641"/>
          <p:cNvSpPr txBox="1">
            <a:spLocks noGrp="1"/>
          </p:cNvSpPr>
          <p:nvPr>
            <p:ph type="ctrTitle" idx="4294967295"/>
          </p:nvPr>
        </p:nvSpPr>
        <p:spPr>
          <a:xfrm>
            <a:off x="685799" y="814295"/>
            <a:ext cx="3954900" cy="9504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6000" dirty="0">
                <a:solidFill>
                  <a:srgbClr val="F64646"/>
                </a:solidFill>
              </a:rPr>
              <a:t>Hello!</a:t>
            </a:r>
            <a:endParaRPr sz="6000" dirty="0">
              <a:solidFill>
                <a:srgbClr val="F64646"/>
              </a:solidFill>
            </a:endParaRPr>
          </a:p>
        </p:txBody>
      </p:sp>
      <p:sp>
        <p:nvSpPr>
          <p:cNvPr id="642" name="Shape 642"/>
          <p:cNvSpPr txBox="1">
            <a:spLocks noGrp="1"/>
          </p:cNvSpPr>
          <p:nvPr>
            <p:ph type="subTitle" idx="4294967295"/>
          </p:nvPr>
        </p:nvSpPr>
        <p:spPr>
          <a:xfrm>
            <a:off x="685799" y="1593656"/>
            <a:ext cx="4971640" cy="2582100"/>
          </a:xfrm>
          <a:prstGeom prst="rect">
            <a:avLst/>
          </a:prstGeom>
        </p:spPr>
        <p:txBody>
          <a:bodyPr spcFirstLastPara="1" wrap="square" lIns="91425" tIns="91425" rIns="91425" bIns="91425" anchor="t" anchorCtr="0">
            <a:noAutofit/>
          </a:bodyPr>
          <a:lstStyle/>
          <a:p>
            <a:pPr marL="0" lvl="0" indent="0" rtl="0">
              <a:spcBef>
                <a:spcPts val="600"/>
              </a:spcBef>
              <a:spcAft>
                <a:spcPts val="0"/>
              </a:spcAft>
              <a:buNone/>
            </a:pPr>
            <a:r>
              <a:rPr lang="en" sz="1800" b="1" dirty="0">
                <a:latin typeface="Montserrat"/>
                <a:ea typeface="Montserrat"/>
                <a:cs typeface="Montserrat"/>
                <a:sym typeface="Montserrat"/>
              </a:rPr>
              <a:t>I am </a:t>
            </a:r>
            <a:r>
              <a:rPr lang="en" sz="1800" b="1" dirty="0" smtClean="0">
                <a:latin typeface="Montserrat"/>
                <a:ea typeface="Montserrat"/>
                <a:cs typeface="Montserrat"/>
                <a:sym typeface="Montserrat"/>
              </a:rPr>
              <a:t>INSERT NAME</a:t>
            </a:r>
          </a:p>
          <a:p>
            <a:pPr marL="0" lvl="0" indent="0">
              <a:buNone/>
            </a:pPr>
            <a:endParaRPr lang="en-GB" sz="1400" dirty="0" smtClean="0">
              <a:latin typeface="Montserrat"/>
              <a:ea typeface="Montserrat"/>
              <a:cs typeface="Montserrat"/>
              <a:sym typeface="Montserrat"/>
            </a:endParaRPr>
          </a:p>
          <a:p>
            <a:pPr marL="0" lvl="0" indent="0">
              <a:buNone/>
            </a:pPr>
            <a:r>
              <a:rPr lang="en-GB" sz="1400" dirty="0" smtClean="0">
                <a:latin typeface="Montserrat"/>
                <a:ea typeface="Montserrat"/>
                <a:cs typeface="Montserrat"/>
                <a:sym typeface="Montserrat"/>
              </a:rPr>
              <a:t>Co-financed </a:t>
            </a:r>
            <a:r>
              <a:rPr lang="en-GB" sz="1400" dirty="0">
                <a:latin typeface="Montserrat"/>
                <a:ea typeface="Montserrat"/>
                <a:cs typeface="Montserrat"/>
                <a:sym typeface="Montserrat"/>
              </a:rPr>
              <a:t>by the European Union - Connecting Europe Facility &amp; Department of Education and </a:t>
            </a:r>
            <a:r>
              <a:rPr lang="en-GB" sz="1400" dirty="0" smtClean="0">
                <a:latin typeface="Montserrat"/>
                <a:ea typeface="Montserrat"/>
                <a:cs typeface="Montserrat"/>
                <a:sym typeface="Montserrat"/>
              </a:rPr>
              <a:t>Skills.</a:t>
            </a:r>
          </a:p>
          <a:p>
            <a:pPr marL="0" lvl="0" indent="0">
              <a:buNone/>
            </a:pPr>
            <a:endParaRPr lang="en-GB" sz="1400" dirty="0">
              <a:latin typeface="Montserrat"/>
              <a:ea typeface="Montserrat"/>
              <a:cs typeface="Montserrat"/>
              <a:sym typeface="Montserrat"/>
            </a:endParaRPr>
          </a:p>
          <a:p>
            <a:pPr marL="0" indent="0" algn="just">
              <a:buNone/>
            </a:pPr>
            <a:r>
              <a:rPr lang="en-IE" sz="1200" b="1" dirty="0">
                <a:latin typeface="Arial" panose="020B0604020202020204" pitchFamily="34" charset="0"/>
              </a:rPr>
              <a:t>The overall objective of this workshop is to provide parents with information and skills to support their children's online activity.</a:t>
            </a:r>
            <a:endParaRPr lang="en-US" sz="1200" b="1" dirty="0">
              <a:latin typeface="PT Sans" panose="020B0604020202020204" charset="0"/>
              <a:ea typeface="Roboto Light" panose="02000000000000000000" pitchFamily="2" charset="0"/>
              <a:cs typeface="Roboto Light" panose="02000000000000000000" pitchFamily="2" charset="0"/>
            </a:endParaRPr>
          </a:p>
          <a:p>
            <a:pPr marL="0" lvl="0" indent="0" rtl="0">
              <a:spcBef>
                <a:spcPts val="600"/>
              </a:spcBef>
              <a:spcAft>
                <a:spcPts val="0"/>
              </a:spcAft>
              <a:buNone/>
            </a:pPr>
            <a:endParaRPr lang="en" sz="1800" b="1" dirty="0" smtClean="0">
              <a:latin typeface="Montserrat"/>
              <a:ea typeface="Montserrat"/>
              <a:cs typeface="Montserrat"/>
              <a:sym typeface="Montserrat"/>
            </a:endParaRPr>
          </a:p>
        </p:txBody>
      </p:sp>
      <p:sp>
        <p:nvSpPr>
          <p:cNvPr id="643" name="Shape 64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chemeClr val="lt1"/>
                </a:solidFill>
              </a:rPr>
              <a:t>2</a:t>
            </a:fld>
            <a:endParaRPr>
              <a:solidFill>
                <a:schemeClr val="lt1"/>
              </a:solidFill>
            </a:endParaRPr>
          </a:p>
        </p:txBody>
      </p:sp>
      <p:pic>
        <p:nvPicPr>
          <p:cNvPr id="644" name="Shape 644"/>
          <p:cNvPicPr preferRelativeResize="0"/>
          <p:nvPr/>
        </p:nvPicPr>
        <p:blipFill>
          <a:blip r:embed="rId3">
            <a:extLst>
              <a:ext uri="{28A0092B-C50C-407E-A947-70E740481C1C}">
                <a14:useLocalDpi xmlns:a14="http://schemas.microsoft.com/office/drawing/2010/main" val="0"/>
              </a:ext>
            </a:extLst>
          </a:blip>
          <a:stretch>
            <a:fillRect/>
          </a:stretch>
        </p:blipFill>
        <p:spPr>
          <a:xfrm>
            <a:off x="4738973" y="2370540"/>
            <a:ext cx="4166131" cy="2772911"/>
          </a:xfrm>
          <a:prstGeom prst="triangle">
            <a:avLst>
              <a:gd name="adj" fmla="val 50000"/>
            </a:avLst>
          </a:prstGeom>
          <a:noFill/>
          <a:ln>
            <a:no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778" y="288113"/>
            <a:ext cx="2228246" cy="49267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933" y="4845495"/>
            <a:ext cx="1570022" cy="219244"/>
          </a:xfrm>
          <a:prstGeom prst="rect">
            <a:avLst/>
          </a:prstGeom>
        </p:spPr>
      </p:pic>
      <p:pic>
        <p:nvPicPr>
          <p:cNvPr id="14" name="Shape 98"/>
          <p:cNvPicPr preferRelativeResize="0"/>
          <p:nvPr/>
        </p:nvPicPr>
        <p:blipFill rotWithShape="1">
          <a:blip r:embed="rId6">
            <a:alphaModFix/>
          </a:blip>
          <a:srcRect/>
          <a:stretch/>
        </p:blipFill>
        <p:spPr>
          <a:xfrm>
            <a:off x="102502" y="4845496"/>
            <a:ext cx="503451" cy="219243"/>
          </a:xfrm>
          <a:prstGeom prst="rect">
            <a:avLst/>
          </a:prstGeom>
          <a:noFill/>
          <a:ln>
            <a:noFill/>
          </a:ln>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9551" y="4814297"/>
            <a:ext cx="395055" cy="264707"/>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04606" y="4781787"/>
            <a:ext cx="814061" cy="32972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Shape 8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20</a:t>
            </a:fld>
            <a:endParaRPr/>
          </a:p>
        </p:txBody>
      </p:sp>
      <p:sp>
        <p:nvSpPr>
          <p:cNvPr id="21" name="1 Marcador de texto"/>
          <p:cNvSpPr txBox="1">
            <a:spLocks/>
          </p:cNvSpPr>
          <p:nvPr/>
        </p:nvSpPr>
        <p:spPr>
          <a:xfrm>
            <a:off x="249692" y="156170"/>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smtClean="0">
                <a:latin typeface="Montserrat" panose="020B0604020202020204" charset="0"/>
              </a:rPr>
              <a:t>VIDEO </a:t>
            </a:r>
            <a:r>
              <a:rPr lang="en-US" b="1" dirty="0" smtClean="0">
                <a:solidFill>
                  <a:srgbClr val="FFC000"/>
                </a:solidFill>
                <a:latin typeface="Montserrat" panose="020B0604020202020204" charset="0"/>
              </a:rPr>
              <a:t>&gt;&gt;&gt; </a:t>
            </a:r>
            <a:r>
              <a:rPr lang="en-US" b="1" dirty="0" smtClean="0">
                <a:solidFill>
                  <a:srgbClr val="FF0000"/>
                </a:solidFill>
                <a:latin typeface="Montserrat" panose="020B0604020202020204" charset="0"/>
              </a:rPr>
              <a:t>WHAT TO DO IF SOMETHING GOES WRONH ONLINE</a:t>
            </a:r>
            <a:endParaRPr lang="en-US" b="1" dirty="0">
              <a:solidFill>
                <a:srgbClr val="FF0000"/>
              </a:solidFill>
              <a:latin typeface="Montserrat" panose="020B0604020202020204" charset="0"/>
            </a:endParaRPr>
          </a:p>
        </p:txBody>
      </p:sp>
      <p:sp>
        <p:nvSpPr>
          <p:cNvPr id="5" name="Rectangle 4"/>
          <p:cNvSpPr/>
          <p:nvPr/>
        </p:nvSpPr>
        <p:spPr>
          <a:xfrm>
            <a:off x="679659" y="4658229"/>
            <a:ext cx="7114839" cy="307777"/>
          </a:xfrm>
          <a:prstGeom prst="rect">
            <a:avLst/>
          </a:prstGeom>
        </p:spPr>
        <p:txBody>
          <a:bodyPr wrap="square">
            <a:spAutoFit/>
          </a:bodyPr>
          <a:lstStyle/>
          <a:p>
            <a:r>
              <a:rPr lang="en-GB" b="1" dirty="0">
                <a:latin typeface="Montserrat" panose="020B0604020202020204" charset="0"/>
              </a:rPr>
              <a:t>Click the Link to play </a:t>
            </a:r>
            <a:r>
              <a:rPr lang="en-GB" b="1" dirty="0" smtClean="0">
                <a:latin typeface="Montserrat" panose="020B0604020202020204" charset="0"/>
              </a:rPr>
              <a:t>video: </a:t>
            </a:r>
            <a:r>
              <a:rPr lang="en-IE" dirty="0">
                <a:hlinkClick r:id="rId3"/>
              </a:rPr>
              <a:t>https://vimeo.com/354004510</a:t>
            </a:r>
            <a:endParaRPr lang="en-GB" b="1" dirty="0">
              <a:latin typeface="Montserrat" panose="020B0604020202020204" charset="0"/>
            </a:endParaRP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82623" y="627321"/>
            <a:ext cx="4625744" cy="4033070"/>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5193" t="1435" r="5044"/>
          <a:stretch/>
        </p:blipFill>
        <p:spPr>
          <a:xfrm>
            <a:off x="1341120" y="804672"/>
            <a:ext cx="4315968" cy="2521041"/>
          </a:xfrm>
          <a:prstGeom prst="rect">
            <a:avLst/>
          </a:prstGeom>
        </p:spPr>
      </p:pic>
    </p:spTree>
    <p:extLst>
      <p:ext uri="{BB962C8B-B14F-4D97-AF65-F5344CB8AC3E}">
        <p14:creationId xmlns:p14="http://schemas.microsoft.com/office/powerpoint/2010/main" val="275931064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5" name="Shape 85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21</a:t>
            </a:fld>
            <a:endParaRPr/>
          </a:p>
        </p:txBody>
      </p:sp>
      <p:grpSp>
        <p:nvGrpSpPr>
          <p:cNvPr id="7" name="Group 6"/>
          <p:cNvGrpSpPr/>
          <p:nvPr/>
        </p:nvGrpSpPr>
        <p:grpSpPr>
          <a:xfrm>
            <a:off x="5378589" y="1772578"/>
            <a:ext cx="3359135" cy="2089267"/>
            <a:chOff x="5778652" y="2557499"/>
            <a:chExt cx="3359135" cy="2089267"/>
          </a:xfrm>
        </p:grpSpPr>
        <p:sp>
          <p:nvSpPr>
            <p:cNvPr id="8" name="TextBox 7"/>
            <p:cNvSpPr txBox="1"/>
            <p:nvPr/>
          </p:nvSpPr>
          <p:spPr>
            <a:xfrm>
              <a:off x="6494883" y="3455574"/>
              <a:ext cx="2642904" cy="300082"/>
            </a:xfrm>
            <a:prstGeom prst="rect">
              <a:avLst/>
            </a:prstGeom>
            <a:noFill/>
          </p:spPr>
          <p:txBody>
            <a:bodyPr wrap="square" rtlCol="0">
              <a:spAutoFit/>
            </a:bodyPr>
            <a:lstStyle/>
            <a:p>
              <a:r>
                <a:rPr lang="en-US" sz="1350" dirty="0" smtClean="0">
                  <a:solidFill>
                    <a:schemeClr val="bg2">
                      <a:lumMod val="75000"/>
                    </a:schemeClr>
                  </a:solidFill>
                  <a:latin typeface="Montserrat Light" panose="020B0604020202020204" charset="0"/>
                  <a:ea typeface="Roboto Light" charset="0"/>
                  <a:cs typeface="Roboto Light" charset="0"/>
                </a:rPr>
                <a:t>Follow the rules</a:t>
              </a:r>
              <a:endParaRPr lang="en-US" sz="1350" dirty="0">
                <a:solidFill>
                  <a:schemeClr val="bg2">
                    <a:lumMod val="75000"/>
                  </a:schemeClr>
                </a:solidFill>
                <a:latin typeface="Montserrat Light" panose="020B0604020202020204" charset="0"/>
                <a:ea typeface="Roboto Light" charset="0"/>
                <a:cs typeface="Roboto Light" charset="0"/>
              </a:endParaRPr>
            </a:p>
          </p:txBody>
        </p:sp>
        <p:sp>
          <p:nvSpPr>
            <p:cNvPr id="10" name="TextBox 9"/>
            <p:cNvSpPr txBox="1"/>
            <p:nvPr/>
          </p:nvSpPr>
          <p:spPr>
            <a:xfrm>
              <a:off x="6464522" y="2580941"/>
              <a:ext cx="2160027" cy="300082"/>
            </a:xfrm>
            <a:prstGeom prst="rect">
              <a:avLst/>
            </a:prstGeom>
            <a:noFill/>
          </p:spPr>
          <p:txBody>
            <a:bodyPr wrap="square" rtlCol="0">
              <a:spAutoFit/>
            </a:bodyPr>
            <a:lstStyle/>
            <a:p>
              <a:endParaRPr lang="en-IE" sz="1350" dirty="0">
                <a:solidFill>
                  <a:schemeClr val="bg2">
                    <a:lumMod val="75000"/>
                  </a:schemeClr>
                </a:solidFill>
                <a:latin typeface="Montserrat Light" panose="020B0604020202020204" charset="0"/>
                <a:ea typeface="Roboto Light" charset="0"/>
                <a:cs typeface="Roboto Light" charset="0"/>
              </a:endParaRPr>
            </a:p>
          </p:txBody>
        </p:sp>
        <p:sp>
          <p:nvSpPr>
            <p:cNvPr id="11" name="Oval 10"/>
            <p:cNvSpPr/>
            <p:nvPr/>
          </p:nvSpPr>
          <p:spPr>
            <a:xfrm>
              <a:off x="5778652" y="3350875"/>
              <a:ext cx="502515" cy="502515"/>
            </a:xfrm>
            <a:prstGeom prst="ellipse">
              <a:avLst/>
            </a:prstGeom>
            <a:solidFill>
              <a:srgbClr val="FEC50A"/>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2" name="Oval 11"/>
            <p:cNvSpPr/>
            <p:nvPr/>
          </p:nvSpPr>
          <p:spPr>
            <a:xfrm>
              <a:off x="5780346" y="2557499"/>
              <a:ext cx="502515" cy="502515"/>
            </a:xfrm>
            <a:prstGeom prst="ellipse">
              <a:avLst/>
            </a:prstGeom>
            <a:solidFill>
              <a:srgbClr val="00C0F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3" name="Oval 12"/>
            <p:cNvSpPr/>
            <p:nvPr/>
          </p:nvSpPr>
          <p:spPr>
            <a:xfrm>
              <a:off x="5780346" y="4144251"/>
              <a:ext cx="502515" cy="502515"/>
            </a:xfrm>
            <a:prstGeom prst="ellipse">
              <a:avLst/>
            </a:prstGeom>
            <a:solidFill>
              <a:srgbClr val="92D05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grpSp>
      <p:sp>
        <p:nvSpPr>
          <p:cNvPr id="14" name="1 Marcador de texto"/>
          <p:cNvSpPr txBox="1">
            <a:spLocks/>
          </p:cNvSpPr>
          <p:nvPr/>
        </p:nvSpPr>
        <p:spPr>
          <a:xfrm>
            <a:off x="191751" y="292662"/>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a:r>
              <a:rPr lang="en-US" sz="2250" dirty="0">
                <a:solidFill>
                  <a:srgbClr val="3D3D3D"/>
                </a:solidFill>
                <a:latin typeface="Montserrat" panose="020B0604020202020204" charset="0"/>
                <a:ea typeface="Roboto Light" panose="02000000000000000000" pitchFamily="2" charset="0"/>
                <a:cs typeface="Oswald" panose="02000503000000000000" pitchFamily="2" charset="0"/>
              </a:rPr>
              <a:t>5</a:t>
            </a:r>
            <a:r>
              <a:rPr lang="en-US" sz="2250" dirty="0" smtClean="0">
                <a:solidFill>
                  <a:srgbClr val="3D3D3D"/>
                </a:solidFill>
                <a:latin typeface="Montserrat" panose="020B0604020202020204" charset="0"/>
                <a:ea typeface="Roboto Light" panose="02000000000000000000" pitchFamily="2" charset="0"/>
                <a:cs typeface="Oswald" panose="02000503000000000000" pitchFamily="2" charset="0"/>
              </a:rPr>
              <a:t>. </a:t>
            </a:r>
            <a:r>
              <a:rPr lang="en-US" sz="2250" dirty="0" smtClean="0">
                <a:solidFill>
                  <a:srgbClr val="00B0F0"/>
                </a:solidFill>
                <a:latin typeface="Montserrat" panose="020B0604020202020204" charset="0"/>
                <a:ea typeface="Roboto Light" panose="02000000000000000000" pitchFamily="2" charset="0"/>
                <a:cs typeface="Oswald" panose="02000503000000000000" pitchFamily="2" charset="0"/>
              </a:rPr>
              <a:t>LEAD BY EXAMPLE</a:t>
            </a:r>
            <a:endParaRPr lang="en-US" sz="2250" dirty="0">
              <a:solidFill>
                <a:srgbClr val="00B0F0"/>
              </a:solidFill>
              <a:latin typeface="Montserrat" panose="020B0604020202020204" charset="0"/>
              <a:ea typeface="Roboto Light" panose="02000000000000000000" pitchFamily="2" charset="0"/>
              <a:cs typeface="Oswald" panose="02000503000000000000" pitchFamily="2" charset="0"/>
            </a:endParaRPr>
          </a:p>
        </p:txBody>
      </p:sp>
      <p:grpSp>
        <p:nvGrpSpPr>
          <p:cNvPr id="15" name="Group 14"/>
          <p:cNvGrpSpPr/>
          <p:nvPr/>
        </p:nvGrpSpPr>
        <p:grpSpPr>
          <a:xfrm>
            <a:off x="454639" y="1054556"/>
            <a:ext cx="4710233" cy="3525314"/>
            <a:chOff x="531239" y="2245625"/>
            <a:chExt cx="4710233" cy="3525314"/>
          </a:xfrm>
        </p:grpSpPr>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23699" y="1653165"/>
              <a:ext cx="3525314" cy="4710233"/>
            </a:xfrm>
            <a:prstGeom prst="rect">
              <a:avLst/>
            </a:prstGeom>
          </p:spPr>
        </p:pic>
        <p:sp>
          <p:nvSpPr>
            <p:cNvPr id="17" name="Rectangle 16"/>
            <p:cNvSpPr/>
            <p:nvPr/>
          </p:nvSpPr>
          <p:spPr>
            <a:xfrm>
              <a:off x="1109749" y="2580941"/>
              <a:ext cx="3703320" cy="2826143"/>
            </a:xfrm>
            <a:prstGeom prst="rect">
              <a:avLst/>
            </a:prstGeom>
            <a:solidFill>
              <a:srgbClr val="FF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grpSp>
      <p:sp>
        <p:nvSpPr>
          <p:cNvPr id="18" name="TextBox 17"/>
          <p:cNvSpPr txBox="1"/>
          <p:nvPr/>
        </p:nvSpPr>
        <p:spPr>
          <a:xfrm>
            <a:off x="6015421" y="3460546"/>
            <a:ext cx="2910620" cy="300082"/>
          </a:xfrm>
          <a:prstGeom prst="rect">
            <a:avLst/>
          </a:prstGeom>
          <a:noFill/>
        </p:spPr>
        <p:txBody>
          <a:bodyPr wrap="square" rtlCol="0">
            <a:spAutoFit/>
          </a:bodyPr>
          <a:lstStyle/>
          <a:p>
            <a:r>
              <a:rPr lang="en-US" sz="1350" dirty="0" smtClean="0">
                <a:solidFill>
                  <a:schemeClr val="bg2">
                    <a:lumMod val="75000"/>
                  </a:schemeClr>
                </a:solidFill>
                <a:latin typeface="Montserrat Light" panose="020B0604020202020204" charset="0"/>
                <a:ea typeface="Roboto Light" charset="0"/>
                <a:cs typeface="Roboto Light" charset="0"/>
              </a:rPr>
              <a:t>Promote respect and consent</a:t>
            </a:r>
            <a:endParaRPr lang="en-US" sz="1350" dirty="0">
              <a:solidFill>
                <a:schemeClr val="bg2">
                  <a:lumMod val="75000"/>
                </a:schemeClr>
              </a:solidFill>
              <a:latin typeface="Montserrat Light" panose="020B0604020202020204" charset="0"/>
              <a:ea typeface="Roboto Light" charset="0"/>
              <a:cs typeface="Roboto Light" charset="0"/>
            </a:endParaRP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994" y="125688"/>
            <a:ext cx="2228246" cy="49267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1963" y="4621027"/>
            <a:ext cx="1033980" cy="418800"/>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8490" y="4720805"/>
            <a:ext cx="1570022" cy="219244"/>
          </a:xfrm>
          <a:prstGeom prst="rect">
            <a:avLst/>
          </a:prstGeom>
        </p:spPr>
      </p:pic>
      <p:pic>
        <p:nvPicPr>
          <p:cNvPr id="31" name="Shape 98"/>
          <p:cNvPicPr preferRelativeResize="0"/>
          <p:nvPr/>
        </p:nvPicPr>
        <p:blipFill rotWithShape="1">
          <a:blip r:embed="rId7">
            <a:alphaModFix/>
          </a:blip>
          <a:srcRect/>
          <a:stretch/>
        </p:blipFill>
        <p:spPr>
          <a:xfrm>
            <a:off x="2898512" y="4720805"/>
            <a:ext cx="503451" cy="219243"/>
          </a:xfrm>
          <a:prstGeom prst="rect">
            <a:avLst/>
          </a:prstGeom>
          <a:noFill/>
          <a:ln>
            <a:noFill/>
          </a:ln>
        </p:spPr>
      </p:pic>
      <p:sp>
        <p:nvSpPr>
          <p:cNvPr id="26" name="TextBox 25"/>
          <p:cNvSpPr txBox="1"/>
          <p:nvPr/>
        </p:nvSpPr>
        <p:spPr>
          <a:xfrm>
            <a:off x="6015421" y="1873794"/>
            <a:ext cx="2766242" cy="300082"/>
          </a:xfrm>
          <a:prstGeom prst="rect">
            <a:avLst/>
          </a:prstGeom>
          <a:noFill/>
        </p:spPr>
        <p:txBody>
          <a:bodyPr wrap="square" rtlCol="0">
            <a:spAutoFit/>
          </a:bodyPr>
          <a:lstStyle/>
          <a:p>
            <a:r>
              <a:rPr lang="en-US" sz="1350" dirty="0" smtClean="0">
                <a:solidFill>
                  <a:schemeClr val="bg2">
                    <a:lumMod val="75000"/>
                  </a:schemeClr>
                </a:solidFill>
                <a:latin typeface="Montserrat Light" panose="020B0604020202020204" charset="0"/>
                <a:ea typeface="Roboto Light" charset="0"/>
                <a:cs typeface="Roboto Light" charset="0"/>
              </a:rPr>
              <a:t>Model good behavior </a:t>
            </a:r>
            <a:endParaRPr lang="en-US" sz="1350" dirty="0">
              <a:solidFill>
                <a:schemeClr val="bg2">
                  <a:lumMod val="75000"/>
                </a:schemeClr>
              </a:solidFill>
              <a:latin typeface="Montserrat Light" panose="020B0604020202020204" charset="0"/>
              <a:ea typeface="Roboto Light" charset="0"/>
              <a:cs typeface="Roboto Light" charset="0"/>
            </a:endParaRPr>
          </a:p>
        </p:txBody>
      </p:sp>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l="15969" t="1086" r="18344" b="1870"/>
          <a:stretch/>
        </p:blipFill>
        <p:spPr>
          <a:xfrm>
            <a:off x="908909" y="1389872"/>
            <a:ext cx="3951800" cy="2840222"/>
          </a:xfrm>
          <a:prstGeom prst="rect">
            <a:avLst/>
          </a:prstGeom>
        </p:spPr>
      </p:pic>
    </p:spTree>
    <p:extLst>
      <p:ext uri="{BB962C8B-B14F-4D97-AF65-F5344CB8AC3E}">
        <p14:creationId xmlns:p14="http://schemas.microsoft.com/office/powerpoint/2010/main" val="366849574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Shape 8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22</a:t>
            </a:fld>
            <a:endParaRPr/>
          </a:p>
        </p:txBody>
      </p:sp>
      <p:sp>
        <p:nvSpPr>
          <p:cNvPr id="21" name="1 Marcador de texto"/>
          <p:cNvSpPr txBox="1">
            <a:spLocks/>
          </p:cNvSpPr>
          <p:nvPr/>
        </p:nvSpPr>
        <p:spPr>
          <a:xfrm>
            <a:off x="249692" y="156170"/>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smtClean="0">
                <a:latin typeface="Montserrat" panose="020B0604020202020204" charset="0"/>
              </a:rPr>
              <a:t>VIDEO </a:t>
            </a:r>
            <a:r>
              <a:rPr lang="en-US" b="1" dirty="0" smtClean="0">
                <a:solidFill>
                  <a:srgbClr val="FFC000"/>
                </a:solidFill>
                <a:latin typeface="Montserrat" panose="020B0604020202020204" charset="0"/>
              </a:rPr>
              <a:t>&gt;&gt;&gt; </a:t>
            </a:r>
            <a:r>
              <a:rPr lang="en-US" b="1" dirty="0" smtClean="0">
                <a:solidFill>
                  <a:srgbClr val="FF0000"/>
                </a:solidFill>
                <a:latin typeface="Montserrat" panose="020B0604020202020204" charset="0"/>
              </a:rPr>
              <a:t>LEAD BY EXAMPLE </a:t>
            </a:r>
            <a:endParaRPr lang="en-US" b="1" dirty="0">
              <a:solidFill>
                <a:srgbClr val="FF0000"/>
              </a:solidFill>
              <a:latin typeface="Montserrat" panose="020B0604020202020204" charset="0"/>
            </a:endParaRPr>
          </a:p>
        </p:txBody>
      </p:sp>
      <p:sp>
        <p:nvSpPr>
          <p:cNvPr id="5" name="Rectangle 4"/>
          <p:cNvSpPr/>
          <p:nvPr/>
        </p:nvSpPr>
        <p:spPr>
          <a:xfrm>
            <a:off x="691851" y="4442074"/>
            <a:ext cx="7114839" cy="307777"/>
          </a:xfrm>
          <a:prstGeom prst="rect">
            <a:avLst/>
          </a:prstGeom>
        </p:spPr>
        <p:txBody>
          <a:bodyPr wrap="square">
            <a:spAutoFit/>
          </a:bodyPr>
          <a:lstStyle/>
          <a:p>
            <a:r>
              <a:rPr lang="en-GB" b="1" dirty="0">
                <a:latin typeface="Montserrat" panose="020B0604020202020204" charset="0"/>
              </a:rPr>
              <a:t>Click the Link to play video: https://vimeo.com/191043980</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851" y="973488"/>
            <a:ext cx="5577523" cy="31245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544187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5" name="Shape 85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23</a:t>
            </a:fld>
            <a:endParaRPr/>
          </a:p>
        </p:txBody>
      </p:sp>
      <p:grpSp>
        <p:nvGrpSpPr>
          <p:cNvPr id="7" name="Group 6"/>
          <p:cNvGrpSpPr/>
          <p:nvPr/>
        </p:nvGrpSpPr>
        <p:grpSpPr>
          <a:xfrm>
            <a:off x="5378589" y="1772578"/>
            <a:ext cx="3526871" cy="2089267"/>
            <a:chOff x="5778652" y="2557499"/>
            <a:chExt cx="3526871" cy="2089267"/>
          </a:xfrm>
        </p:grpSpPr>
        <p:sp>
          <p:nvSpPr>
            <p:cNvPr id="8" name="TextBox 7"/>
            <p:cNvSpPr txBox="1"/>
            <p:nvPr/>
          </p:nvSpPr>
          <p:spPr>
            <a:xfrm>
              <a:off x="6494882" y="3455574"/>
              <a:ext cx="2810641" cy="300082"/>
            </a:xfrm>
            <a:prstGeom prst="rect">
              <a:avLst/>
            </a:prstGeom>
            <a:noFill/>
          </p:spPr>
          <p:txBody>
            <a:bodyPr wrap="square" rtlCol="0">
              <a:spAutoFit/>
            </a:bodyPr>
            <a:lstStyle/>
            <a:p>
              <a:r>
                <a:rPr lang="en-US" sz="1350" dirty="0" smtClean="0">
                  <a:solidFill>
                    <a:schemeClr val="bg2">
                      <a:lumMod val="75000"/>
                    </a:schemeClr>
                  </a:solidFill>
                  <a:latin typeface="Montserrat Light" panose="020B0604020202020204" charset="0"/>
                  <a:ea typeface="Roboto Light" charset="0"/>
                  <a:cs typeface="Roboto Light" charset="0"/>
                </a:rPr>
                <a:t>Discover the internet together</a:t>
              </a:r>
              <a:endParaRPr lang="en-US" sz="1350" dirty="0">
                <a:solidFill>
                  <a:schemeClr val="bg2">
                    <a:lumMod val="75000"/>
                  </a:schemeClr>
                </a:solidFill>
                <a:latin typeface="Montserrat Light" panose="020B0604020202020204" charset="0"/>
                <a:ea typeface="Roboto Light" charset="0"/>
                <a:cs typeface="Roboto Light" charset="0"/>
              </a:endParaRPr>
            </a:p>
          </p:txBody>
        </p:sp>
        <p:sp>
          <p:nvSpPr>
            <p:cNvPr id="10" name="TextBox 9"/>
            <p:cNvSpPr txBox="1"/>
            <p:nvPr/>
          </p:nvSpPr>
          <p:spPr>
            <a:xfrm>
              <a:off x="6464522" y="2580941"/>
              <a:ext cx="2160027" cy="300082"/>
            </a:xfrm>
            <a:prstGeom prst="rect">
              <a:avLst/>
            </a:prstGeom>
            <a:noFill/>
          </p:spPr>
          <p:txBody>
            <a:bodyPr wrap="square" rtlCol="0">
              <a:spAutoFit/>
            </a:bodyPr>
            <a:lstStyle/>
            <a:p>
              <a:endParaRPr lang="en-IE" sz="1350" dirty="0">
                <a:solidFill>
                  <a:schemeClr val="bg2">
                    <a:lumMod val="75000"/>
                  </a:schemeClr>
                </a:solidFill>
                <a:latin typeface="Montserrat Light" panose="020B0604020202020204" charset="0"/>
                <a:ea typeface="Roboto Light" charset="0"/>
                <a:cs typeface="Roboto Light" charset="0"/>
              </a:endParaRPr>
            </a:p>
          </p:txBody>
        </p:sp>
        <p:sp>
          <p:nvSpPr>
            <p:cNvPr id="11" name="Oval 10"/>
            <p:cNvSpPr/>
            <p:nvPr/>
          </p:nvSpPr>
          <p:spPr>
            <a:xfrm>
              <a:off x="5778652" y="3350875"/>
              <a:ext cx="502515" cy="502515"/>
            </a:xfrm>
            <a:prstGeom prst="ellipse">
              <a:avLst/>
            </a:prstGeom>
            <a:solidFill>
              <a:srgbClr val="FEC50A"/>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2" name="Oval 11"/>
            <p:cNvSpPr/>
            <p:nvPr/>
          </p:nvSpPr>
          <p:spPr>
            <a:xfrm>
              <a:off x="5780346" y="2557499"/>
              <a:ext cx="502515" cy="502515"/>
            </a:xfrm>
            <a:prstGeom prst="ellipse">
              <a:avLst/>
            </a:prstGeom>
            <a:solidFill>
              <a:srgbClr val="00C0F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3" name="Oval 12"/>
            <p:cNvSpPr/>
            <p:nvPr/>
          </p:nvSpPr>
          <p:spPr>
            <a:xfrm>
              <a:off x="5780346" y="4144251"/>
              <a:ext cx="502515" cy="502515"/>
            </a:xfrm>
            <a:prstGeom prst="ellipse">
              <a:avLst/>
            </a:prstGeom>
            <a:solidFill>
              <a:srgbClr val="92D05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92D050"/>
                </a:solidFill>
                <a:latin typeface="Roboto Light" charset="0"/>
                <a:ea typeface="Roboto Light" charset="0"/>
                <a:cs typeface="Roboto Light" charset="0"/>
              </a:endParaRPr>
            </a:p>
          </p:txBody>
        </p:sp>
      </p:grpSp>
      <p:sp>
        <p:nvSpPr>
          <p:cNvPr id="14" name="1 Marcador de texto"/>
          <p:cNvSpPr txBox="1">
            <a:spLocks/>
          </p:cNvSpPr>
          <p:nvPr/>
        </p:nvSpPr>
        <p:spPr>
          <a:xfrm>
            <a:off x="191751" y="292662"/>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a:r>
              <a:rPr lang="en-US" sz="2250" dirty="0" smtClean="0">
                <a:solidFill>
                  <a:srgbClr val="3D3D3D"/>
                </a:solidFill>
                <a:latin typeface="Montserrat" panose="020B0604020202020204" charset="0"/>
                <a:ea typeface="Roboto Light" panose="02000000000000000000" pitchFamily="2" charset="0"/>
                <a:cs typeface="Oswald" panose="02000503000000000000" pitchFamily="2" charset="0"/>
              </a:rPr>
              <a:t>6.</a:t>
            </a:r>
            <a:r>
              <a:rPr lang="en-US" sz="2250" dirty="0" smtClean="0">
                <a:solidFill>
                  <a:srgbClr val="00B0F0"/>
                </a:solidFill>
                <a:latin typeface="Montserrat" panose="020B0604020202020204" charset="0"/>
                <a:ea typeface="Roboto Light" panose="02000000000000000000" pitchFamily="2" charset="0"/>
                <a:cs typeface="Oswald" panose="02000503000000000000" pitchFamily="2" charset="0"/>
              </a:rPr>
              <a:t> FINALLY JOIN IN!</a:t>
            </a:r>
            <a:endParaRPr lang="en-US" sz="2250" dirty="0">
              <a:solidFill>
                <a:srgbClr val="00B0F0"/>
              </a:solidFill>
              <a:latin typeface="Montserrat" panose="020B0604020202020204" charset="0"/>
              <a:ea typeface="Roboto Light" panose="02000000000000000000" pitchFamily="2" charset="0"/>
              <a:cs typeface="Oswald" panose="02000503000000000000" pitchFamily="2" charset="0"/>
            </a:endParaRPr>
          </a:p>
        </p:txBody>
      </p:sp>
      <p:grpSp>
        <p:nvGrpSpPr>
          <p:cNvPr id="15" name="Group 14"/>
          <p:cNvGrpSpPr/>
          <p:nvPr/>
        </p:nvGrpSpPr>
        <p:grpSpPr>
          <a:xfrm>
            <a:off x="454639" y="1054556"/>
            <a:ext cx="4710233" cy="3525314"/>
            <a:chOff x="531239" y="2245625"/>
            <a:chExt cx="4710233" cy="3525314"/>
          </a:xfrm>
        </p:grpSpPr>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23699" y="1653165"/>
              <a:ext cx="3525314" cy="4710233"/>
            </a:xfrm>
            <a:prstGeom prst="rect">
              <a:avLst/>
            </a:prstGeom>
          </p:spPr>
        </p:pic>
        <p:sp>
          <p:nvSpPr>
            <p:cNvPr id="17" name="Rectangle 16"/>
            <p:cNvSpPr/>
            <p:nvPr/>
          </p:nvSpPr>
          <p:spPr>
            <a:xfrm>
              <a:off x="1109749" y="2580941"/>
              <a:ext cx="3703320" cy="2826143"/>
            </a:xfrm>
            <a:prstGeom prst="rect">
              <a:avLst/>
            </a:prstGeom>
            <a:solidFill>
              <a:srgbClr val="FF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gr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994" y="125688"/>
            <a:ext cx="2228246" cy="49267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1963" y="4621027"/>
            <a:ext cx="1033980" cy="418800"/>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8490" y="4720805"/>
            <a:ext cx="1570022" cy="219244"/>
          </a:xfrm>
          <a:prstGeom prst="rect">
            <a:avLst/>
          </a:prstGeom>
        </p:spPr>
      </p:pic>
      <p:pic>
        <p:nvPicPr>
          <p:cNvPr id="31" name="Shape 98"/>
          <p:cNvPicPr preferRelativeResize="0"/>
          <p:nvPr/>
        </p:nvPicPr>
        <p:blipFill rotWithShape="1">
          <a:blip r:embed="rId7">
            <a:alphaModFix/>
          </a:blip>
          <a:srcRect/>
          <a:stretch/>
        </p:blipFill>
        <p:spPr>
          <a:xfrm>
            <a:off x="2898512" y="4720805"/>
            <a:ext cx="503451" cy="219243"/>
          </a:xfrm>
          <a:prstGeom prst="rect">
            <a:avLst/>
          </a:prstGeom>
          <a:noFill/>
          <a:ln>
            <a:noFill/>
          </a:ln>
        </p:spPr>
      </p:pic>
      <p:sp>
        <p:nvSpPr>
          <p:cNvPr id="26" name="TextBox 25"/>
          <p:cNvSpPr txBox="1"/>
          <p:nvPr/>
        </p:nvSpPr>
        <p:spPr>
          <a:xfrm>
            <a:off x="6015421" y="1873794"/>
            <a:ext cx="2766242" cy="300082"/>
          </a:xfrm>
          <a:prstGeom prst="rect">
            <a:avLst/>
          </a:prstGeom>
          <a:noFill/>
        </p:spPr>
        <p:txBody>
          <a:bodyPr wrap="square" rtlCol="0">
            <a:spAutoFit/>
          </a:bodyPr>
          <a:lstStyle/>
          <a:p>
            <a:r>
              <a:rPr lang="en-US" sz="1350" dirty="0" smtClean="0">
                <a:solidFill>
                  <a:schemeClr val="bg2">
                    <a:lumMod val="75000"/>
                  </a:schemeClr>
                </a:solidFill>
                <a:latin typeface="Montserrat Light" panose="020B0604020202020204" charset="0"/>
                <a:ea typeface="Roboto Light" charset="0"/>
                <a:cs typeface="Roboto Light" charset="0"/>
              </a:rPr>
              <a:t>The internet is a great tool!</a:t>
            </a:r>
            <a:endParaRPr lang="en-US" sz="1350" dirty="0">
              <a:solidFill>
                <a:schemeClr val="bg2">
                  <a:lumMod val="75000"/>
                </a:schemeClr>
              </a:solidFill>
              <a:latin typeface="Montserrat Light" panose="020B0604020202020204" charset="0"/>
              <a:ea typeface="Roboto Light" charset="0"/>
              <a:cs typeface="Roboto Light" charset="0"/>
            </a:endParaRPr>
          </a:p>
        </p:txBody>
      </p:sp>
      <p:sp>
        <p:nvSpPr>
          <p:cNvPr id="20" name="TextBox 19"/>
          <p:cNvSpPr txBox="1"/>
          <p:nvPr/>
        </p:nvSpPr>
        <p:spPr>
          <a:xfrm>
            <a:off x="6094819" y="3460546"/>
            <a:ext cx="2921959" cy="507831"/>
          </a:xfrm>
          <a:prstGeom prst="rect">
            <a:avLst/>
          </a:prstGeom>
          <a:noFill/>
        </p:spPr>
        <p:txBody>
          <a:bodyPr wrap="square" rtlCol="0">
            <a:spAutoFit/>
          </a:bodyPr>
          <a:lstStyle/>
          <a:p>
            <a:r>
              <a:rPr lang="en-US" sz="1350" dirty="0" smtClean="0">
                <a:solidFill>
                  <a:schemeClr val="bg2">
                    <a:lumMod val="75000"/>
                  </a:schemeClr>
                </a:solidFill>
                <a:latin typeface="Montserrat Light" panose="020B0604020202020204" charset="0"/>
                <a:ea typeface="Roboto Light" charset="0"/>
                <a:cs typeface="Roboto Light" charset="0"/>
              </a:rPr>
              <a:t>Get involved in </a:t>
            </a:r>
          </a:p>
          <a:p>
            <a:r>
              <a:rPr lang="en-US" sz="1350" dirty="0" smtClean="0">
                <a:solidFill>
                  <a:schemeClr val="bg2">
                    <a:lumMod val="75000"/>
                  </a:schemeClr>
                </a:solidFill>
                <a:latin typeface="Montserrat Light" panose="020B0604020202020204" charset="0"/>
                <a:ea typeface="Roboto Light" charset="0"/>
                <a:cs typeface="Roboto Light" charset="0"/>
              </a:rPr>
              <a:t>Safer Internet Day</a:t>
            </a:r>
            <a:endParaRPr lang="en-US" sz="1350" dirty="0">
              <a:solidFill>
                <a:schemeClr val="bg2">
                  <a:lumMod val="75000"/>
                </a:schemeClr>
              </a:solidFill>
              <a:latin typeface="Montserrat Light" panose="020B0604020202020204" charset="0"/>
              <a:ea typeface="Roboto Light" charset="0"/>
              <a:cs typeface="Roboto Light" charset="0"/>
            </a:endParaRPr>
          </a:p>
        </p:txBody>
      </p:sp>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l="795" r="9431"/>
          <a:stretch/>
        </p:blipFill>
        <p:spPr>
          <a:xfrm>
            <a:off x="985961" y="1380446"/>
            <a:ext cx="3824577" cy="2835569"/>
          </a:xfrm>
          <a:prstGeom prst="rect">
            <a:avLst/>
          </a:prstGeom>
        </p:spPr>
      </p:pic>
    </p:spTree>
    <p:extLst>
      <p:ext uri="{BB962C8B-B14F-4D97-AF65-F5344CB8AC3E}">
        <p14:creationId xmlns:p14="http://schemas.microsoft.com/office/powerpoint/2010/main" val="347034191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807358" y="1030109"/>
            <a:ext cx="2870975" cy="2060224"/>
          </a:xfrm>
        </p:spPr>
        <p:txBody>
          <a:bodyPr/>
          <a:lstStyle/>
          <a:p>
            <a:r>
              <a:rPr lang="en-IE" sz="1600" b="1" dirty="0" smtClean="0">
                <a:latin typeface="Montserrat" panose="020B0604020202020204" charset="0"/>
              </a:rPr>
              <a:t>Go </a:t>
            </a:r>
            <a:r>
              <a:rPr lang="en-IE" sz="1600" b="1" dirty="0">
                <a:latin typeface="Montserrat" panose="020B0604020202020204" charset="0"/>
              </a:rPr>
              <a:t>to p.18 of the Webwise Parents booklet offering advice on what advice to give their child on cyberbullying. </a:t>
            </a:r>
            <a:endParaRPr lang="en-IE" sz="1600" b="1" dirty="0" smtClean="0">
              <a:latin typeface="Montserrat" panose="020B0604020202020204" charset="0"/>
            </a:endParaRPr>
          </a:p>
          <a:p>
            <a:r>
              <a:rPr lang="en-IE" sz="1600" b="1" dirty="0" smtClean="0">
                <a:latin typeface="Montserrat" panose="020B0604020202020204" charset="0"/>
              </a:rPr>
              <a:t>Spend a </a:t>
            </a:r>
            <a:r>
              <a:rPr lang="en-IE" sz="1600" b="1" dirty="0">
                <a:latin typeface="Montserrat" panose="020B0604020202020204" charset="0"/>
              </a:rPr>
              <a:t>few minutes in pairs going over the advice and agree some steps they would take on what a parent can do their child is being bullied online.</a:t>
            </a:r>
          </a:p>
          <a:p>
            <a:endParaRPr lang="en-IE"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24</a:t>
            </a:fld>
            <a:endParaRPr lang="en"/>
          </a:p>
        </p:txBody>
      </p:sp>
      <p:sp>
        <p:nvSpPr>
          <p:cNvPr id="5" name="2 Marcador de texto"/>
          <p:cNvSpPr txBox="1">
            <a:spLocks/>
          </p:cNvSpPr>
          <p:nvPr/>
        </p:nvSpPr>
        <p:spPr>
          <a:xfrm>
            <a:off x="1524001" y="150083"/>
            <a:ext cx="7529124" cy="473313"/>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pPr indent="0" algn="r">
              <a:buFont typeface="Montserrat Light"/>
              <a:buNone/>
            </a:pPr>
            <a:r>
              <a:rPr lang="en-US" b="1" dirty="0" smtClean="0">
                <a:latin typeface="Montserrat" panose="020B0604020202020204" charset="0"/>
              </a:rPr>
              <a:t>ACTIVITY:  </a:t>
            </a:r>
            <a:r>
              <a:rPr lang="en-US" b="1" dirty="0" smtClean="0">
                <a:solidFill>
                  <a:srgbClr val="D379AC"/>
                </a:solidFill>
                <a:latin typeface="Montserrat" panose="020B0604020202020204" charset="0"/>
              </a:rPr>
              <a:t>RESPECTFUL COMMUNICATION</a:t>
            </a:r>
          </a:p>
        </p:txBody>
      </p:sp>
      <p:sp>
        <p:nvSpPr>
          <p:cNvPr id="6" name="Rectangle 5"/>
          <p:cNvSpPr/>
          <p:nvPr/>
        </p:nvSpPr>
        <p:spPr>
          <a:xfrm>
            <a:off x="679659" y="4658229"/>
            <a:ext cx="7114839" cy="307777"/>
          </a:xfrm>
          <a:prstGeom prst="rect">
            <a:avLst/>
          </a:prstGeom>
        </p:spPr>
        <p:txBody>
          <a:bodyPr wrap="square">
            <a:spAutoFit/>
          </a:bodyPr>
          <a:lstStyle/>
          <a:p>
            <a:r>
              <a:rPr lang="en-GB" b="1" dirty="0">
                <a:latin typeface="Montserrat" panose="020B0604020202020204" charset="0"/>
              </a:rPr>
              <a:t>Click the Link to play </a:t>
            </a:r>
            <a:r>
              <a:rPr lang="en-GB" b="1" dirty="0" smtClean="0">
                <a:latin typeface="Montserrat" panose="020B0604020202020204" charset="0"/>
              </a:rPr>
              <a:t>video: </a:t>
            </a:r>
            <a:r>
              <a:rPr lang="en-IE" dirty="0">
                <a:hlinkClick r:id="rId3"/>
              </a:rPr>
              <a:t>https://vimeo.com/359094916</a:t>
            </a:r>
            <a:endParaRPr lang="en-GB" b="1" dirty="0">
              <a:latin typeface="Montserrat" panose="020B0604020202020204" charset="0"/>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82623" y="1024127"/>
            <a:ext cx="4170625" cy="3636263"/>
          </a:xfrm>
          <a:prstGeom prst="rect">
            <a:avLst/>
          </a:prstGeom>
        </p:spPr>
      </p:pic>
      <p:pic>
        <p:nvPicPr>
          <p:cNvPr id="9" name="Picture 8">
            <a:hlinkClick r:id="rId3"/>
          </p:cNvPr>
          <p:cNvPicPr>
            <a:picLocks noChangeAspect="1"/>
          </p:cNvPicPr>
          <p:nvPr/>
        </p:nvPicPr>
        <p:blipFill rotWithShape="1">
          <a:blip r:embed="rId5">
            <a:extLst>
              <a:ext uri="{28A0092B-C50C-407E-A947-70E740481C1C}">
                <a14:useLocalDpi xmlns:a14="http://schemas.microsoft.com/office/drawing/2010/main" val="0"/>
              </a:ext>
            </a:extLst>
          </a:blip>
          <a:srcRect l="1760" t="22830" r="545" b="-2020"/>
          <a:stretch/>
        </p:blipFill>
        <p:spPr>
          <a:xfrm>
            <a:off x="1341120" y="1146047"/>
            <a:ext cx="3877056" cy="2389843"/>
          </a:xfrm>
          <a:prstGeom prst="rect">
            <a:avLst/>
          </a:prstGeom>
        </p:spPr>
      </p:pic>
    </p:spTree>
    <p:extLst>
      <p:ext uri="{BB962C8B-B14F-4D97-AF65-F5344CB8AC3E}">
        <p14:creationId xmlns:p14="http://schemas.microsoft.com/office/powerpoint/2010/main" val="33309747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25</a:t>
            </a:fld>
            <a:endParaRPr lang="en"/>
          </a:p>
        </p:txBody>
      </p:sp>
      <p:sp>
        <p:nvSpPr>
          <p:cNvPr id="12" name="2 Marcador de texto"/>
          <p:cNvSpPr>
            <a:spLocks noGrp="1"/>
          </p:cNvSpPr>
          <p:nvPr>
            <p:ph type="body" sz="quarter" idx="4294967295"/>
          </p:nvPr>
        </p:nvSpPr>
        <p:spPr>
          <a:xfrm>
            <a:off x="3179313" y="150083"/>
            <a:ext cx="5873811" cy="473313"/>
          </a:xfrm>
          <a:prstGeom prst="rect">
            <a:avLst/>
          </a:prstGeom>
        </p:spPr>
        <p:txBody>
          <a:bodyPr/>
          <a:lstStyle/>
          <a:p>
            <a:pPr indent="0" algn="r">
              <a:buNone/>
            </a:pPr>
            <a:r>
              <a:rPr lang="en-US" b="1" dirty="0" smtClean="0">
                <a:latin typeface="Montserrat" panose="020B0604020202020204" charset="0"/>
              </a:rPr>
              <a:t>ACTIVITY:  </a:t>
            </a:r>
            <a:r>
              <a:rPr lang="en-US" b="1" dirty="0" smtClean="0">
                <a:solidFill>
                  <a:srgbClr val="D379AC"/>
                </a:solidFill>
                <a:latin typeface="Montserrat" panose="020B0604020202020204" charset="0"/>
              </a:rPr>
              <a:t>REFLECTION</a:t>
            </a:r>
          </a:p>
        </p:txBody>
      </p:sp>
      <p:sp>
        <p:nvSpPr>
          <p:cNvPr id="13" name="35 Rectángulo"/>
          <p:cNvSpPr/>
          <p:nvPr/>
        </p:nvSpPr>
        <p:spPr>
          <a:xfrm>
            <a:off x="1379291" y="983846"/>
            <a:ext cx="4279264" cy="2982056"/>
          </a:xfrm>
          <a:prstGeom prst="rect">
            <a:avLst/>
          </a:prstGeom>
        </p:spPr>
        <p:txBody>
          <a:bodyPr wrap="square" lIns="90636" tIns="45318" rIns="90636" bIns="45318" anchor="ctr">
            <a:spAutoFit/>
          </a:bodyPr>
          <a:lstStyle/>
          <a:p>
            <a:pPr defTabSz="1208493">
              <a:lnSpc>
                <a:spcPct val="150000"/>
              </a:lnSpc>
            </a:pPr>
            <a:r>
              <a:rPr lang="en-IE" b="1" dirty="0">
                <a:solidFill>
                  <a:schemeClr val="bg2">
                    <a:lumMod val="75000"/>
                  </a:schemeClr>
                </a:solidFill>
                <a:latin typeface="Montserrat Light" panose="020B0604020202020204" charset="0"/>
                <a:ea typeface="Segoe UI" panose="020B0502040204020203" pitchFamily="34" charset="0"/>
                <a:cs typeface="Helvetica" panose="020B0604020202020204" pitchFamily="34" charset="0"/>
              </a:rPr>
              <a:t>Think back over some of the issues we have spoken about today:</a:t>
            </a:r>
          </a:p>
          <a:p>
            <a:pPr marL="342900" indent="-342900" defTabSz="1208493">
              <a:lnSpc>
                <a:spcPct val="150000"/>
              </a:lnSpc>
              <a:buAutoNum type="arabicPeriod"/>
            </a:pPr>
            <a:r>
              <a:rPr lang="en-IE" dirty="0" smtClean="0">
                <a:solidFill>
                  <a:srgbClr val="F05E43"/>
                </a:solidFill>
                <a:latin typeface="Montserrat Light" panose="020B0604020202020204" charset="0"/>
                <a:ea typeface="Segoe UI" panose="020B0502040204020203" pitchFamily="34" charset="0"/>
                <a:cs typeface="Helvetica" panose="020B0604020202020204" pitchFamily="34" charset="0"/>
              </a:rPr>
              <a:t>Parental Controls </a:t>
            </a:r>
          </a:p>
          <a:p>
            <a:pPr marL="342900" indent="-342900" defTabSz="1208493">
              <a:lnSpc>
                <a:spcPct val="150000"/>
              </a:lnSpc>
              <a:buAutoNum type="arabicPeriod"/>
            </a:pPr>
            <a:r>
              <a:rPr lang="en-IE" dirty="0" smtClean="0">
                <a:solidFill>
                  <a:srgbClr val="F05E43"/>
                </a:solidFill>
                <a:latin typeface="Montserrat Light" panose="020B0604020202020204" charset="0"/>
                <a:ea typeface="Segoe UI" panose="020B0502040204020203" pitchFamily="34" charset="0"/>
                <a:cs typeface="Helvetica" panose="020B0604020202020204" pitchFamily="34" charset="0"/>
              </a:rPr>
              <a:t>Managing </a:t>
            </a:r>
            <a:r>
              <a:rPr lang="en-IE" dirty="0">
                <a:solidFill>
                  <a:srgbClr val="F05E43"/>
                </a:solidFill>
                <a:latin typeface="Montserrat Light" panose="020B0604020202020204" charset="0"/>
                <a:ea typeface="Segoe UI" panose="020B0502040204020203" pitchFamily="34" charset="0"/>
                <a:cs typeface="Helvetica" panose="020B0604020202020204" pitchFamily="34" charset="0"/>
              </a:rPr>
              <a:t>Screen time</a:t>
            </a:r>
          </a:p>
          <a:p>
            <a:pPr marL="342900" indent="-342900" defTabSz="1208493">
              <a:lnSpc>
                <a:spcPct val="150000"/>
              </a:lnSpc>
              <a:buAutoNum type="arabicPeriod"/>
            </a:pPr>
            <a:r>
              <a:rPr lang="en-IE" dirty="0" smtClean="0">
                <a:solidFill>
                  <a:srgbClr val="F05E43"/>
                </a:solidFill>
                <a:latin typeface="Montserrat Light" panose="020B0604020202020204" charset="0"/>
                <a:ea typeface="Segoe UI" panose="020B0502040204020203" pitchFamily="34" charset="0"/>
                <a:cs typeface="Helvetica" panose="020B0604020202020204" pitchFamily="34" charset="0"/>
              </a:rPr>
              <a:t>Setting guidelines around  technology use</a:t>
            </a:r>
          </a:p>
          <a:p>
            <a:pPr marL="342900" indent="-342900" defTabSz="1208493">
              <a:lnSpc>
                <a:spcPct val="150000"/>
              </a:lnSpc>
              <a:buFont typeface="Arial"/>
              <a:buAutoNum type="arabicPeriod"/>
            </a:pPr>
            <a:r>
              <a:rPr lang="en-IE" dirty="0">
                <a:solidFill>
                  <a:srgbClr val="F05E43"/>
                </a:solidFill>
                <a:latin typeface="Montserrat Light" panose="020B0604020202020204" charset="0"/>
                <a:ea typeface="Segoe UI" panose="020B0502040204020203" pitchFamily="34" charset="0"/>
                <a:cs typeface="Helvetica" panose="020B0604020202020204" pitchFamily="34" charset="0"/>
              </a:rPr>
              <a:t>Online </a:t>
            </a:r>
            <a:r>
              <a:rPr lang="en-IE" dirty="0" smtClean="0">
                <a:solidFill>
                  <a:srgbClr val="F05E43"/>
                </a:solidFill>
                <a:latin typeface="Montserrat Light" panose="020B0604020202020204" charset="0"/>
                <a:ea typeface="Segoe UI" panose="020B0502040204020203" pitchFamily="34" charset="0"/>
                <a:cs typeface="Helvetica" panose="020B0604020202020204" pitchFamily="34" charset="0"/>
              </a:rPr>
              <a:t>Gaming</a:t>
            </a:r>
          </a:p>
          <a:p>
            <a:pPr marL="342900" indent="-342900" defTabSz="1208493">
              <a:lnSpc>
                <a:spcPct val="150000"/>
              </a:lnSpc>
              <a:buAutoNum type="arabicPeriod"/>
            </a:pPr>
            <a:r>
              <a:rPr lang="en-IE" dirty="0" smtClean="0">
                <a:solidFill>
                  <a:srgbClr val="F05E43"/>
                </a:solidFill>
                <a:latin typeface="Montserrat Light" panose="020B0604020202020204" charset="0"/>
                <a:ea typeface="Segoe UI" panose="020B0502040204020203" pitchFamily="34" charset="0"/>
                <a:cs typeface="Helvetica" panose="020B0604020202020204" pitchFamily="34" charset="0"/>
              </a:rPr>
              <a:t>Talking to your child about online safety</a:t>
            </a:r>
          </a:p>
          <a:p>
            <a:pPr marL="342900" indent="-342900" defTabSz="1208493">
              <a:lnSpc>
                <a:spcPct val="150000"/>
              </a:lnSpc>
              <a:buAutoNum type="arabicPeriod"/>
            </a:pPr>
            <a:r>
              <a:rPr lang="en-IE" dirty="0" smtClean="0">
                <a:solidFill>
                  <a:srgbClr val="F05E43"/>
                </a:solidFill>
                <a:latin typeface="Montserrat Light" panose="020B0604020202020204" charset="0"/>
                <a:ea typeface="Segoe UI" panose="020B0502040204020203" pitchFamily="34" charset="0"/>
                <a:cs typeface="Helvetica" panose="020B0604020202020204" pitchFamily="34" charset="0"/>
              </a:rPr>
              <a:t>Leading by example</a:t>
            </a:r>
          </a:p>
          <a:p>
            <a:pPr marL="342900" indent="-342900" defTabSz="1208493">
              <a:lnSpc>
                <a:spcPct val="150000"/>
              </a:lnSpc>
              <a:buAutoNum type="arabicPeriod"/>
            </a:pPr>
            <a:r>
              <a:rPr lang="en-IE" dirty="0" smtClean="0">
                <a:solidFill>
                  <a:srgbClr val="F05E43"/>
                </a:solidFill>
                <a:latin typeface="Montserrat Light" panose="020B0604020202020204" charset="0"/>
                <a:ea typeface="Segoe UI" panose="020B0502040204020203" pitchFamily="34" charset="0"/>
                <a:cs typeface="Helvetica" panose="020B0604020202020204" pitchFamily="34" charset="0"/>
              </a:rPr>
              <a:t>Respectful Communication</a:t>
            </a:r>
          </a:p>
        </p:txBody>
      </p:sp>
      <p:sp>
        <p:nvSpPr>
          <p:cNvPr id="14" name="37 Rectángulo"/>
          <p:cNvSpPr/>
          <p:nvPr/>
        </p:nvSpPr>
        <p:spPr>
          <a:xfrm>
            <a:off x="860777" y="4140025"/>
            <a:ext cx="6355079" cy="719898"/>
          </a:xfrm>
          <a:prstGeom prst="rect">
            <a:avLst/>
          </a:prstGeom>
        </p:spPr>
        <p:txBody>
          <a:bodyPr wrap="square" lIns="90636" tIns="45318" rIns="90636" bIns="45318">
            <a:spAutoFit/>
          </a:bodyPr>
          <a:lstStyle/>
          <a:p>
            <a:pPr defTabSz="1208493">
              <a:lnSpc>
                <a:spcPct val="150000"/>
              </a:lnSpc>
            </a:pPr>
            <a:r>
              <a:rPr lang="en-IE" b="1" noProof="1">
                <a:solidFill>
                  <a:srgbClr val="F05E43"/>
                </a:solidFill>
                <a:latin typeface="Montserrat Light" panose="020B0604020202020204" charset="0"/>
                <a:ea typeface="Segoe UI" panose="020B0502040204020203" pitchFamily="34" charset="0"/>
                <a:cs typeface="Helvetica" panose="020B0604020202020204" pitchFamily="34" charset="0"/>
              </a:rPr>
              <a:t>Create a to do list of actions that you think will help </a:t>
            </a:r>
            <a:endParaRPr lang="en-IE" b="1" noProof="1" smtClean="0">
              <a:solidFill>
                <a:srgbClr val="F05E43"/>
              </a:solidFill>
              <a:latin typeface="Montserrat Light" panose="020B0604020202020204" charset="0"/>
              <a:ea typeface="Segoe UI" panose="020B0502040204020203" pitchFamily="34" charset="0"/>
              <a:cs typeface="Helvetica" panose="020B0604020202020204" pitchFamily="34" charset="0"/>
            </a:endParaRPr>
          </a:p>
          <a:p>
            <a:pPr defTabSz="1208493">
              <a:lnSpc>
                <a:spcPct val="150000"/>
              </a:lnSpc>
            </a:pPr>
            <a:r>
              <a:rPr lang="en-IE" b="1" noProof="1" smtClean="0">
                <a:solidFill>
                  <a:srgbClr val="F05E43"/>
                </a:solidFill>
                <a:latin typeface="Montserrat Light" panose="020B0604020202020204" charset="0"/>
                <a:ea typeface="Segoe UI" panose="020B0502040204020203" pitchFamily="34" charset="0"/>
                <a:cs typeface="Helvetica" panose="020B0604020202020204" pitchFamily="34" charset="0"/>
              </a:rPr>
              <a:t>your </a:t>
            </a:r>
            <a:r>
              <a:rPr lang="en-IE" b="1" noProof="1">
                <a:solidFill>
                  <a:srgbClr val="F05E43"/>
                </a:solidFill>
                <a:latin typeface="Montserrat Light" panose="020B0604020202020204" charset="0"/>
                <a:ea typeface="Segoe UI" panose="020B0502040204020203" pitchFamily="34" charset="0"/>
                <a:cs typeface="Helvetica" panose="020B0604020202020204" pitchFamily="34" charset="0"/>
              </a:rPr>
              <a:t>children to have more positive online experiences. </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79744" y="612132"/>
            <a:ext cx="2869144" cy="4531368"/>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57576" r="4258"/>
          <a:stretch/>
        </p:blipFill>
        <p:spPr>
          <a:xfrm>
            <a:off x="6378222" y="1062194"/>
            <a:ext cx="1890889" cy="3425140"/>
          </a:xfrm>
          <a:prstGeom prst="rect">
            <a:avLst/>
          </a:prstGeom>
        </p:spPr>
      </p:pic>
    </p:spTree>
    <p:extLst>
      <p:ext uri="{BB962C8B-B14F-4D97-AF65-F5344CB8AC3E}">
        <p14:creationId xmlns:p14="http://schemas.microsoft.com/office/powerpoint/2010/main" val="10103284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1" name="Shape 7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26</a:t>
            </a:fld>
            <a:endParaRPr/>
          </a:p>
        </p:txBody>
      </p:sp>
      <p:grpSp>
        <p:nvGrpSpPr>
          <p:cNvPr id="10" name="Group 9"/>
          <p:cNvGrpSpPr/>
          <p:nvPr/>
        </p:nvGrpSpPr>
        <p:grpSpPr>
          <a:xfrm>
            <a:off x="289111" y="844844"/>
            <a:ext cx="7097233" cy="4298656"/>
            <a:chOff x="2156604" y="2301087"/>
            <a:chExt cx="6892694" cy="4187198"/>
          </a:xfrm>
        </p:grpSpPr>
        <p:sp>
          <p:nvSpPr>
            <p:cNvPr id="11" name="20 Rectángulo redondeado"/>
            <p:cNvSpPr/>
            <p:nvPr/>
          </p:nvSpPr>
          <p:spPr>
            <a:xfrm>
              <a:off x="2210926" y="6218994"/>
              <a:ext cx="6817774" cy="269291"/>
            </a:xfrm>
            <a:custGeom>
              <a:avLst/>
              <a:gdLst>
                <a:gd name="connsiteX0" fmla="*/ 0 w 6581775"/>
                <a:gd name="connsiteY0" fmla="*/ 12303 h 73819"/>
                <a:gd name="connsiteX1" fmla="*/ 12303 w 6581775"/>
                <a:gd name="connsiteY1" fmla="*/ 0 h 73819"/>
                <a:gd name="connsiteX2" fmla="*/ 6569472 w 6581775"/>
                <a:gd name="connsiteY2" fmla="*/ 0 h 73819"/>
                <a:gd name="connsiteX3" fmla="*/ 6581775 w 6581775"/>
                <a:gd name="connsiteY3" fmla="*/ 12303 h 73819"/>
                <a:gd name="connsiteX4" fmla="*/ 6581775 w 6581775"/>
                <a:gd name="connsiteY4" fmla="*/ 61516 h 73819"/>
                <a:gd name="connsiteX5" fmla="*/ 6569472 w 6581775"/>
                <a:gd name="connsiteY5" fmla="*/ 73819 h 73819"/>
                <a:gd name="connsiteX6" fmla="*/ 12303 w 6581775"/>
                <a:gd name="connsiteY6" fmla="*/ 73819 h 73819"/>
                <a:gd name="connsiteX7" fmla="*/ 0 w 6581775"/>
                <a:gd name="connsiteY7" fmla="*/ 61516 h 73819"/>
                <a:gd name="connsiteX8" fmla="*/ 0 w 6581775"/>
                <a:gd name="connsiteY8" fmla="*/ 12303 h 73819"/>
                <a:gd name="connsiteX0" fmla="*/ 0 w 6581775"/>
                <a:gd name="connsiteY0" fmla="*/ 12303 h 76200"/>
                <a:gd name="connsiteX1" fmla="*/ 12303 w 6581775"/>
                <a:gd name="connsiteY1" fmla="*/ 0 h 76200"/>
                <a:gd name="connsiteX2" fmla="*/ 6569472 w 6581775"/>
                <a:gd name="connsiteY2" fmla="*/ 0 h 76200"/>
                <a:gd name="connsiteX3" fmla="*/ 6581775 w 6581775"/>
                <a:gd name="connsiteY3" fmla="*/ 12303 h 76200"/>
                <a:gd name="connsiteX4" fmla="*/ 6581775 w 6581775"/>
                <a:gd name="connsiteY4" fmla="*/ 61516 h 76200"/>
                <a:gd name="connsiteX5" fmla="*/ 6569472 w 6581775"/>
                <a:gd name="connsiteY5" fmla="*/ 73819 h 76200"/>
                <a:gd name="connsiteX6" fmla="*/ 202803 w 6581775"/>
                <a:gd name="connsiteY6" fmla="*/ 76200 h 76200"/>
                <a:gd name="connsiteX7" fmla="*/ 0 w 6581775"/>
                <a:gd name="connsiteY7" fmla="*/ 61516 h 76200"/>
                <a:gd name="connsiteX8" fmla="*/ 0 w 6581775"/>
                <a:gd name="connsiteY8" fmla="*/ 12303 h 76200"/>
                <a:gd name="connsiteX0" fmla="*/ 334156 w 6915931"/>
                <a:gd name="connsiteY0" fmla="*/ 12303 h 76200"/>
                <a:gd name="connsiteX1" fmla="*/ 346459 w 6915931"/>
                <a:gd name="connsiteY1" fmla="*/ 0 h 76200"/>
                <a:gd name="connsiteX2" fmla="*/ 6903628 w 6915931"/>
                <a:gd name="connsiteY2" fmla="*/ 0 h 76200"/>
                <a:gd name="connsiteX3" fmla="*/ 6915931 w 6915931"/>
                <a:gd name="connsiteY3" fmla="*/ 12303 h 76200"/>
                <a:gd name="connsiteX4" fmla="*/ 6915931 w 6915931"/>
                <a:gd name="connsiteY4" fmla="*/ 61516 h 76200"/>
                <a:gd name="connsiteX5" fmla="*/ 6903628 w 6915931"/>
                <a:gd name="connsiteY5" fmla="*/ 73819 h 76200"/>
                <a:gd name="connsiteX6" fmla="*/ 536959 w 6915931"/>
                <a:gd name="connsiteY6" fmla="*/ 76200 h 76200"/>
                <a:gd name="connsiteX7" fmla="*/ 334156 w 6915931"/>
                <a:gd name="connsiteY7" fmla="*/ 12303 h 76200"/>
                <a:gd name="connsiteX0" fmla="*/ 908279 w 7287251"/>
                <a:gd name="connsiteY0" fmla="*/ 76200 h 76200"/>
                <a:gd name="connsiteX1" fmla="*/ 717779 w 7287251"/>
                <a:gd name="connsiteY1" fmla="*/ 0 h 76200"/>
                <a:gd name="connsiteX2" fmla="*/ 7274948 w 7287251"/>
                <a:gd name="connsiteY2" fmla="*/ 0 h 76200"/>
                <a:gd name="connsiteX3" fmla="*/ 7287251 w 7287251"/>
                <a:gd name="connsiteY3" fmla="*/ 12303 h 76200"/>
                <a:gd name="connsiteX4" fmla="*/ 7287251 w 7287251"/>
                <a:gd name="connsiteY4" fmla="*/ 61516 h 76200"/>
                <a:gd name="connsiteX5" fmla="*/ 7274948 w 7287251"/>
                <a:gd name="connsiteY5" fmla="*/ 73819 h 76200"/>
                <a:gd name="connsiteX6" fmla="*/ 908279 w 7287251"/>
                <a:gd name="connsiteY6" fmla="*/ 76200 h 76200"/>
                <a:gd name="connsiteX0" fmla="*/ 556434 w 6935406"/>
                <a:gd name="connsiteY0" fmla="*/ 76200 h 76200"/>
                <a:gd name="connsiteX1" fmla="*/ 365934 w 6935406"/>
                <a:gd name="connsiteY1" fmla="*/ 0 h 76200"/>
                <a:gd name="connsiteX2" fmla="*/ 6923103 w 6935406"/>
                <a:gd name="connsiteY2" fmla="*/ 0 h 76200"/>
                <a:gd name="connsiteX3" fmla="*/ 6935406 w 6935406"/>
                <a:gd name="connsiteY3" fmla="*/ 12303 h 76200"/>
                <a:gd name="connsiteX4" fmla="*/ 6935406 w 6935406"/>
                <a:gd name="connsiteY4" fmla="*/ 61516 h 76200"/>
                <a:gd name="connsiteX5" fmla="*/ 6923103 w 6935406"/>
                <a:gd name="connsiteY5" fmla="*/ 73819 h 76200"/>
                <a:gd name="connsiteX6" fmla="*/ 556434 w 6935406"/>
                <a:gd name="connsiteY6" fmla="*/ 76200 h 76200"/>
                <a:gd name="connsiteX0" fmla="*/ 203303 w 6582275"/>
                <a:gd name="connsiteY0" fmla="*/ 76200 h 76200"/>
                <a:gd name="connsiteX1" fmla="*/ 12803 w 6582275"/>
                <a:gd name="connsiteY1" fmla="*/ 0 h 76200"/>
                <a:gd name="connsiteX2" fmla="*/ 6569972 w 6582275"/>
                <a:gd name="connsiteY2" fmla="*/ 0 h 76200"/>
                <a:gd name="connsiteX3" fmla="*/ 6582275 w 6582275"/>
                <a:gd name="connsiteY3" fmla="*/ 12303 h 76200"/>
                <a:gd name="connsiteX4" fmla="*/ 6582275 w 6582275"/>
                <a:gd name="connsiteY4" fmla="*/ 61516 h 76200"/>
                <a:gd name="connsiteX5" fmla="*/ 6569972 w 6582275"/>
                <a:gd name="connsiteY5" fmla="*/ 73819 h 76200"/>
                <a:gd name="connsiteX6" fmla="*/ 203303 w 6582275"/>
                <a:gd name="connsiteY6" fmla="*/ 76200 h 76200"/>
                <a:gd name="connsiteX0" fmla="*/ 202643 w 6581615"/>
                <a:gd name="connsiteY0" fmla="*/ 76200 h 76200"/>
                <a:gd name="connsiteX1" fmla="*/ 12143 w 6581615"/>
                <a:gd name="connsiteY1" fmla="*/ 0 h 76200"/>
                <a:gd name="connsiteX2" fmla="*/ 6569312 w 6581615"/>
                <a:gd name="connsiteY2" fmla="*/ 0 h 76200"/>
                <a:gd name="connsiteX3" fmla="*/ 6581615 w 6581615"/>
                <a:gd name="connsiteY3" fmla="*/ 12303 h 76200"/>
                <a:gd name="connsiteX4" fmla="*/ 6581615 w 6581615"/>
                <a:gd name="connsiteY4" fmla="*/ 61516 h 76200"/>
                <a:gd name="connsiteX5" fmla="*/ 6569312 w 6581615"/>
                <a:gd name="connsiteY5" fmla="*/ 73819 h 76200"/>
                <a:gd name="connsiteX6" fmla="*/ 202643 w 6581615"/>
                <a:gd name="connsiteY6" fmla="*/ 76200 h 76200"/>
                <a:gd name="connsiteX0" fmla="*/ 202643 w 6581615"/>
                <a:gd name="connsiteY0" fmla="*/ 76200 h 76200"/>
                <a:gd name="connsiteX1" fmla="*/ 12143 w 6581615"/>
                <a:gd name="connsiteY1" fmla="*/ 0 h 76200"/>
                <a:gd name="connsiteX2" fmla="*/ 6569312 w 6581615"/>
                <a:gd name="connsiteY2" fmla="*/ 0 h 76200"/>
                <a:gd name="connsiteX3" fmla="*/ 6581615 w 6581615"/>
                <a:gd name="connsiteY3" fmla="*/ 12303 h 76200"/>
                <a:gd name="connsiteX4" fmla="*/ 6569312 w 6581615"/>
                <a:gd name="connsiteY4" fmla="*/ 73819 h 76200"/>
                <a:gd name="connsiteX5" fmla="*/ 202643 w 6581615"/>
                <a:gd name="connsiteY5" fmla="*/ 76200 h 76200"/>
                <a:gd name="connsiteX0" fmla="*/ 202643 w 7377095"/>
                <a:gd name="connsiteY0" fmla="*/ 76200 h 76200"/>
                <a:gd name="connsiteX1" fmla="*/ 12143 w 7377095"/>
                <a:gd name="connsiteY1" fmla="*/ 0 h 76200"/>
                <a:gd name="connsiteX2" fmla="*/ 6569312 w 7377095"/>
                <a:gd name="connsiteY2" fmla="*/ 0 h 76200"/>
                <a:gd name="connsiteX3" fmla="*/ 6569312 w 7377095"/>
                <a:gd name="connsiteY3" fmla="*/ 73819 h 76200"/>
                <a:gd name="connsiteX4" fmla="*/ 202643 w 7377095"/>
                <a:gd name="connsiteY4" fmla="*/ 76200 h 76200"/>
                <a:gd name="connsiteX0" fmla="*/ 202643 w 7276041"/>
                <a:gd name="connsiteY0" fmla="*/ 76200 h 76200"/>
                <a:gd name="connsiteX1" fmla="*/ 12143 w 7276041"/>
                <a:gd name="connsiteY1" fmla="*/ 0 h 76200"/>
                <a:gd name="connsiteX2" fmla="*/ 6569312 w 7276041"/>
                <a:gd name="connsiteY2" fmla="*/ 0 h 76200"/>
                <a:gd name="connsiteX3" fmla="*/ 6347855 w 7276041"/>
                <a:gd name="connsiteY3" fmla="*/ 73819 h 76200"/>
                <a:gd name="connsiteX4" fmla="*/ 202643 w 7276041"/>
                <a:gd name="connsiteY4" fmla="*/ 76200 h 76200"/>
                <a:gd name="connsiteX0" fmla="*/ 202643 w 7034172"/>
                <a:gd name="connsiteY0" fmla="*/ 76200 h 76200"/>
                <a:gd name="connsiteX1" fmla="*/ 12143 w 7034172"/>
                <a:gd name="connsiteY1" fmla="*/ 0 h 76200"/>
                <a:gd name="connsiteX2" fmla="*/ 6569312 w 7034172"/>
                <a:gd name="connsiteY2" fmla="*/ 0 h 76200"/>
                <a:gd name="connsiteX3" fmla="*/ 6347855 w 7034172"/>
                <a:gd name="connsiteY3" fmla="*/ 73819 h 76200"/>
                <a:gd name="connsiteX4" fmla="*/ 202643 w 7034172"/>
                <a:gd name="connsiteY4" fmla="*/ 76200 h 76200"/>
                <a:gd name="connsiteX0" fmla="*/ 202643 w 6569312"/>
                <a:gd name="connsiteY0" fmla="*/ 76200 h 76200"/>
                <a:gd name="connsiteX1" fmla="*/ 12143 w 6569312"/>
                <a:gd name="connsiteY1" fmla="*/ 0 h 76200"/>
                <a:gd name="connsiteX2" fmla="*/ 6569312 w 6569312"/>
                <a:gd name="connsiteY2" fmla="*/ 0 h 76200"/>
                <a:gd name="connsiteX3" fmla="*/ 6347855 w 6569312"/>
                <a:gd name="connsiteY3" fmla="*/ 73819 h 76200"/>
                <a:gd name="connsiteX4" fmla="*/ 202643 w 6569312"/>
                <a:gd name="connsiteY4" fmla="*/ 76200 h 76200"/>
                <a:gd name="connsiteX0" fmla="*/ 202643 w 6570965"/>
                <a:gd name="connsiteY0" fmla="*/ 76200 h 76200"/>
                <a:gd name="connsiteX1" fmla="*/ 12143 w 6570965"/>
                <a:gd name="connsiteY1" fmla="*/ 0 h 76200"/>
                <a:gd name="connsiteX2" fmla="*/ 6569312 w 6570965"/>
                <a:gd name="connsiteY2" fmla="*/ 0 h 76200"/>
                <a:gd name="connsiteX3" fmla="*/ 6347855 w 6570965"/>
                <a:gd name="connsiteY3" fmla="*/ 73819 h 76200"/>
                <a:gd name="connsiteX4" fmla="*/ 202643 w 6570965"/>
                <a:gd name="connsiteY4" fmla="*/ 7620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0965" h="76200">
                  <a:moveTo>
                    <a:pt x="202643" y="76200"/>
                  </a:moveTo>
                  <a:cubicBezTo>
                    <a:pt x="121814" y="61516"/>
                    <a:pt x="-46461" y="17462"/>
                    <a:pt x="12143" y="0"/>
                  </a:cubicBezTo>
                  <a:lnTo>
                    <a:pt x="6569312" y="0"/>
                  </a:lnTo>
                  <a:cubicBezTo>
                    <a:pt x="6583467" y="17065"/>
                    <a:pt x="6506472" y="53975"/>
                    <a:pt x="6347855" y="73819"/>
                  </a:cubicBezTo>
                  <a:lnTo>
                    <a:pt x="202643" y="76200"/>
                  </a:lnTo>
                  <a:close/>
                </a:path>
              </a:pathLst>
            </a:custGeom>
            <a:noFill/>
            <a:ln w="9525">
              <a:solidFill>
                <a:schemeClr val="accent1"/>
              </a:solidFill>
            </a:ln>
            <a:effectLst/>
            <a:scene3d>
              <a:camera prst="orthographicFront"/>
              <a:lightRig rig="harsh"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lIns="90636" tIns="45318" rIns="90636" bIns="45318" rtlCol="0" anchor="ctr"/>
            <a:lstStyle/>
            <a:p>
              <a:pPr algn="ctr" defTabSz="1208493"/>
              <a:endParaRPr lang="es-MX">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grpSp>
          <p:nvGrpSpPr>
            <p:cNvPr id="12" name="Group 11"/>
            <p:cNvGrpSpPr/>
            <p:nvPr/>
          </p:nvGrpSpPr>
          <p:grpSpPr>
            <a:xfrm>
              <a:off x="2156604" y="2301087"/>
              <a:ext cx="6892694" cy="4142845"/>
              <a:chOff x="3545096" y="2301087"/>
              <a:chExt cx="5504202" cy="3096411"/>
            </a:xfrm>
          </p:grpSpPr>
          <p:grpSp>
            <p:nvGrpSpPr>
              <p:cNvPr id="13" name="369 Grupo"/>
              <p:cNvGrpSpPr>
                <a:grpSpLocks noChangeAspect="1"/>
              </p:cNvGrpSpPr>
              <p:nvPr/>
            </p:nvGrpSpPr>
            <p:grpSpPr>
              <a:xfrm>
                <a:off x="3561545" y="2301087"/>
                <a:ext cx="5487753" cy="3096411"/>
                <a:chOff x="-5715543" y="207647"/>
                <a:chExt cx="6625214" cy="3762852"/>
              </a:xfrm>
            </p:grpSpPr>
            <p:sp>
              <p:nvSpPr>
                <p:cNvPr id="16" name="Rectángulo redondeado 37"/>
                <p:cNvSpPr/>
                <p:nvPr/>
              </p:nvSpPr>
              <p:spPr>
                <a:xfrm>
                  <a:off x="-5081178" y="207647"/>
                  <a:ext cx="5372676" cy="3681480"/>
                </a:xfrm>
                <a:prstGeom prst="roundRect">
                  <a:avLst>
                    <a:gd name="adj" fmla="val 5106"/>
                  </a:avLst>
                </a:prstGeom>
                <a:solidFill>
                  <a:schemeClr val="tx1"/>
                </a:solidFill>
                <a:ln>
                  <a:noFill/>
                </a:ln>
                <a:effectLst>
                  <a:innerShdw blurRad="25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17" name="Rectángulo redondeado 3"/>
                <p:cNvSpPr/>
                <p:nvPr/>
              </p:nvSpPr>
              <p:spPr>
                <a:xfrm>
                  <a:off x="-4897725" y="414678"/>
                  <a:ext cx="5029201" cy="3139168"/>
                </a:xfrm>
                <a:prstGeom prst="roundRect">
                  <a:avLst>
                    <a:gd name="adj" fmla="val 0"/>
                  </a:avLst>
                </a:prstGeom>
                <a:blipFill>
                  <a:blip r:embed="rId3"/>
                  <a:stretch>
                    <a:fillRect/>
                  </a:stretch>
                </a:blipFill>
                <a:ln>
                  <a:noFill/>
                </a:ln>
                <a:effectLst>
                  <a:innerShdw blurRad="25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18" name="Elipse 7"/>
                <p:cNvSpPr/>
                <p:nvPr/>
              </p:nvSpPr>
              <p:spPr>
                <a:xfrm>
                  <a:off x="-2427524" y="282449"/>
                  <a:ext cx="44887" cy="437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19" name="Elipse 7"/>
                <p:cNvSpPr/>
                <p:nvPr/>
              </p:nvSpPr>
              <p:spPr>
                <a:xfrm>
                  <a:off x="-2441390" y="280974"/>
                  <a:ext cx="36000" cy="36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grpSp>
              <p:nvGrpSpPr>
                <p:cNvPr id="20" name="374 Grupo"/>
                <p:cNvGrpSpPr/>
                <p:nvPr/>
              </p:nvGrpSpPr>
              <p:grpSpPr>
                <a:xfrm>
                  <a:off x="-5715543" y="3770615"/>
                  <a:ext cx="6625214" cy="199884"/>
                  <a:chOff x="-5715543" y="3770615"/>
                  <a:chExt cx="6625214" cy="199884"/>
                </a:xfrm>
                <a:effectLst>
                  <a:reflection blurRad="6350" stA="50000" endA="300" endPos="90000" dist="50800" dir="5400000" sy="-100000" algn="bl" rotWithShape="0"/>
                </a:effectLst>
              </p:grpSpPr>
              <p:sp>
                <p:nvSpPr>
                  <p:cNvPr id="23" name="20 Rectángulo redondeado"/>
                  <p:cNvSpPr/>
                  <p:nvPr/>
                </p:nvSpPr>
                <p:spPr>
                  <a:xfrm>
                    <a:off x="-5706018" y="3849586"/>
                    <a:ext cx="6599368" cy="120913"/>
                  </a:xfrm>
                  <a:custGeom>
                    <a:avLst/>
                    <a:gdLst>
                      <a:gd name="connsiteX0" fmla="*/ 0 w 6581775"/>
                      <a:gd name="connsiteY0" fmla="*/ 12303 h 73819"/>
                      <a:gd name="connsiteX1" fmla="*/ 12303 w 6581775"/>
                      <a:gd name="connsiteY1" fmla="*/ 0 h 73819"/>
                      <a:gd name="connsiteX2" fmla="*/ 6569472 w 6581775"/>
                      <a:gd name="connsiteY2" fmla="*/ 0 h 73819"/>
                      <a:gd name="connsiteX3" fmla="*/ 6581775 w 6581775"/>
                      <a:gd name="connsiteY3" fmla="*/ 12303 h 73819"/>
                      <a:gd name="connsiteX4" fmla="*/ 6581775 w 6581775"/>
                      <a:gd name="connsiteY4" fmla="*/ 61516 h 73819"/>
                      <a:gd name="connsiteX5" fmla="*/ 6569472 w 6581775"/>
                      <a:gd name="connsiteY5" fmla="*/ 73819 h 73819"/>
                      <a:gd name="connsiteX6" fmla="*/ 12303 w 6581775"/>
                      <a:gd name="connsiteY6" fmla="*/ 73819 h 73819"/>
                      <a:gd name="connsiteX7" fmla="*/ 0 w 6581775"/>
                      <a:gd name="connsiteY7" fmla="*/ 61516 h 73819"/>
                      <a:gd name="connsiteX8" fmla="*/ 0 w 6581775"/>
                      <a:gd name="connsiteY8" fmla="*/ 12303 h 73819"/>
                      <a:gd name="connsiteX0" fmla="*/ 0 w 6581775"/>
                      <a:gd name="connsiteY0" fmla="*/ 12303 h 76200"/>
                      <a:gd name="connsiteX1" fmla="*/ 12303 w 6581775"/>
                      <a:gd name="connsiteY1" fmla="*/ 0 h 76200"/>
                      <a:gd name="connsiteX2" fmla="*/ 6569472 w 6581775"/>
                      <a:gd name="connsiteY2" fmla="*/ 0 h 76200"/>
                      <a:gd name="connsiteX3" fmla="*/ 6581775 w 6581775"/>
                      <a:gd name="connsiteY3" fmla="*/ 12303 h 76200"/>
                      <a:gd name="connsiteX4" fmla="*/ 6581775 w 6581775"/>
                      <a:gd name="connsiteY4" fmla="*/ 61516 h 76200"/>
                      <a:gd name="connsiteX5" fmla="*/ 6569472 w 6581775"/>
                      <a:gd name="connsiteY5" fmla="*/ 73819 h 76200"/>
                      <a:gd name="connsiteX6" fmla="*/ 202803 w 6581775"/>
                      <a:gd name="connsiteY6" fmla="*/ 76200 h 76200"/>
                      <a:gd name="connsiteX7" fmla="*/ 0 w 6581775"/>
                      <a:gd name="connsiteY7" fmla="*/ 61516 h 76200"/>
                      <a:gd name="connsiteX8" fmla="*/ 0 w 6581775"/>
                      <a:gd name="connsiteY8" fmla="*/ 12303 h 76200"/>
                      <a:gd name="connsiteX0" fmla="*/ 334156 w 6915931"/>
                      <a:gd name="connsiteY0" fmla="*/ 12303 h 76200"/>
                      <a:gd name="connsiteX1" fmla="*/ 346459 w 6915931"/>
                      <a:gd name="connsiteY1" fmla="*/ 0 h 76200"/>
                      <a:gd name="connsiteX2" fmla="*/ 6903628 w 6915931"/>
                      <a:gd name="connsiteY2" fmla="*/ 0 h 76200"/>
                      <a:gd name="connsiteX3" fmla="*/ 6915931 w 6915931"/>
                      <a:gd name="connsiteY3" fmla="*/ 12303 h 76200"/>
                      <a:gd name="connsiteX4" fmla="*/ 6915931 w 6915931"/>
                      <a:gd name="connsiteY4" fmla="*/ 61516 h 76200"/>
                      <a:gd name="connsiteX5" fmla="*/ 6903628 w 6915931"/>
                      <a:gd name="connsiteY5" fmla="*/ 73819 h 76200"/>
                      <a:gd name="connsiteX6" fmla="*/ 536959 w 6915931"/>
                      <a:gd name="connsiteY6" fmla="*/ 76200 h 76200"/>
                      <a:gd name="connsiteX7" fmla="*/ 334156 w 6915931"/>
                      <a:gd name="connsiteY7" fmla="*/ 12303 h 76200"/>
                      <a:gd name="connsiteX0" fmla="*/ 908279 w 7287251"/>
                      <a:gd name="connsiteY0" fmla="*/ 76200 h 76200"/>
                      <a:gd name="connsiteX1" fmla="*/ 717779 w 7287251"/>
                      <a:gd name="connsiteY1" fmla="*/ 0 h 76200"/>
                      <a:gd name="connsiteX2" fmla="*/ 7274948 w 7287251"/>
                      <a:gd name="connsiteY2" fmla="*/ 0 h 76200"/>
                      <a:gd name="connsiteX3" fmla="*/ 7287251 w 7287251"/>
                      <a:gd name="connsiteY3" fmla="*/ 12303 h 76200"/>
                      <a:gd name="connsiteX4" fmla="*/ 7287251 w 7287251"/>
                      <a:gd name="connsiteY4" fmla="*/ 61516 h 76200"/>
                      <a:gd name="connsiteX5" fmla="*/ 7274948 w 7287251"/>
                      <a:gd name="connsiteY5" fmla="*/ 73819 h 76200"/>
                      <a:gd name="connsiteX6" fmla="*/ 908279 w 7287251"/>
                      <a:gd name="connsiteY6" fmla="*/ 76200 h 76200"/>
                      <a:gd name="connsiteX0" fmla="*/ 556434 w 6935406"/>
                      <a:gd name="connsiteY0" fmla="*/ 76200 h 76200"/>
                      <a:gd name="connsiteX1" fmla="*/ 365934 w 6935406"/>
                      <a:gd name="connsiteY1" fmla="*/ 0 h 76200"/>
                      <a:gd name="connsiteX2" fmla="*/ 6923103 w 6935406"/>
                      <a:gd name="connsiteY2" fmla="*/ 0 h 76200"/>
                      <a:gd name="connsiteX3" fmla="*/ 6935406 w 6935406"/>
                      <a:gd name="connsiteY3" fmla="*/ 12303 h 76200"/>
                      <a:gd name="connsiteX4" fmla="*/ 6935406 w 6935406"/>
                      <a:gd name="connsiteY4" fmla="*/ 61516 h 76200"/>
                      <a:gd name="connsiteX5" fmla="*/ 6923103 w 6935406"/>
                      <a:gd name="connsiteY5" fmla="*/ 73819 h 76200"/>
                      <a:gd name="connsiteX6" fmla="*/ 556434 w 6935406"/>
                      <a:gd name="connsiteY6" fmla="*/ 76200 h 76200"/>
                      <a:gd name="connsiteX0" fmla="*/ 203303 w 6582275"/>
                      <a:gd name="connsiteY0" fmla="*/ 76200 h 76200"/>
                      <a:gd name="connsiteX1" fmla="*/ 12803 w 6582275"/>
                      <a:gd name="connsiteY1" fmla="*/ 0 h 76200"/>
                      <a:gd name="connsiteX2" fmla="*/ 6569972 w 6582275"/>
                      <a:gd name="connsiteY2" fmla="*/ 0 h 76200"/>
                      <a:gd name="connsiteX3" fmla="*/ 6582275 w 6582275"/>
                      <a:gd name="connsiteY3" fmla="*/ 12303 h 76200"/>
                      <a:gd name="connsiteX4" fmla="*/ 6582275 w 6582275"/>
                      <a:gd name="connsiteY4" fmla="*/ 61516 h 76200"/>
                      <a:gd name="connsiteX5" fmla="*/ 6569972 w 6582275"/>
                      <a:gd name="connsiteY5" fmla="*/ 73819 h 76200"/>
                      <a:gd name="connsiteX6" fmla="*/ 203303 w 6582275"/>
                      <a:gd name="connsiteY6" fmla="*/ 76200 h 76200"/>
                      <a:gd name="connsiteX0" fmla="*/ 202643 w 6581615"/>
                      <a:gd name="connsiteY0" fmla="*/ 76200 h 76200"/>
                      <a:gd name="connsiteX1" fmla="*/ 12143 w 6581615"/>
                      <a:gd name="connsiteY1" fmla="*/ 0 h 76200"/>
                      <a:gd name="connsiteX2" fmla="*/ 6569312 w 6581615"/>
                      <a:gd name="connsiteY2" fmla="*/ 0 h 76200"/>
                      <a:gd name="connsiteX3" fmla="*/ 6581615 w 6581615"/>
                      <a:gd name="connsiteY3" fmla="*/ 12303 h 76200"/>
                      <a:gd name="connsiteX4" fmla="*/ 6581615 w 6581615"/>
                      <a:gd name="connsiteY4" fmla="*/ 61516 h 76200"/>
                      <a:gd name="connsiteX5" fmla="*/ 6569312 w 6581615"/>
                      <a:gd name="connsiteY5" fmla="*/ 73819 h 76200"/>
                      <a:gd name="connsiteX6" fmla="*/ 202643 w 6581615"/>
                      <a:gd name="connsiteY6" fmla="*/ 76200 h 76200"/>
                      <a:gd name="connsiteX0" fmla="*/ 202643 w 6581615"/>
                      <a:gd name="connsiteY0" fmla="*/ 76200 h 76200"/>
                      <a:gd name="connsiteX1" fmla="*/ 12143 w 6581615"/>
                      <a:gd name="connsiteY1" fmla="*/ 0 h 76200"/>
                      <a:gd name="connsiteX2" fmla="*/ 6569312 w 6581615"/>
                      <a:gd name="connsiteY2" fmla="*/ 0 h 76200"/>
                      <a:gd name="connsiteX3" fmla="*/ 6581615 w 6581615"/>
                      <a:gd name="connsiteY3" fmla="*/ 12303 h 76200"/>
                      <a:gd name="connsiteX4" fmla="*/ 6569312 w 6581615"/>
                      <a:gd name="connsiteY4" fmla="*/ 73819 h 76200"/>
                      <a:gd name="connsiteX5" fmla="*/ 202643 w 6581615"/>
                      <a:gd name="connsiteY5" fmla="*/ 76200 h 76200"/>
                      <a:gd name="connsiteX0" fmla="*/ 202643 w 7377095"/>
                      <a:gd name="connsiteY0" fmla="*/ 76200 h 76200"/>
                      <a:gd name="connsiteX1" fmla="*/ 12143 w 7377095"/>
                      <a:gd name="connsiteY1" fmla="*/ 0 h 76200"/>
                      <a:gd name="connsiteX2" fmla="*/ 6569312 w 7377095"/>
                      <a:gd name="connsiteY2" fmla="*/ 0 h 76200"/>
                      <a:gd name="connsiteX3" fmla="*/ 6569312 w 7377095"/>
                      <a:gd name="connsiteY3" fmla="*/ 73819 h 76200"/>
                      <a:gd name="connsiteX4" fmla="*/ 202643 w 7377095"/>
                      <a:gd name="connsiteY4" fmla="*/ 76200 h 76200"/>
                      <a:gd name="connsiteX0" fmla="*/ 202643 w 7276041"/>
                      <a:gd name="connsiteY0" fmla="*/ 76200 h 76200"/>
                      <a:gd name="connsiteX1" fmla="*/ 12143 w 7276041"/>
                      <a:gd name="connsiteY1" fmla="*/ 0 h 76200"/>
                      <a:gd name="connsiteX2" fmla="*/ 6569312 w 7276041"/>
                      <a:gd name="connsiteY2" fmla="*/ 0 h 76200"/>
                      <a:gd name="connsiteX3" fmla="*/ 6347855 w 7276041"/>
                      <a:gd name="connsiteY3" fmla="*/ 73819 h 76200"/>
                      <a:gd name="connsiteX4" fmla="*/ 202643 w 7276041"/>
                      <a:gd name="connsiteY4" fmla="*/ 76200 h 76200"/>
                      <a:gd name="connsiteX0" fmla="*/ 202643 w 7034172"/>
                      <a:gd name="connsiteY0" fmla="*/ 76200 h 76200"/>
                      <a:gd name="connsiteX1" fmla="*/ 12143 w 7034172"/>
                      <a:gd name="connsiteY1" fmla="*/ 0 h 76200"/>
                      <a:gd name="connsiteX2" fmla="*/ 6569312 w 7034172"/>
                      <a:gd name="connsiteY2" fmla="*/ 0 h 76200"/>
                      <a:gd name="connsiteX3" fmla="*/ 6347855 w 7034172"/>
                      <a:gd name="connsiteY3" fmla="*/ 73819 h 76200"/>
                      <a:gd name="connsiteX4" fmla="*/ 202643 w 7034172"/>
                      <a:gd name="connsiteY4" fmla="*/ 76200 h 76200"/>
                      <a:gd name="connsiteX0" fmla="*/ 202643 w 6569312"/>
                      <a:gd name="connsiteY0" fmla="*/ 76200 h 76200"/>
                      <a:gd name="connsiteX1" fmla="*/ 12143 w 6569312"/>
                      <a:gd name="connsiteY1" fmla="*/ 0 h 76200"/>
                      <a:gd name="connsiteX2" fmla="*/ 6569312 w 6569312"/>
                      <a:gd name="connsiteY2" fmla="*/ 0 h 76200"/>
                      <a:gd name="connsiteX3" fmla="*/ 6347855 w 6569312"/>
                      <a:gd name="connsiteY3" fmla="*/ 73819 h 76200"/>
                      <a:gd name="connsiteX4" fmla="*/ 202643 w 6569312"/>
                      <a:gd name="connsiteY4" fmla="*/ 76200 h 76200"/>
                      <a:gd name="connsiteX0" fmla="*/ 202643 w 6570965"/>
                      <a:gd name="connsiteY0" fmla="*/ 76200 h 76200"/>
                      <a:gd name="connsiteX1" fmla="*/ 12143 w 6570965"/>
                      <a:gd name="connsiteY1" fmla="*/ 0 h 76200"/>
                      <a:gd name="connsiteX2" fmla="*/ 6569312 w 6570965"/>
                      <a:gd name="connsiteY2" fmla="*/ 0 h 76200"/>
                      <a:gd name="connsiteX3" fmla="*/ 6347855 w 6570965"/>
                      <a:gd name="connsiteY3" fmla="*/ 73819 h 76200"/>
                      <a:gd name="connsiteX4" fmla="*/ 202643 w 6570965"/>
                      <a:gd name="connsiteY4" fmla="*/ 7620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0965" h="76200">
                        <a:moveTo>
                          <a:pt x="202643" y="76200"/>
                        </a:moveTo>
                        <a:cubicBezTo>
                          <a:pt x="121814" y="61516"/>
                          <a:pt x="-46461" y="17462"/>
                          <a:pt x="12143" y="0"/>
                        </a:cubicBezTo>
                        <a:lnTo>
                          <a:pt x="6569312" y="0"/>
                        </a:lnTo>
                        <a:cubicBezTo>
                          <a:pt x="6583467" y="17065"/>
                          <a:pt x="6506472" y="53975"/>
                          <a:pt x="6347855" y="73819"/>
                        </a:cubicBezTo>
                        <a:lnTo>
                          <a:pt x="202643" y="76200"/>
                        </a:lnTo>
                        <a:close/>
                      </a:path>
                    </a:pathLst>
                  </a:custGeom>
                  <a:gradFill flip="none" rotWithShape="1">
                    <a:gsLst>
                      <a:gs pos="95000">
                        <a:srgbClr val="A5A9AD"/>
                      </a:gs>
                      <a:gs pos="50000">
                        <a:srgbClr val="868B90"/>
                      </a:gs>
                      <a:gs pos="8000">
                        <a:srgbClr val="868B90"/>
                      </a:gs>
                    </a:gsLst>
                    <a:lin ang="16200000" scaled="1"/>
                    <a:tileRect/>
                  </a:gradFill>
                  <a:ln>
                    <a:noFill/>
                  </a:ln>
                  <a:effectLst>
                    <a:outerShdw blurRad="12700" dist="25400" dir="5400000" algn="t" rotWithShape="0">
                      <a:schemeClr val="tx1">
                        <a:lumMod val="85000"/>
                        <a:lumOff val="15000"/>
                      </a:schemeClr>
                    </a:outerShdw>
                  </a:effectLst>
                  <a:scene3d>
                    <a:camera prst="orthographicFront"/>
                    <a:lightRig rig="harsh"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MX">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24" name="Rectángulo redondeado 3"/>
                  <p:cNvSpPr/>
                  <p:nvPr/>
                </p:nvSpPr>
                <p:spPr>
                  <a:xfrm>
                    <a:off x="-5715543" y="3770615"/>
                    <a:ext cx="6625214" cy="129600"/>
                  </a:xfrm>
                  <a:prstGeom prst="roundRect">
                    <a:avLst>
                      <a:gd name="adj" fmla="val 23977"/>
                    </a:avLst>
                  </a:prstGeom>
                  <a:gradFill flip="none" rotWithShape="1">
                    <a:gsLst>
                      <a:gs pos="100000">
                        <a:srgbClr val="868B90"/>
                      </a:gs>
                      <a:gs pos="95000">
                        <a:srgbClr val="868B90"/>
                      </a:gs>
                      <a:gs pos="0">
                        <a:srgbClr val="868B90"/>
                      </a:gs>
                      <a:gs pos="98000">
                        <a:srgbClr val="FFFFFF"/>
                      </a:gs>
                      <a:gs pos="2000">
                        <a:srgbClr val="FBF9FA"/>
                      </a:gs>
                      <a:gs pos="5000">
                        <a:srgbClr val="868B90"/>
                      </a:gs>
                      <a:gs pos="90000">
                        <a:srgbClr val="FAF9FB"/>
                      </a:gs>
                      <a:gs pos="10000">
                        <a:srgbClr val="FBF9FA"/>
                      </a:gs>
                      <a:gs pos="39000">
                        <a:srgbClr val="FBF9FA"/>
                      </a:gs>
                      <a:gs pos="63000">
                        <a:srgbClr val="FBF9FA"/>
                      </a:gs>
                    </a:gsLst>
                    <a:lin ang="21594000" scaled="0"/>
                    <a:tileRect/>
                  </a:gradFill>
                  <a:ln>
                    <a:noFill/>
                  </a:ln>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grpSp>
            <p:sp>
              <p:nvSpPr>
                <p:cNvPr id="21" name="23 Rectángulo redondeado"/>
                <p:cNvSpPr/>
                <p:nvPr/>
              </p:nvSpPr>
              <p:spPr>
                <a:xfrm>
                  <a:off x="-2857566" y="3771797"/>
                  <a:ext cx="923491" cy="82550"/>
                </a:xfrm>
                <a:custGeom>
                  <a:avLst/>
                  <a:gdLst/>
                  <a:ahLst/>
                  <a:cxnLst/>
                  <a:rect l="l" t="t" r="r" b="b"/>
                  <a:pathLst>
                    <a:path w="923491" h="82550">
                      <a:moveTo>
                        <a:pt x="0" y="0"/>
                      </a:moveTo>
                      <a:lnTo>
                        <a:pt x="923491" y="0"/>
                      </a:lnTo>
                      <a:cubicBezTo>
                        <a:pt x="920296" y="46402"/>
                        <a:pt x="881273" y="82550"/>
                        <a:pt x="833807" y="82550"/>
                      </a:cubicBezTo>
                      <a:lnTo>
                        <a:pt x="89683" y="82550"/>
                      </a:lnTo>
                      <a:cubicBezTo>
                        <a:pt x="42218" y="82550"/>
                        <a:pt x="3194" y="46402"/>
                        <a:pt x="0" y="0"/>
                      </a:cubicBezTo>
                      <a:close/>
                    </a:path>
                  </a:pathLst>
                </a:custGeom>
                <a:solidFill>
                  <a:srgbClr val="F7F5F9"/>
                </a:solidFill>
                <a:ln w="3175">
                  <a:noFill/>
                </a:ln>
                <a:effectLst>
                  <a:innerShdw blurRad="12700" dist="12700" dir="54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MX">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22" name="Rectángulo redondeado 3"/>
                <p:cNvSpPr/>
                <p:nvPr/>
              </p:nvSpPr>
              <p:spPr>
                <a:xfrm>
                  <a:off x="-5080279" y="207647"/>
                  <a:ext cx="2070313" cy="3020732"/>
                </a:xfrm>
                <a:custGeom>
                  <a:avLst/>
                  <a:gdLst/>
                  <a:ahLst/>
                  <a:cxnLst/>
                  <a:rect l="l" t="t" r="r" b="b"/>
                  <a:pathLst>
                    <a:path w="2070313" h="3020732">
                      <a:moveTo>
                        <a:pt x="187976" y="0"/>
                      </a:moveTo>
                      <a:lnTo>
                        <a:pt x="2070313" y="0"/>
                      </a:lnTo>
                      <a:lnTo>
                        <a:pt x="1928420" y="207031"/>
                      </a:lnTo>
                      <a:lnTo>
                        <a:pt x="183453" y="207031"/>
                      </a:lnTo>
                      <a:lnTo>
                        <a:pt x="183453" y="2753062"/>
                      </a:lnTo>
                      <a:lnTo>
                        <a:pt x="0" y="3020732"/>
                      </a:lnTo>
                      <a:lnTo>
                        <a:pt x="0" y="187976"/>
                      </a:lnTo>
                      <a:cubicBezTo>
                        <a:pt x="0" y="84160"/>
                        <a:pt x="84160" y="0"/>
                        <a:pt x="187976" y="0"/>
                      </a:cubicBezTo>
                      <a:close/>
                    </a:path>
                  </a:pathLst>
                </a:custGeom>
                <a:gradFill flip="none" rotWithShape="1">
                  <a:gsLst>
                    <a:gs pos="0">
                      <a:schemeClr val="bg1">
                        <a:alpha val="0"/>
                      </a:schemeClr>
                    </a:gs>
                    <a:gs pos="86000">
                      <a:schemeClr val="bg1">
                        <a:alpha val="41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grpSp>
          <p:sp>
            <p:nvSpPr>
              <p:cNvPr id="14" name="Rectángulo redondeado 3"/>
              <p:cNvSpPr/>
              <p:nvPr/>
            </p:nvSpPr>
            <p:spPr>
              <a:xfrm>
                <a:off x="4222545" y="2444919"/>
                <a:ext cx="4165754" cy="2583189"/>
              </a:xfrm>
              <a:prstGeom prst="roundRect">
                <a:avLst>
                  <a:gd name="adj" fmla="val 0"/>
                </a:avLst>
              </a:prstGeom>
              <a:no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90636" tIns="45318" rIns="90636" bIns="45318"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15" name="Rectángulo redondeado 3"/>
              <p:cNvSpPr/>
              <p:nvPr/>
            </p:nvSpPr>
            <p:spPr>
              <a:xfrm>
                <a:off x="3545096" y="5206518"/>
                <a:ext cx="5487753" cy="45720"/>
              </a:xfrm>
              <a:prstGeom prst="roundRect">
                <a:avLst>
                  <a:gd name="adj" fmla="val 23977"/>
                </a:avLst>
              </a:prstGeom>
              <a:noFill/>
              <a:ln w="9525">
                <a:solidFill>
                  <a:schemeClr val="accent1"/>
                </a:solidFill>
              </a:ln>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lIns="90636" tIns="45318" rIns="90636" bIns="45318" rtlCol="0" anchor="ctr"/>
              <a:lstStyle/>
              <a:p>
                <a:pPr algn="ctr" defTabSz="1208493"/>
                <a:endParaRPr lang="es-SV">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grpSp>
      </p:grpSp>
      <p:pic>
        <p:nvPicPr>
          <p:cNvPr id="6" name="Picture 5"/>
          <p:cNvPicPr>
            <a:picLocks noChangeAspect="1"/>
          </p:cNvPicPr>
          <p:nvPr/>
        </p:nvPicPr>
        <p:blipFill rotWithShape="1">
          <a:blip r:embed="rId4"/>
          <a:srcRect l="12901" r="8980"/>
          <a:stretch/>
        </p:blipFill>
        <p:spPr>
          <a:xfrm>
            <a:off x="1178805" y="1057676"/>
            <a:ext cx="5387248" cy="3611034"/>
          </a:xfrm>
          <a:prstGeom prst="rect">
            <a:avLst/>
          </a:prstGeom>
        </p:spPr>
      </p:pic>
      <p:sp>
        <p:nvSpPr>
          <p:cNvPr id="25" name="Rectangle 24"/>
          <p:cNvSpPr/>
          <p:nvPr/>
        </p:nvSpPr>
        <p:spPr>
          <a:xfrm>
            <a:off x="5014299" y="230454"/>
            <a:ext cx="4091185" cy="369332"/>
          </a:xfrm>
          <a:prstGeom prst="rect">
            <a:avLst/>
          </a:prstGeom>
        </p:spPr>
        <p:txBody>
          <a:bodyPr wrap="none">
            <a:spAutoFit/>
          </a:bodyPr>
          <a:lstStyle/>
          <a:p>
            <a:r>
              <a:rPr lang="en-US" sz="1800" b="1" dirty="0" smtClean="0">
                <a:solidFill>
                  <a:srgbClr val="00B0F0"/>
                </a:solidFill>
                <a:latin typeface="Montserrat" panose="020B0604020202020204" charset="0"/>
              </a:rPr>
              <a:t>SUPPORT FOR PARENTS:</a:t>
            </a:r>
            <a:r>
              <a:rPr lang="en-US" sz="1800" b="1" dirty="0" smtClean="0">
                <a:latin typeface="Montserrat" panose="020B0604020202020204" charset="0"/>
              </a:rPr>
              <a:t> NPC.IE</a:t>
            </a:r>
            <a:endParaRPr lang="en-GB" dirty="0"/>
          </a:p>
        </p:txBody>
      </p:sp>
    </p:spTree>
    <p:extLst>
      <p:ext uri="{BB962C8B-B14F-4D97-AF65-F5344CB8AC3E}">
        <p14:creationId xmlns:p14="http://schemas.microsoft.com/office/powerpoint/2010/main" val="352900036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grpSp>
        <p:nvGrpSpPr>
          <p:cNvPr id="11" name="Group 10"/>
          <p:cNvGrpSpPr/>
          <p:nvPr/>
        </p:nvGrpSpPr>
        <p:grpSpPr>
          <a:xfrm>
            <a:off x="5505586" y="1317316"/>
            <a:ext cx="3328774" cy="2089267"/>
            <a:chOff x="5778652" y="2557499"/>
            <a:chExt cx="3328774" cy="2089267"/>
          </a:xfrm>
        </p:grpSpPr>
        <p:sp>
          <p:nvSpPr>
            <p:cNvPr id="12" name="TextBox 11"/>
            <p:cNvSpPr txBox="1"/>
            <p:nvPr/>
          </p:nvSpPr>
          <p:spPr>
            <a:xfrm>
              <a:off x="6464522" y="4253288"/>
              <a:ext cx="2642904" cy="300082"/>
            </a:xfrm>
            <a:prstGeom prst="rect">
              <a:avLst/>
            </a:prstGeom>
            <a:noFill/>
          </p:spPr>
          <p:txBody>
            <a:bodyPr wrap="square" rtlCol="0">
              <a:spAutoFit/>
            </a:bodyPr>
            <a:lstStyle/>
            <a:p>
              <a:r>
                <a:rPr lang="en-US" sz="1350" dirty="0" smtClean="0">
                  <a:solidFill>
                    <a:schemeClr val="tx1">
                      <a:lumMod val="65000"/>
                      <a:lumOff val="35000"/>
                    </a:schemeClr>
                  </a:solidFill>
                  <a:latin typeface="Montserrat" panose="020B0604020202020204" charset="0"/>
                  <a:ea typeface="Roboto Light" charset="0"/>
                  <a:cs typeface="Roboto Light" charset="0"/>
                </a:rPr>
                <a:t>Agree guidelines </a:t>
              </a:r>
              <a:endParaRPr lang="en-US" sz="1350" dirty="0">
                <a:solidFill>
                  <a:schemeClr val="tx1">
                    <a:lumMod val="65000"/>
                    <a:lumOff val="35000"/>
                  </a:schemeClr>
                </a:solidFill>
                <a:latin typeface="Montserrat" panose="020B0604020202020204" charset="0"/>
                <a:ea typeface="Roboto Light" charset="0"/>
                <a:cs typeface="Roboto Light" charset="0"/>
              </a:endParaRPr>
            </a:p>
          </p:txBody>
        </p:sp>
        <p:sp>
          <p:nvSpPr>
            <p:cNvPr id="13" name="TextBox 12"/>
            <p:cNvSpPr txBox="1"/>
            <p:nvPr/>
          </p:nvSpPr>
          <p:spPr>
            <a:xfrm>
              <a:off x="6464523" y="3482749"/>
              <a:ext cx="2160026" cy="300082"/>
            </a:xfrm>
            <a:prstGeom prst="rect">
              <a:avLst/>
            </a:prstGeom>
            <a:noFill/>
          </p:spPr>
          <p:txBody>
            <a:bodyPr wrap="square" rtlCol="0">
              <a:spAutoFit/>
            </a:bodyPr>
            <a:lstStyle/>
            <a:p>
              <a:r>
                <a:rPr lang="en-US" sz="1350" dirty="0" smtClean="0">
                  <a:solidFill>
                    <a:schemeClr val="tx1">
                      <a:lumMod val="65000"/>
                      <a:lumOff val="35000"/>
                    </a:schemeClr>
                  </a:solidFill>
                  <a:latin typeface="Montserrat" panose="020B0604020202020204" charset="0"/>
                  <a:ea typeface="Roboto Light" charset="0"/>
                  <a:cs typeface="Roboto Light" charset="0"/>
                </a:rPr>
                <a:t>Have the chat</a:t>
              </a:r>
              <a:endParaRPr lang="en-US" sz="1350" dirty="0">
                <a:solidFill>
                  <a:schemeClr val="tx1">
                    <a:lumMod val="65000"/>
                    <a:lumOff val="35000"/>
                  </a:schemeClr>
                </a:solidFill>
                <a:latin typeface="Montserrat" panose="020B0604020202020204" charset="0"/>
                <a:ea typeface="Roboto Light" charset="0"/>
                <a:cs typeface="Roboto Light" charset="0"/>
              </a:endParaRPr>
            </a:p>
          </p:txBody>
        </p:sp>
        <p:sp>
          <p:nvSpPr>
            <p:cNvPr id="14" name="TextBox 13"/>
            <p:cNvSpPr txBox="1"/>
            <p:nvPr/>
          </p:nvSpPr>
          <p:spPr>
            <a:xfrm>
              <a:off x="6464522" y="2581689"/>
              <a:ext cx="2160027" cy="507831"/>
            </a:xfrm>
            <a:prstGeom prst="rect">
              <a:avLst/>
            </a:prstGeom>
            <a:noFill/>
          </p:spPr>
          <p:txBody>
            <a:bodyPr wrap="square" rtlCol="0">
              <a:spAutoFit/>
            </a:bodyPr>
            <a:lstStyle/>
            <a:p>
              <a:r>
                <a:rPr lang="en-IE" sz="1350" dirty="0" smtClean="0">
                  <a:solidFill>
                    <a:schemeClr val="tx1">
                      <a:lumMod val="65000"/>
                      <a:lumOff val="35000"/>
                    </a:schemeClr>
                  </a:solidFill>
                  <a:latin typeface="Montserrat" panose="020B0604020202020204" charset="0"/>
                  <a:ea typeface="Roboto Light" charset="0"/>
                  <a:cs typeface="Roboto Light" charset="0"/>
                </a:rPr>
                <a:t>Visit Webwise.ie/Parents </a:t>
              </a:r>
              <a:endParaRPr lang="en-IE" sz="1350" dirty="0">
                <a:solidFill>
                  <a:schemeClr val="tx1">
                    <a:lumMod val="65000"/>
                    <a:lumOff val="35000"/>
                  </a:schemeClr>
                </a:solidFill>
                <a:latin typeface="Montserrat" panose="020B0604020202020204" charset="0"/>
                <a:ea typeface="Roboto Light" charset="0"/>
                <a:cs typeface="Roboto Light" charset="0"/>
              </a:endParaRPr>
            </a:p>
          </p:txBody>
        </p:sp>
        <p:sp>
          <p:nvSpPr>
            <p:cNvPr id="15" name="Oval 14"/>
            <p:cNvSpPr/>
            <p:nvPr/>
          </p:nvSpPr>
          <p:spPr>
            <a:xfrm>
              <a:off x="5778652" y="3350875"/>
              <a:ext cx="502515" cy="502515"/>
            </a:xfrm>
            <a:prstGeom prst="ellipse">
              <a:avLst/>
            </a:prstGeom>
            <a:solidFill>
              <a:srgbClr val="FEC50A"/>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6" name="Oval 15"/>
            <p:cNvSpPr/>
            <p:nvPr/>
          </p:nvSpPr>
          <p:spPr>
            <a:xfrm>
              <a:off x="5780346" y="2557499"/>
              <a:ext cx="502515" cy="502515"/>
            </a:xfrm>
            <a:prstGeom prst="ellipse">
              <a:avLst/>
            </a:prstGeom>
            <a:solidFill>
              <a:srgbClr val="00C0F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7" name="Oval 16"/>
            <p:cNvSpPr/>
            <p:nvPr/>
          </p:nvSpPr>
          <p:spPr>
            <a:xfrm>
              <a:off x="5780346" y="4144251"/>
              <a:ext cx="502515" cy="502515"/>
            </a:xfrm>
            <a:prstGeom prst="ellipse">
              <a:avLst/>
            </a:prstGeom>
            <a:solidFill>
              <a:srgbClr val="F05E4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grpSp>
      <p:sp>
        <p:nvSpPr>
          <p:cNvPr id="18" name="1 Marcador de texto"/>
          <p:cNvSpPr txBox="1">
            <a:spLocks/>
          </p:cNvSpPr>
          <p:nvPr/>
        </p:nvSpPr>
        <p:spPr>
          <a:xfrm>
            <a:off x="380010" y="143128"/>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a:r>
              <a:rPr lang="en-US" sz="2250" dirty="0" smtClean="0">
                <a:solidFill>
                  <a:srgbClr val="00B0F0"/>
                </a:solidFill>
                <a:latin typeface="Montserrat" panose="020B0604020202020204" charset="0"/>
                <a:ea typeface="Roboto Light" panose="02000000000000000000" pitchFamily="2" charset="0"/>
                <a:cs typeface="Oswald" panose="02000503000000000000" pitchFamily="2" charset="0"/>
              </a:rPr>
              <a:t>NEXT </a:t>
            </a:r>
            <a:r>
              <a:rPr lang="en-US" sz="2250" dirty="0" smtClean="0">
                <a:latin typeface="Montserrat" panose="020B0604020202020204" charset="0"/>
                <a:ea typeface="Roboto Light" panose="02000000000000000000" pitchFamily="2" charset="0"/>
                <a:cs typeface="Oswald" panose="02000503000000000000" pitchFamily="2" charset="0"/>
              </a:rPr>
              <a:t>STEPS</a:t>
            </a:r>
            <a:endParaRPr lang="en-US" sz="2250" dirty="0">
              <a:solidFill>
                <a:srgbClr val="00B0F0"/>
              </a:solidFill>
              <a:latin typeface="Montserrat" panose="020B0604020202020204" charset="0"/>
              <a:ea typeface="Roboto Light" panose="02000000000000000000" pitchFamily="2" charset="0"/>
              <a:cs typeface="Oswald" panose="02000503000000000000" pitchFamily="2" charset="0"/>
            </a:endParaRPr>
          </a:p>
        </p:txBody>
      </p:sp>
      <p:grpSp>
        <p:nvGrpSpPr>
          <p:cNvPr id="19" name="Group 18"/>
          <p:cNvGrpSpPr/>
          <p:nvPr/>
        </p:nvGrpSpPr>
        <p:grpSpPr>
          <a:xfrm>
            <a:off x="441481" y="1048946"/>
            <a:ext cx="4710233" cy="3525314"/>
            <a:chOff x="531239" y="2245625"/>
            <a:chExt cx="4710233" cy="3525314"/>
          </a:xfrm>
        </p:grpSpPr>
        <p:pic>
          <p:nvPicPr>
            <p:cNvPr id="20" name="Pictur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23699" y="1653165"/>
              <a:ext cx="3525314" cy="4710233"/>
            </a:xfrm>
            <a:prstGeom prst="rect">
              <a:avLst/>
            </a:prstGeom>
          </p:spPr>
        </p:pic>
        <p:sp>
          <p:nvSpPr>
            <p:cNvPr id="21" name="Rectangle 20"/>
            <p:cNvSpPr/>
            <p:nvPr/>
          </p:nvSpPr>
          <p:spPr>
            <a:xfrm>
              <a:off x="1109749" y="2580941"/>
              <a:ext cx="3703320" cy="2826143"/>
            </a:xfrm>
            <a:prstGeom prst="rect">
              <a:avLst/>
            </a:prstGeom>
            <a:solidFill>
              <a:srgbClr val="FF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grpSp>
      <p:sp>
        <p:nvSpPr>
          <p:cNvPr id="22" name="TextBox 21"/>
          <p:cNvSpPr txBox="1"/>
          <p:nvPr/>
        </p:nvSpPr>
        <p:spPr>
          <a:xfrm>
            <a:off x="6191456" y="3746450"/>
            <a:ext cx="2778466" cy="507831"/>
          </a:xfrm>
          <a:prstGeom prst="rect">
            <a:avLst/>
          </a:prstGeom>
          <a:noFill/>
        </p:spPr>
        <p:txBody>
          <a:bodyPr wrap="square" rtlCol="0">
            <a:spAutoFit/>
          </a:bodyPr>
          <a:lstStyle/>
          <a:p>
            <a:pPr fontAlgn="base"/>
            <a:r>
              <a:rPr lang="en-GB" sz="1350" dirty="0" smtClean="0">
                <a:solidFill>
                  <a:schemeClr val="tx1">
                    <a:lumMod val="65000"/>
                    <a:lumOff val="35000"/>
                  </a:schemeClr>
                </a:solidFill>
                <a:latin typeface="Montserrat"/>
              </a:rPr>
              <a:t>Keep up to date.. </a:t>
            </a:r>
          </a:p>
          <a:p>
            <a:pPr fontAlgn="base"/>
            <a:r>
              <a:rPr lang="en-GB" sz="1350" dirty="0" smtClean="0">
                <a:solidFill>
                  <a:schemeClr val="tx1">
                    <a:lumMod val="65000"/>
                    <a:lumOff val="35000"/>
                  </a:schemeClr>
                </a:solidFill>
                <a:latin typeface="Montserrat"/>
              </a:rPr>
              <a:t>Follow Webwise Ireland </a:t>
            </a:r>
            <a:endParaRPr lang="en-GB" sz="1350" i="0" dirty="0">
              <a:solidFill>
                <a:schemeClr val="tx1">
                  <a:lumMod val="65000"/>
                  <a:lumOff val="35000"/>
                </a:schemeClr>
              </a:solidFill>
              <a:effectLst/>
              <a:latin typeface="Montserrat"/>
            </a:endParaRPr>
          </a:p>
        </p:txBody>
      </p:sp>
      <p:sp>
        <p:nvSpPr>
          <p:cNvPr id="23" name="Oval 22"/>
          <p:cNvSpPr/>
          <p:nvPr/>
        </p:nvSpPr>
        <p:spPr>
          <a:xfrm>
            <a:off x="5507281" y="3711210"/>
            <a:ext cx="502515" cy="502515"/>
          </a:xfrm>
          <a:prstGeom prst="ellipse">
            <a:avLst/>
          </a:prstGeom>
          <a:solidFill>
            <a:srgbClr val="92D05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5934" y="4582965"/>
            <a:ext cx="2228246" cy="492670"/>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r="10188"/>
          <a:stretch/>
        </p:blipFill>
        <p:spPr>
          <a:xfrm>
            <a:off x="917089" y="1384262"/>
            <a:ext cx="3807312" cy="2826143"/>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292" y="4799955"/>
            <a:ext cx="1570022" cy="219244"/>
          </a:xfrm>
          <a:prstGeom prst="rect">
            <a:avLst/>
          </a:prstGeom>
        </p:spPr>
      </p:pic>
      <p:pic>
        <p:nvPicPr>
          <p:cNvPr id="25" name="Shape 96"/>
          <p:cNvPicPr preferRelativeResize="0"/>
          <p:nvPr/>
        </p:nvPicPr>
        <p:blipFill rotWithShape="1">
          <a:blip r:embed="rId7">
            <a:alphaModFix/>
          </a:blip>
          <a:srcRect/>
          <a:stretch/>
        </p:blipFill>
        <p:spPr>
          <a:xfrm>
            <a:off x="2224314" y="4799955"/>
            <a:ext cx="409679" cy="219244"/>
          </a:xfrm>
          <a:prstGeom prst="rect">
            <a:avLst/>
          </a:prstGeom>
          <a:noFill/>
          <a:ln>
            <a:noFill/>
          </a:ln>
        </p:spPr>
      </p:pic>
      <p:pic>
        <p:nvPicPr>
          <p:cNvPr id="30" name="Shape 98"/>
          <p:cNvPicPr preferRelativeResize="0"/>
          <p:nvPr/>
        </p:nvPicPr>
        <p:blipFill rotWithShape="1">
          <a:blip r:embed="rId8">
            <a:alphaModFix/>
          </a:blip>
          <a:srcRect/>
          <a:stretch/>
        </p:blipFill>
        <p:spPr>
          <a:xfrm>
            <a:off x="150841" y="4799956"/>
            <a:ext cx="503451" cy="219243"/>
          </a:xfrm>
          <a:prstGeom prst="rect">
            <a:avLst/>
          </a:prstGeom>
          <a:noFill/>
          <a:ln>
            <a:noFill/>
          </a:ln>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33993" y="4766932"/>
            <a:ext cx="395055" cy="264707"/>
          </a:xfrm>
          <a:prstGeom prst="rect">
            <a:avLst/>
          </a:prstGeom>
        </p:spPr>
      </p:pic>
    </p:spTree>
    <p:extLst>
      <p:ext uri="{BB962C8B-B14F-4D97-AF65-F5344CB8AC3E}">
        <p14:creationId xmlns:p14="http://schemas.microsoft.com/office/powerpoint/2010/main" val="255179705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18" name="1 Marcador de texto"/>
          <p:cNvSpPr txBox="1">
            <a:spLocks/>
          </p:cNvSpPr>
          <p:nvPr/>
        </p:nvSpPr>
        <p:spPr>
          <a:xfrm>
            <a:off x="452766" y="1623119"/>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ctr" defTabSz="906370"/>
            <a:r>
              <a:rPr lang="en-US" sz="2250" dirty="0" smtClean="0">
                <a:solidFill>
                  <a:srgbClr val="00B0F0"/>
                </a:solidFill>
                <a:latin typeface="Montserrat" panose="020B0604020202020204" charset="0"/>
                <a:ea typeface="Roboto Light" panose="02000000000000000000" pitchFamily="2" charset="0"/>
                <a:cs typeface="Oswald" panose="02000503000000000000" pitchFamily="2" charset="0"/>
              </a:rPr>
              <a:t>THANKS! </a:t>
            </a:r>
          </a:p>
          <a:p>
            <a:pPr algn="ctr" defTabSz="906370"/>
            <a:r>
              <a:rPr lang="en-US" sz="2250" dirty="0" smtClean="0">
                <a:latin typeface="Montserrat" panose="020B0604020202020204" charset="0"/>
                <a:ea typeface="Roboto Light" panose="02000000000000000000" pitchFamily="2" charset="0"/>
                <a:cs typeface="Oswald" panose="02000503000000000000" pitchFamily="2" charset="0"/>
              </a:rPr>
              <a:t>ANY QUESTIONS? </a:t>
            </a:r>
            <a:endParaRPr lang="en-US" sz="2250" dirty="0">
              <a:solidFill>
                <a:srgbClr val="00B0F0"/>
              </a:solidFill>
              <a:latin typeface="Montserrat" panose="020B0604020202020204" charset="0"/>
              <a:ea typeface="Roboto Light" panose="02000000000000000000" pitchFamily="2" charset="0"/>
              <a:cs typeface="Oswald" panose="02000503000000000000" pitchFamily="2" charset="0"/>
            </a:endParaRP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7924" y="491606"/>
            <a:ext cx="3485108" cy="770565"/>
          </a:xfrm>
          <a:prstGeom prst="rect">
            <a:avLst/>
          </a:prstGeom>
        </p:spPr>
      </p:pic>
      <p:pic>
        <p:nvPicPr>
          <p:cNvPr id="25" name="Shape 141"/>
          <p:cNvPicPr preferRelativeResize="0"/>
          <p:nvPr/>
        </p:nvPicPr>
        <p:blipFill rotWithShape="1">
          <a:blip r:embed="rId4">
            <a:alphaModFix/>
          </a:blip>
          <a:srcRect/>
          <a:stretch/>
        </p:blipFill>
        <p:spPr>
          <a:xfrm>
            <a:off x="1557990" y="3985897"/>
            <a:ext cx="1228199" cy="429899"/>
          </a:xfrm>
          <a:prstGeom prst="rect">
            <a:avLst/>
          </a:prstGeom>
          <a:noFill/>
          <a:ln>
            <a:noFill/>
          </a:ln>
        </p:spPr>
      </p:pic>
      <p:sp>
        <p:nvSpPr>
          <p:cNvPr id="30" name="Shape 142"/>
          <p:cNvSpPr txBox="1"/>
          <p:nvPr/>
        </p:nvSpPr>
        <p:spPr>
          <a:xfrm>
            <a:off x="3473712" y="4000997"/>
            <a:ext cx="5112600" cy="369299"/>
          </a:xfrm>
          <a:prstGeom prst="rect">
            <a:avLst/>
          </a:prstGeom>
          <a:noFill/>
          <a:ln>
            <a:noFill/>
          </a:ln>
        </p:spPr>
        <p:txBody>
          <a:bodyPr lIns="91405" tIns="45690" rIns="91405" bIns="45690" anchor="t" anchorCtr="0">
            <a:noAutofit/>
          </a:bodyPr>
          <a:lstStyle/>
          <a:p>
            <a:pPr defTabSz="914202">
              <a:buClr>
                <a:srgbClr val="000000"/>
              </a:buClr>
              <a:buSzPct val="25000"/>
            </a:pPr>
            <a:r>
              <a:rPr lang="en-IE" b="1" dirty="0">
                <a:solidFill>
                  <a:srgbClr val="000000"/>
                </a:solidFill>
                <a:latin typeface="Arial"/>
                <a:ea typeface="Arial"/>
                <a:cs typeface="Arial"/>
                <a:sym typeface="Arial"/>
              </a:rPr>
              <a:t>© Webwise_Ireland</a:t>
            </a:r>
            <a:endParaRPr lang="en-IE" b="1" dirty="0">
              <a:solidFill>
                <a:prstClr val="black"/>
              </a:solidFill>
            </a:endParaRPr>
          </a:p>
        </p:txBody>
      </p:sp>
      <p:sp>
        <p:nvSpPr>
          <p:cNvPr id="31" name="Shape 143"/>
          <p:cNvSpPr txBox="1"/>
          <p:nvPr/>
        </p:nvSpPr>
        <p:spPr>
          <a:xfrm>
            <a:off x="598278" y="4370299"/>
            <a:ext cx="8444400" cy="503999"/>
          </a:xfrm>
          <a:prstGeom prst="rect">
            <a:avLst/>
          </a:prstGeom>
          <a:noFill/>
          <a:ln>
            <a:noFill/>
          </a:ln>
        </p:spPr>
        <p:txBody>
          <a:bodyPr lIns="91405" tIns="45690" rIns="91405" bIns="45690" anchor="t" anchorCtr="0">
            <a:noAutofit/>
          </a:bodyPr>
          <a:lstStyle/>
          <a:p>
            <a:pPr defTabSz="914202">
              <a:buClr>
                <a:srgbClr val="000000"/>
              </a:buClr>
              <a:buSzPct val="25000"/>
            </a:pPr>
            <a:r>
              <a:rPr lang="en-IE" sz="1200" dirty="0">
                <a:solidFill>
                  <a:srgbClr val="000000"/>
                </a:solidFill>
                <a:ea typeface="Calibri"/>
                <a:cs typeface="Calibri"/>
                <a:sym typeface="Calibri"/>
              </a:rPr>
              <a:t>This work is made available under the terms of the Creative Commons Attribution Share Alike 3.0 Licence </a:t>
            </a:r>
            <a:r>
              <a:rPr lang="en-IE" sz="1200" u="sng" dirty="0">
                <a:solidFill>
                  <a:srgbClr val="0000FF"/>
                </a:solidFill>
                <a:ea typeface="Calibri"/>
                <a:cs typeface="Calibri"/>
                <a:sym typeface="Calibri"/>
                <a:hlinkClick r:id="rId5"/>
              </a:rPr>
              <a:t>http://creativecommons.org/licenses/by-sa/3.0/ie/</a:t>
            </a:r>
            <a:r>
              <a:rPr lang="en-IE" sz="1200" dirty="0">
                <a:solidFill>
                  <a:srgbClr val="000000"/>
                </a:solidFill>
                <a:ea typeface="Calibri"/>
                <a:cs typeface="Calibri"/>
                <a:sym typeface="Calibri"/>
              </a:rPr>
              <a:t>. You may use and re-use this material (not including images and logos) free of charge in any format or medium, under the terms of the Creative Commons Attribution Share Alike Licence.</a:t>
            </a:r>
          </a:p>
        </p:txBody>
      </p:sp>
      <p:sp>
        <p:nvSpPr>
          <p:cNvPr id="32" name="Shape 140"/>
          <p:cNvSpPr txBox="1">
            <a:spLocks noGrp="1"/>
          </p:cNvSpPr>
          <p:nvPr>
            <p:ph type="body" idx="1"/>
          </p:nvPr>
        </p:nvSpPr>
        <p:spPr>
          <a:xfrm>
            <a:off x="632922" y="2735651"/>
            <a:ext cx="8229600" cy="1578599"/>
          </a:xfrm>
          <a:prstGeom prst="rect">
            <a:avLst/>
          </a:prstGeom>
          <a:noFill/>
          <a:ln>
            <a:noFill/>
          </a:ln>
        </p:spPr>
        <p:txBody>
          <a:bodyPr vert="horz" lIns="91405" tIns="45690" rIns="91405" bIns="45690" rtlCol="0" anchor="t" anchorCtr="0">
            <a:noAutofit/>
          </a:bodyPr>
          <a:lstStyle/>
          <a:p>
            <a:pPr marL="0" indent="0" algn="ctr">
              <a:spcBef>
                <a:spcPts val="0"/>
              </a:spcBef>
              <a:buClr>
                <a:schemeClr val="dk1"/>
              </a:buClr>
              <a:buSzPct val="25000"/>
              <a:buNone/>
            </a:pPr>
            <a:r>
              <a:rPr lang="en-IE" sz="2400" u="sng" dirty="0" smtClean="0">
                <a:solidFill>
                  <a:schemeClr val="hlink"/>
                </a:solidFill>
                <a:latin typeface="Calibri"/>
                <a:ea typeface="Calibri"/>
                <a:cs typeface="Calibri"/>
                <a:sym typeface="Calibri"/>
                <a:hlinkClick r:id="rId6"/>
              </a:rPr>
              <a:t>www.webwise.ie</a:t>
            </a:r>
            <a:endParaRPr sz="2400" dirty="0">
              <a:solidFill>
                <a:schemeClr val="dk1"/>
              </a:solidFill>
              <a:latin typeface="Calibri"/>
              <a:ea typeface="Calibri"/>
              <a:cs typeface="Calibri"/>
              <a:sym typeface="Calibri"/>
            </a:endParaRPr>
          </a:p>
          <a:p>
            <a:pPr marL="0" indent="0" algn="ctr">
              <a:spcBef>
                <a:spcPts val="0"/>
              </a:spcBef>
              <a:buClr>
                <a:schemeClr val="dk1"/>
              </a:buClr>
              <a:buSzPct val="25000"/>
              <a:buNone/>
            </a:pPr>
            <a:r>
              <a:rPr lang="en-GB" sz="2400" dirty="0" smtClean="0">
                <a:solidFill>
                  <a:schemeClr val="dk1"/>
                </a:solidFill>
                <a:latin typeface="Calibri"/>
                <a:ea typeface="Calibri"/>
                <a:cs typeface="Calibri"/>
                <a:sym typeface="Calibri"/>
                <a:hlinkClick r:id="rId7"/>
              </a:rPr>
              <a:t>www.npc.ie</a:t>
            </a:r>
            <a:endParaRPr lang="en-GB" sz="2400" dirty="0" smtClean="0">
              <a:solidFill>
                <a:schemeClr val="dk1"/>
              </a:solidFill>
              <a:latin typeface="Calibri"/>
              <a:ea typeface="Calibri"/>
              <a:cs typeface="Calibri"/>
              <a:sym typeface="Calibri"/>
            </a:endParaRPr>
          </a:p>
          <a:p>
            <a:pPr marL="0" indent="0" algn="ctr">
              <a:spcBef>
                <a:spcPts val="0"/>
              </a:spcBef>
              <a:buClr>
                <a:schemeClr val="dk1"/>
              </a:buClr>
              <a:buSzPct val="25000"/>
              <a:buNone/>
            </a:pPr>
            <a:endParaRPr sz="2400" dirty="0">
              <a:solidFill>
                <a:schemeClr val="dk1"/>
              </a:solidFill>
              <a:latin typeface="Calibri"/>
              <a:ea typeface="Calibri"/>
              <a:cs typeface="Calibri"/>
              <a:sym typeface="Calibri"/>
            </a:endParaRPr>
          </a:p>
          <a:p>
            <a:pPr marL="0" indent="0" algn="ctr">
              <a:spcBef>
                <a:spcPts val="0"/>
              </a:spcBef>
              <a:buClr>
                <a:schemeClr val="dk1"/>
              </a:buClr>
              <a:buSzPct val="25000"/>
              <a:buNone/>
            </a:pPr>
            <a:r>
              <a:rPr lang="en-IE" sz="2400" dirty="0">
                <a:solidFill>
                  <a:schemeClr val="dk1"/>
                </a:solidFill>
                <a:latin typeface="Calibri"/>
                <a:ea typeface="Calibri"/>
                <a:cs typeface="Calibri"/>
                <a:sym typeface="Calibri"/>
              </a:rPr>
              <a:t/>
            </a:r>
            <a:br>
              <a:rPr lang="en-IE" sz="2400" dirty="0">
                <a:solidFill>
                  <a:schemeClr val="dk1"/>
                </a:solidFill>
                <a:latin typeface="Calibri"/>
                <a:ea typeface="Calibri"/>
                <a:cs typeface="Calibri"/>
                <a:sym typeface="Calibri"/>
              </a:rPr>
            </a:br>
            <a:endParaRPr lang="en-IE" sz="2400" dirty="0">
              <a:solidFill>
                <a:schemeClr val="dk1"/>
              </a:solidFill>
              <a:latin typeface="Calibri"/>
              <a:ea typeface="Calibri"/>
              <a:cs typeface="Calibri"/>
              <a:sym typeface="Calibri"/>
            </a:endParaRPr>
          </a:p>
          <a:p>
            <a:pPr marL="342826" indent="-139670">
              <a:lnSpc>
                <a:spcPct val="90000"/>
              </a:lnSpc>
              <a:spcBef>
                <a:spcPts val="400"/>
              </a:spcBef>
              <a:buClr>
                <a:srgbClr val="34B1CB"/>
              </a:buClr>
              <a:buSzPct val="25000"/>
              <a:buNone/>
            </a:pPr>
            <a:endParaRPr dirty="0">
              <a:solidFill>
                <a:schemeClr val="dk1"/>
              </a:solidFill>
              <a:latin typeface="Helvetica Neue"/>
              <a:ea typeface="Helvetica Neue"/>
              <a:cs typeface="Helvetica Neue"/>
              <a:sym typeface="Helvetica Neue"/>
            </a:endParaRPr>
          </a:p>
        </p:txBody>
      </p: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7944" y="216313"/>
            <a:ext cx="1570022" cy="219244"/>
          </a:xfrm>
          <a:prstGeom prst="rect">
            <a:avLst/>
          </a:prstGeom>
        </p:spPr>
      </p:pic>
      <p:pic>
        <p:nvPicPr>
          <p:cNvPr id="16" name="Shape 98"/>
          <p:cNvPicPr preferRelativeResize="0"/>
          <p:nvPr/>
        </p:nvPicPr>
        <p:blipFill rotWithShape="1">
          <a:blip r:embed="rId9">
            <a:alphaModFix/>
          </a:blip>
          <a:srcRect/>
          <a:stretch/>
        </p:blipFill>
        <p:spPr>
          <a:xfrm>
            <a:off x="5726513" y="216314"/>
            <a:ext cx="503451" cy="219243"/>
          </a:xfrm>
          <a:prstGeom prst="rect">
            <a:avLst/>
          </a:prstGeom>
          <a:noFill/>
          <a:ln>
            <a:noFill/>
          </a:ln>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33562" y="185115"/>
            <a:ext cx="395055" cy="264707"/>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28617" y="152605"/>
            <a:ext cx="814061" cy="329725"/>
          </a:xfrm>
          <a:prstGeom prst="rect">
            <a:avLst/>
          </a:prstGeom>
        </p:spPr>
      </p:pic>
    </p:spTree>
    <p:extLst>
      <p:ext uri="{BB962C8B-B14F-4D97-AF65-F5344CB8AC3E}">
        <p14:creationId xmlns:p14="http://schemas.microsoft.com/office/powerpoint/2010/main" val="258060742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Shape 655"/>
          <p:cNvSpPr txBox="1">
            <a:spLocks noGrp="1"/>
          </p:cNvSpPr>
          <p:nvPr>
            <p:ph type="body" idx="1"/>
          </p:nvPr>
        </p:nvSpPr>
        <p:spPr>
          <a:xfrm>
            <a:off x="2418008" y="1319675"/>
            <a:ext cx="6400527" cy="2985600"/>
          </a:xfrm>
          <a:prstGeom prst="rect">
            <a:avLst/>
          </a:prstGeom>
        </p:spPr>
        <p:txBody>
          <a:bodyPr spcFirstLastPara="1" wrap="square" lIns="91425" tIns="91425" rIns="91425" bIns="91425" anchor="t" anchorCtr="0">
            <a:noAutofit/>
          </a:bodyPr>
          <a:lstStyle/>
          <a:p>
            <a:pPr marL="0" lvl="0" indent="0">
              <a:buNone/>
            </a:pPr>
            <a:r>
              <a:rPr lang="en-GB" sz="2800" dirty="0" smtClean="0"/>
              <a:t>Top concerns for Irish Parents: cyberbullying, </a:t>
            </a:r>
            <a:r>
              <a:rPr lang="en-GB" sz="2800" dirty="0"/>
              <a:t>s</a:t>
            </a:r>
            <a:r>
              <a:rPr lang="en-GB" sz="2800" dirty="0" smtClean="0"/>
              <a:t>pending too much time online, online grooming/exploitation and accessing in appropriate content.</a:t>
            </a:r>
            <a:endParaRPr lang="en-GB" sz="1600" dirty="0" smtClean="0"/>
          </a:p>
          <a:p>
            <a:pPr marL="0" lvl="0" indent="0" algn="r">
              <a:buNone/>
            </a:pPr>
            <a:endParaRPr lang="en-GB" sz="1600" dirty="0"/>
          </a:p>
          <a:p>
            <a:pPr marL="0" lvl="0" indent="0" algn="r">
              <a:buNone/>
            </a:pPr>
            <a:r>
              <a:rPr lang="en-GB" sz="1600" dirty="0" smtClean="0">
                <a:solidFill>
                  <a:srgbClr val="EEA116"/>
                </a:solidFill>
              </a:rPr>
              <a:t>Webwise // NPC Parenting Survey 2017</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763" y="4537750"/>
            <a:ext cx="2228246" cy="49267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9266" y="4764403"/>
            <a:ext cx="1570022" cy="219244"/>
          </a:xfrm>
          <a:prstGeom prst="rect">
            <a:avLst/>
          </a:prstGeom>
        </p:spPr>
      </p:pic>
      <p:pic>
        <p:nvPicPr>
          <p:cNvPr id="13" name="Shape 98"/>
          <p:cNvPicPr preferRelativeResize="0"/>
          <p:nvPr/>
        </p:nvPicPr>
        <p:blipFill rotWithShape="1">
          <a:blip r:embed="rId5">
            <a:alphaModFix/>
          </a:blip>
          <a:srcRect/>
          <a:stretch/>
        </p:blipFill>
        <p:spPr>
          <a:xfrm>
            <a:off x="5827835" y="4764404"/>
            <a:ext cx="503451" cy="219243"/>
          </a:xfrm>
          <a:prstGeom prst="rect">
            <a:avLst/>
          </a:prstGeom>
          <a:noFill/>
          <a:ln>
            <a:noFill/>
          </a:ln>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4884" y="4733205"/>
            <a:ext cx="395055" cy="264707"/>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29939" y="4700695"/>
            <a:ext cx="814061" cy="329725"/>
          </a:xfrm>
          <a:prstGeom prst="rect">
            <a:avLst/>
          </a:prstGeom>
        </p:spPr>
      </p:pic>
    </p:spTree>
    <p:extLst>
      <p:ext uri="{BB962C8B-B14F-4D97-AF65-F5344CB8AC3E}">
        <p14:creationId xmlns:p14="http://schemas.microsoft.com/office/powerpoint/2010/main" val="49580446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4" name="Shape 814"/>
          <p:cNvSpPr/>
          <p:nvPr/>
        </p:nvSpPr>
        <p:spPr>
          <a:xfrm>
            <a:off x="827000" y="785788"/>
            <a:ext cx="2007300" cy="3575400"/>
          </a:xfrm>
          <a:prstGeom prst="rect">
            <a:avLst/>
          </a:prstGeom>
          <a:no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en" sz="1000">
                <a:solidFill>
                  <a:srgbClr val="999999"/>
                </a:solidFill>
                <a:latin typeface="Montserrat Light"/>
                <a:ea typeface="Montserrat Light"/>
                <a:cs typeface="Montserrat Light"/>
                <a:sym typeface="Montserrat Light"/>
              </a:rPr>
              <a:t>Place your screenshot here</a:t>
            </a:r>
            <a:endParaRPr sz="1000">
              <a:solidFill>
                <a:srgbClr val="999999"/>
              </a:solidFill>
              <a:latin typeface="Montserrat Light"/>
              <a:ea typeface="Montserrat Light"/>
              <a:cs typeface="Montserrat Light"/>
              <a:sym typeface="Montserrat Light"/>
            </a:endParaRPr>
          </a:p>
        </p:txBody>
      </p:sp>
      <p:sp>
        <p:nvSpPr>
          <p:cNvPr id="19" name="2 Marcador de texto"/>
          <p:cNvSpPr txBox="1">
            <a:spLocks/>
          </p:cNvSpPr>
          <p:nvPr/>
        </p:nvSpPr>
        <p:spPr>
          <a:xfrm>
            <a:off x="462445" y="134247"/>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smtClean="0">
                <a:latin typeface="Montserrat" panose="020B0604020202020204" charset="0"/>
              </a:rPr>
              <a:t>ACTIVITY:  </a:t>
            </a:r>
            <a:r>
              <a:rPr lang="en-US" b="1" dirty="0" smtClean="0">
                <a:solidFill>
                  <a:srgbClr val="00C0F3"/>
                </a:solidFill>
                <a:latin typeface="Montserrat" panose="020B0604020202020204" charset="0"/>
              </a:rPr>
              <a:t>BENEFITS OF THE INTERNET FOR CHILDREN</a:t>
            </a:r>
          </a:p>
        </p:txBody>
      </p:sp>
      <p:sp>
        <p:nvSpPr>
          <p:cNvPr id="20" name="35 Rectángulo"/>
          <p:cNvSpPr/>
          <p:nvPr/>
        </p:nvSpPr>
        <p:spPr>
          <a:xfrm>
            <a:off x="3450014" y="607560"/>
            <a:ext cx="2682166" cy="737852"/>
          </a:xfrm>
          <a:prstGeom prst="rect">
            <a:avLst/>
          </a:prstGeom>
        </p:spPr>
        <p:txBody>
          <a:bodyPr wrap="square" lIns="90636" tIns="45318" rIns="90636" bIns="45318" anchor="ctr">
            <a:spAutoFit/>
          </a:bodyPr>
          <a:lstStyle/>
          <a:p>
            <a:pPr defTabSz="1208493">
              <a:lnSpc>
                <a:spcPct val="150000"/>
              </a:lnSpc>
            </a:pPr>
            <a:r>
              <a:rPr lang="es-MX" sz="1400" dirty="0">
                <a:solidFill>
                  <a:srgbClr val="F05E43"/>
                </a:solidFill>
                <a:latin typeface="Montserrat" panose="020B0604020202020204" charset="0"/>
                <a:ea typeface="Segoe UI" panose="020B0502040204020203" pitchFamily="34" charset="0"/>
                <a:cs typeface="Helvetica" panose="020B0604020202020204" pitchFamily="34" charset="0"/>
              </a:rPr>
              <a:t>REMEMBER THE BENEFITS OUTWEIGH THE RISKS!</a:t>
            </a:r>
          </a:p>
        </p:txBody>
      </p:sp>
      <p:sp>
        <p:nvSpPr>
          <p:cNvPr id="21" name="37 Rectángulo"/>
          <p:cNvSpPr/>
          <p:nvPr/>
        </p:nvSpPr>
        <p:spPr>
          <a:xfrm>
            <a:off x="3395584" y="1594419"/>
            <a:ext cx="2736596" cy="1630404"/>
          </a:xfrm>
          <a:prstGeom prst="rect">
            <a:avLst/>
          </a:prstGeom>
        </p:spPr>
        <p:txBody>
          <a:bodyPr wrap="square" lIns="90636" tIns="45318" rIns="90636" bIns="45318">
            <a:spAutoFit/>
          </a:bodyPr>
          <a:lstStyle/>
          <a:p>
            <a:pPr algn="just" defTabSz="1208493">
              <a:lnSpc>
                <a:spcPct val="125000"/>
              </a:lnSpc>
            </a:pPr>
            <a:r>
              <a:rPr lang="en-IE" sz="1000" noProof="1">
                <a:solidFill>
                  <a:srgbClr val="616161"/>
                </a:solidFill>
                <a:latin typeface="Montserrat Light" panose="020B0604020202020204" charset="0"/>
                <a:ea typeface="Segoe UI" panose="020B0502040204020203" pitchFamily="34" charset="0"/>
                <a:cs typeface="Helvetica" panose="020B0604020202020204" pitchFamily="34" charset="0"/>
              </a:rPr>
              <a:t>While undoubtedly there are valid concerns about children spending too much time online, accessing inappropriate content, and communicating with people with intent to harm or exploit them: it is equally clear that the</a:t>
            </a:r>
            <a:r>
              <a:rPr lang="es-MX" sz="1000" noProof="1">
                <a:solidFill>
                  <a:srgbClr val="616161"/>
                </a:solidFill>
                <a:latin typeface="Montserrat Light" panose="020B0604020202020204" charset="0"/>
                <a:ea typeface="Segoe UI" panose="020B0502040204020203" pitchFamily="34" charset="0"/>
                <a:cs typeface="Helvetica" panose="020B0604020202020204" pitchFamily="34" charset="0"/>
              </a:rPr>
              <a:t> </a:t>
            </a:r>
            <a:r>
              <a:rPr lang="en-IE" sz="1000" noProof="1">
                <a:solidFill>
                  <a:srgbClr val="616161"/>
                </a:solidFill>
                <a:latin typeface="Montserrat Light" panose="020B0604020202020204" charset="0"/>
                <a:ea typeface="Segoe UI" panose="020B0502040204020203" pitchFamily="34" charset="0"/>
                <a:cs typeface="Helvetica" panose="020B0604020202020204" pitchFamily="34" charset="0"/>
              </a:rPr>
              <a:t>internet presents fantastic opportunities for </a:t>
            </a:r>
            <a:r>
              <a:rPr lang="en-IE" sz="1000" noProof="1" smtClean="0">
                <a:solidFill>
                  <a:srgbClr val="616161"/>
                </a:solidFill>
                <a:latin typeface="Montserrat Light" panose="020B0604020202020204" charset="0"/>
                <a:ea typeface="Segoe UI" panose="020B0502040204020203" pitchFamily="34" charset="0"/>
                <a:cs typeface="Helvetica" panose="020B0604020202020204" pitchFamily="34" charset="0"/>
              </a:rPr>
              <a:t>children</a:t>
            </a:r>
            <a:r>
              <a:rPr lang="en-IE" sz="1000" noProof="1">
                <a:solidFill>
                  <a:srgbClr val="616161"/>
                </a:solidFill>
                <a:latin typeface="Montserrat Light" panose="020B0604020202020204" charset="0"/>
                <a:ea typeface="Segoe UI" panose="020B0502040204020203" pitchFamily="34" charset="0"/>
                <a:cs typeface="Helvetica" panose="020B0604020202020204" pitchFamily="34" charset="0"/>
              </a:rPr>
              <a:t>.</a:t>
            </a:r>
            <a:endParaRPr lang="es-MX" sz="1000" noProof="1">
              <a:solidFill>
                <a:srgbClr val="616161"/>
              </a:solidFill>
              <a:latin typeface="Montserrat Light" panose="020B0604020202020204" charset="0"/>
              <a:ea typeface="Segoe UI" panose="020B0502040204020203" pitchFamily="34" charset="0"/>
              <a:cs typeface="Helvetica" panose="020B0604020202020204" pitchFamily="34" charset="0"/>
            </a:endParaRPr>
          </a:p>
        </p:txBody>
      </p:sp>
      <p:sp>
        <p:nvSpPr>
          <p:cNvPr id="22" name="37 Rectángulo"/>
          <p:cNvSpPr/>
          <p:nvPr/>
        </p:nvSpPr>
        <p:spPr>
          <a:xfrm>
            <a:off x="3395584" y="3613052"/>
            <a:ext cx="3298996" cy="922518"/>
          </a:xfrm>
          <a:prstGeom prst="rect">
            <a:avLst/>
          </a:prstGeom>
        </p:spPr>
        <p:txBody>
          <a:bodyPr wrap="square" lIns="90636" tIns="45318" rIns="90636" bIns="45318">
            <a:spAutoFit/>
          </a:bodyPr>
          <a:lstStyle/>
          <a:p>
            <a:pPr defTabSz="1208493">
              <a:lnSpc>
                <a:spcPct val="150000"/>
              </a:lnSpc>
            </a:pPr>
            <a:r>
              <a:rPr lang="es-MX" sz="1200" b="1" noProof="1">
                <a:solidFill>
                  <a:srgbClr val="F05E43"/>
                </a:solidFill>
                <a:latin typeface="Montserrat" panose="020B0604020202020204" charset="0"/>
                <a:ea typeface="Segoe UI" panose="020B0502040204020203" pitchFamily="34" charset="0"/>
                <a:cs typeface="Helvetica" panose="020B0604020202020204" pitchFamily="34" charset="0"/>
              </a:rPr>
              <a:t>What do you think are the main benefits for children from using the internet ? </a:t>
            </a:r>
          </a:p>
        </p:txBody>
      </p:sp>
      <p:grpSp>
        <p:nvGrpSpPr>
          <p:cNvPr id="23" name="Shape 827"/>
          <p:cNvGrpSpPr/>
          <p:nvPr/>
        </p:nvGrpSpPr>
        <p:grpSpPr>
          <a:xfrm>
            <a:off x="462445" y="640770"/>
            <a:ext cx="2736410" cy="4222433"/>
            <a:chOff x="2112475" y="238125"/>
            <a:chExt cx="3395050" cy="5238750"/>
          </a:xfrm>
        </p:grpSpPr>
        <p:sp>
          <p:nvSpPr>
            <p:cNvPr id="24" name="Shape 828"/>
            <p:cNvSpPr/>
            <p:nvPr/>
          </p:nvSpPr>
          <p:spPr>
            <a:xfrm>
              <a:off x="2112475" y="238125"/>
              <a:ext cx="3395050" cy="5238750"/>
            </a:xfrm>
            <a:custGeom>
              <a:avLst/>
              <a:gdLst/>
              <a:ahLst/>
              <a:cxnLst/>
              <a:rect l="0" t="0" r="0" b="0"/>
              <a:pathLst>
                <a:path w="135802" h="209550" extrusionOk="0">
                  <a:moveTo>
                    <a:pt x="132205" y="18886"/>
                  </a:moveTo>
                  <a:lnTo>
                    <a:pt x="132205" y="190364"/>
                  </a:lnTo>
                  <a:lnTo>
                    <a:pt x="3597" y="190364"/>
                  </a:lnTo>
                  <a:lnTo>
                    <a:pt x="3597" y="18886"/>
                  </a:lnTo>
                  <a:close/>
                  <a:moveTo>
                    <a:pt x="8019" y="0"/>
                  </a:moveTo>
                  <a:lnTo>
                    <a:pt x="7270" y="75"/>
                  </a:lnTo>
                  <a:lnTo>
                    <a:pt x="6445" y="150"/>
                  </a:lnTo>
                  <a:lnTo>
                    <a:pt x="5696" y="375"/>
                  </a:lnTo>
                  <a:lnTo>
                    <a:pt x="4946" y="600"/>
                  </a:lnTo>
                  <a:lnTo>
                    <a:pt x="4197" y="974"/>
                  </a:lnTo>
                  <a:lnTo>
                    <a:pt x="3522" y="1349"/>
                  </a:lnTo>
                  <a:lnTo>
                    <a:pt x="2923" y="1874"/>
                  </a:lnTo>
                  <a:lnTo>
                    <a:pt x="2323" y="2323"/>
                  </a:lnTo>
                  <a:lnTo>
                    <a:pt x="1874" y="2923"/>
                  </a:lnTo>
                  <a:lnTo>
                    <a:pt x="1349" y="3522"/>
                  </a:lnTo>
                  <a:lnTo>
                    <a:pt x="974" y="4197"/>
                  </a:lnTo>
                  <a:lnTo>
                    <a:pt x="600" y="4946"/>
                  </a:lnTo>
                  <a:lnTo>
                    <a:pt x="375" y="5696"/>
                  </a:lnTo>
                  <a:lnTo>
                    <a:pt x="150" y="6445"/>
                  </a:lnTo>
                  <a:lnTo>
                    <a:pt x="75" y="7270"/>
                  </a:lnTo>
                  <a:lnTo>
                    <a:pt x="0" y="8019"/>
                  </a:lnTo>
                  <a:lnTo>
                    <a:pt x="0" y="201531"/>
                  </a:lnTo>
                  <a:lnTo>
                    <a:pt x="75" y="202280"/>
                  </a:lnTo>
                  <a:lnTo>
                    <a:pt x="150" y="203105"/>
                  </a:lnTo>
                  <a:lnTo>
                    <a:pt x="375" y="203854"/>
                  </a:lnTo>
                  <a:lnTo>
                    <a:pt x="600" y="204604"/>
                  </a:lnTo>
                  <a:lnTo>
                    <a:pt x="974" y="205353"/>
                  </a:lnTo>
                  <a:lnTo>
                    <a:pt x="1349" y="206028"/>
                  </a:lnTo>
                  <a:lnTo>
                    <a:pt x="1874" y="206627"/>
                  </a:lnTo>
                  <a:lnTo>
                    <a:pt x="2323" y="207227"/>
                  </a:lnTo>
                  <a:lnTo>
                    <a:pt x="2923" y="207676"/>
                  </a:lnTo>
                  <a:lnTo>
                    <a:pt x="3522" y="208201"/>
                  </a:lnTo>
                  <a:lnTo>
                    <a:pt x="4197" y="208576"/>
                  </a:lnTo>
                  <a:lnTo>
                    <a:pt x="4946" y="208950"/>
                  </a:lnTo>
                  <a:lnTo>
                    <a:pt x="5696" y="209175"/>
                  </a:lnTo>
                  <a:lnTo>
                    <a:pt x="6445" y="209400"/>
                  </a:lnTo>
                  <a:lnTo>
                    <a:pt x="7270" y="209475"/>
                  </a:lnTo>
                  <a:lnTo>
                    <a:pt x="8019" y="209550"/>
                  </a:lnTo>
                  <a:lnTo>
                    <a:pt x="127783" y="209550"/>
                  </a:lnTo>
                  <a:lnTo>
                    <a:pt x="128532" y="209475"/>
                  </a:lnTo>
                  <a:lnTo>
                    <a:pt x="129357" y="209400"/>
                  </a:lnTo>
                  <a:lnTo>
                    <a:pt x="130106" y="209175"/>
                  </a:lnTo>
                  <a:lnTo>
                    <a:pt x="130856" y="208950"/>
                  </a:lnTo>
                  <a:lnTo>
                    <a:pt x="131605" y="208576"/>
                  </a:lnTo>
                  <a:lnTo>
                    <a:pt x="132280" y="208201"/>
                  </a:lnTo>
                  <a:lnTo>
                    <a:pt x="132879" y="207676"/>
                  </a:lnTo>
                  <a:lnTo>
                    <a:pt x="133479" y="207227"/>
                  </a:lnTo>
                  <a:lnTo>
                    <a:pt x="133928" y="206627"/>
                  </a:lnTo>
                  <a:lnTo>
                    <a:pt x="134453" y="206028"/>
                  </a:lnTo>
                  <a:lnTo>
                    <a:pt x="134828" y="205353"/>
                  </a:lnTo>
                  <a:lnTo>
                    <a:pt x="135202" y="204604"/>
                  </a:lnTo>
                  <a:lnTo>
                    <a:pt x="135427" y="203854"/>
                  </a:lnTo>
                  <a:lnTo>
                    <a:pt x="135652" y="203105"/>
                  </a:lnTo>
                  <a:lnTo>
                    <a:pt x="135727" y="202280"/>
                  </a:lnTo>
                  <a:lnTo>
                    <a:pt x="135802" y="201531"/>
                  </a:lnTo>
                  <a:lnTo>
                    <a:pt x="135802" y="8019"/>
                  </a:lnTo>
                  <a:lnTo>
                    <a:pt x="135727" y="7270"/>
                  </a:lnTo>
                  <a:lnTo>
                    <a:pt x="135652" y="6445"/>
                  </a:lnTo>
                  <a:lnTo>
                    <a:pt x="135427" y="5696"/>
                  </a:lnTo>
                  <a:lnTo>
                    <a:pt x="135202" y="4946"/>
                  </a:lnTo>
                  <a:lnTo>
                    <a:pt x="134828" y="4197"/>
                  </a:lnTo>
                  <a:lnTo>
                    <a:pt x="134453" y="3522"/>
                  </a:lnTo>
                  <a:lnTo>
                    <a:pt x="133928" y="2923"/>
                  </a:lnTo>
                  <a:lnTo>
                    <a:pt x="133479" y="2323"/>
                  </a:lnTo>
                  <a:lnTo>
                    <a:pt x="132879" y="1874"/>
                  </a:lnTo>
                  <a:lnTo>
                    <a:pt x="132280" y="1349"/>
                  </a:lnTo>
                  <a:lnTo>
                    <a:pt x="131605" y="974"/>
                  </a:lnTo>
                  <a:lnTo>
                    <a:pt x="130856" y="600"/>
                  </a:lnTo>
                  <a:lnTo>
                    <a:pt x="130106" y="375"/>
                  </a:lnTo>
                  <a:lnTo>
                    <a:pt x="129357" y="150"/>
                  </a:lnTo>
                  <a:lnTo>
                    <a:pt x="128532" y="75"/>
                  </a:lnTo>
                  <a:lnTo>
                    <a:pt x="127783" y="0"/>
                  </a:lnTo>
                  <a:close/>
                </a:path>
              </a:pathLst>
            </a:custGeom>
            <a:solidFill>
              <a:srgbClr val="FFFFFF"/>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 name="Shape 829"/>
            <p:cNvSpPr/>
            <p:nvPr/>
          </p:nvSpPr>
          <p:spPr>
            <a:xfrm>
              <a:off x="3671350" y="5147100"/>
              <a:ext cx="279175" cy="179900"/>
            </a:xfrm>
            <a:custGeom>
              <a:avLst/>
              <a:gdLst/>
              <a:ahLst/>
              <a:cxnLst/>
              <a:rect l="0" t="0" r="0" b="0"/>
              <a:pathLst>
                <a:path w="11167" h="7196" extrusionOk="0">
                  <a:moveTo>
                    <a:pt x="3597" y="0"/>
                  </a:moveTo>
                  <a:lnTo>
                    <a:pt x="2848" y="75"/>
                  </a:lnTo>
                  <a:lnTo>
                    <a:pt x="2173" y="300"/>
                  </a:lnTo>
                  <a:lnTo>
                    <a:pt x="1574" y="600"/>
                  </a:lnTo>
                  <a:lnTo>
                    <a:pt x="1049" y="1050"/>
                  </a:lnTo>
                  <a:lnTo>
                    <a:pt x="600" y="1574"/>
                  </a:lnTo>
                  <a:lnTo>
                    <a:pt x="300" y="2174"/>
                  </a:lnTo>
                  <a:lnTo>
                    <a:pt x="75" y="2848"/>
                  </a:lnTo>
                  <a:lnTo>
                    <a:pt x="0" y="3598"/>
                  </a:lnTo>
                  <a:lnTo>
                    <a:pt x="75" y="4347"/>
                  </a:lnTo>
                  <a:lnTo>
                    <a:pt x="300" y="5022"/>
                  </a:lnTo>
                  <a:lnTo>
                    <a:pt x="600" y="5621"/>
                  </a:lnTo>
                  <a:lnTo>
                    <a:pt x="1049" y="6146"/>
                  </a:lnTo>
                  <a:lnTo>
                    <a:pt x="1574" y="6596"/>
                  </a:lnTo>
                  <a:lnTo>
                    <a:pt x="2173" y="6896"/>
                  </a:lnTo>
                  <a:lnTo>
                    <a:pt x="2848" y="7120"/>
                  </a:lnTo>
                  <a:lnTo>
                    <a:pt x="3597" y="7195"/>
                  </a:lnTo>
                  <a:lnTo>
                    <a:pt x="7644" y="7195"/>
                  </a:lnTo>
                  <a:lnTo>
                    <a:pt x="8319" y="7120"/>
                  </a:lnTo>
                  <a:lnTo>
                    <a:pt x="8994" y="6896"/>
                  </a:lnTo>
                  <a:lnTo>
                    <a:pt x="9593" y="6596"/>
                  </a:lnTo>
                  <a:lnTo>
                    <a:pt x="10118" y="6146"/>
                  </a:lnTo>
                  <a:lnTo>
                    <a:pt x="10567" y="5621"/>
                  </a:lnTo>
                  <a:lnTo>
                    <a:pt x="10867" y="5022"/>
                  </a:lnTo>
                  <a:lnTo>
                    <a:pt x="11092" y="4347"/>
                  </a:lnTo>
                  <a:lnTo>
                    <a:pt x="11167" y="3598"/>
                  </a:lnTo>
                  <a:lnTo>
                    <a:pt x="11092" y="2848"/>
                  </a:lnTo>
                  <a:lnTo>
                    <a:pt x="10867" y="2174"/>
                  </a:lnTo>
                  <a:lnTo>
                    <a:pt x="10567" y="1574"/>
                  </a:lnTo>
                  <a:lnTo>
                    <a:pt x="10118" y="1050"/>
                  </a:lnTo>
                  <a:lnTo>
                    <a:pt x="9593" y="600"/>
                  </a:lnTo>
                  <a:lnTo>
                    <a:pt x="8994" y="300"/>
                  </a:lnTo>
                  <a:lnTo>
                    <a:pt x="8319" y="75"/>
                  </a:lnTo>
                  <a:lnTo>
                    <a:pt x="7644" y="0"/>
                  </a:lnTo>
                  <a:close/>
                </a:path>
              </a:pathLst>
            </a:custGeom>
            <a:solidFill>
              <a:srgbClr val="FFC800"/>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 name="Shape 830"/>
            <p:cNvSpPr/>
            <p:nvPr/>
          </p:nvSpPr>
          <p:spPr>
            <a:xfrm>
              <a:off x="3650725" y="446100"/>
              <a:ext cx="54375" cy="54350"/>
            </a:xfrm>
            <a:custGeom>
              <a:avLst/>
              <a:gdLst/>
              <a:ahLst/>
              <a:cxnLst/>
              <a:rect l="0" t="0" r="0" b="0"/>
              <a:pathLst>
                <a:path w="2175" h="2174" extrusionOk="0">
                  <a:moveTo>
                    <a:pt x="1125" y="0"/>
                  </a:moveTo>
                  <a:lnTo>
                    <a:pt x="825" y="75"/>
                  </a:lnTo>
                  <a:lnTo>
                    <a:pt x="675" y="75"/>
                  </a:lnTo>
                  <a:lnTo>
                    <a:pt x="450" y="225"/>
                  </a:lnTo>
                  <a:lnTo>
                    <a:pt x="300" y="300"/>
                  </a:lnTo>
                  <a:lnTo>
                    <a:pt x="225" y="525"/>
                  </a:lnTo>
                  <a:lnTo>
                    <a:pt x="76" y="675"/>
                  </a:lnTo>
                  <a:lnTo>
                    <a:pt x="1" y="824"/>
                  </a:lnTo>
                  <a:lnTo>
                    <a:pt x="1" y="1124"/>
                  </a:lnTo>
                  <a:lnTo>
                    <a:pt x="1" y="1349"/>
                  </a:lnTo>
                  <a:lnTo>
                    <a:pt x="76" y="1499"/>
                  </a:lnTo>
                  <a:lnTo>
                    <a:pt x="225" y="1649"/>
                  </a:lnTo>
                  <a:lnTo>
                    <a:pt x="300" y="1874"/>
                  </a:lnTo>
                  <a:lnTo>
                    <a:pt x="450" y="2024"/>
                  </a:lnTo>
                  <a:lnTo>
                    <a:pt x="675" y="2099"/>
                  </a:lnTo>
                  <a:lnTo>
                    <a:pt x="825" y="2173"/>
                  </a:lnTo>
                  <a:lnTo>
                    <a:pt x="1275" y="2173"/>
                  </a:lnTo>
                  <a:lnTo>
                    <a:pt x="1500" y="2099"/>
                  </a:lnTo>
                  <a:lnTo>
                    <a:pt x="1649" y="2024"/>
                  </a:lnTo>
                  <a:lnTo>
                    <a:pt x="1799" y="1874"/>
                  </a:lnTo>
                  <a:lnTo>
                    <a:pt x="1949" y="1649"/>
                  </a:lnTo>
                  <a:lnTo>
                    <a:pt x="2099" y="1499"/>
                  </a:lnTo>
                  <a:lnTo>
                    <a:pt x="2099" y="1349"/>
                  </a:lnTo>
                  <a:lnTo>
                    <a:pt x="2174" y="1124"/>
                  </a:lnTo>
                  <a:lnTo>
                    <a:pt x="2099" y="824"/>
                  </a:lnTo>
                  <a:lnTo>
                    <a:pt x="2099" y="675"/>
                  </a:lnTo>
                  <a:lnTo>
                    <a:pt x="1949" y="525"/>
                  </a:lnTo>
                  <a:lnTo>
                    <a:pt x="1799" y="300"/>
                  </a:lnTo>
                  <a:lnTo>
                    <a:pt x="1649" y="225"/>
                  </a:lnTo>
                  <a:lnTo>
                    <a:pt x="1500" y="75"/>
                  </a:lnTo>
                  <a:lnTo>
                    <a:pt x="1275" y="75"/>
                  </a:lnTo>
                  <a:lnTo>
                    <a:pt x="1125" y="0"/>
                  </a:lnTo>
                  <a:close/>
                </a:path>
              </a:pathLst>
            </a:custGeom>
            <a:solidFill>
              <a:srgbClr val="FFC800"/>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 name="Shape 831"/>
            <p:cNvSpPr/>
            <p:nvPr/>
          </p:nvSpPr>
          <p:spPr>
            <a:xfrm>
              <a:off x="3761275" y="423600"/>
              <a:ext cx="99325" cy="99325"/>
            </a:xfrm>
            <a:custGeom>
              <a:avLst/>
              <a:gdLst/>
              <a:ahLst/>
              <a:cxnLst/>
              <a:rect l="0" t="0" r="0" b="0"/>
              <a:pathLst>
                <a:path w="3973" h="3973" extrusionOk="0">
                  <a:moveTo>
                    <a:pt x="2024" y="1"/>
                  </a:moveTo>
                  <a:lnTo>
                    <a:pt x="1574" y="76"/>
                  </a:lnTo>
                  <a:lnTo>
                    <a:pt x="1200" y="151"/>
                  </a:lnTo>
                  <a:lnTo>
                    <a:pt x="900" y="375"/>
                  </a:lnTo>
                  <a:lnTo>
                    <a:pt x="600" y="600"/>
                  </a:lnTo>
                  <a:lnTo>
                    <a:pt x="375" y="900"/>
                  </a:lnTo>
                  <a:lnTo>
                    <a:pt x="150" y="1200"/>
                  </a:lnTo>
                  <a:lnTo>
                    <a:pt x="75" y="1575"/>
                  </a:lnTo>
                  <a:lnTo>
                    <a:pt x="0" y="2024"/>
                  </a:lnTo>
                  <a:lnTo>
                    <a:pt x="75" y="2399"/>
                  </a:lnTo>
                  <a:lnTo>
                    <a:pt x="150" y="2774"/>
                  </a:lnTo>
                  <a:lnTo>
                    <a:pt x="375" y="3073"/>
                  </a:lnTo>
                  <a:lnTo>
                    <a:pt x="600" y="3373"/>
                  </a:lnTo>
                  <a:lnTo>
                    <a:pt x="900" y="3673"/>
                  </a:lnTo>
                  <a:lnTo>
                    <a:pt x="1200" y="3823"/>
                  </a:lnTo>
                  <a:lnTo>
                    <a:pt x="1574" y="3973"/>
                  </a:lnTo>
                  <a:lnTo>
                    <a:pt x="2399" y="3973"/>
                  </a:lnTo>
                  <a:lnTo>
                    <a:pt x="2773"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3" y="151"/>
                  </a:lnTo>
                  <a:lnTo>
                    <a:pt x="2399" y="76"/>
                  </a:lnTo>
                  <a:lnTo>
                    <a:pt x="2024" y="1"/>
                  </a:lnTo>
                  <a:close/>
                </a:path>
              </a:pathLst>
            </a:custGeom>
            <a:solidFill>
              <a:srgbClr val="FFC800"/>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0942" y="4551052"/>
            <a:ext cx="2228246" cy="492670"/>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6208" y="4753581"/>
            <a:ext cx="1570022" cy="219244"/>
          </a:xfrm>
          <a:prstGeom prst="rect">
            <a:avLst/>
          </a:prstGeom>
        </p:spPr>
      </p:pic>
      <p:pic>
        <p:nvPicPr>
          <p:cNvPr id="29" name="Shape 98"/>
          <p:cNvPicPr preferRelativeResize="0"/>
          <p:nvPr/>
        </p:nvPicPr>
        <p:blipFill rotWithShape="1">
          <a:blip r:embed="rId5">
            <a:alphaModFix/>
          </a:blip>
          <a:srcRect/>
          <a:stretch/>
        </p:blipFill>
        <p:spPr>
          <a:xfrm>
            <a:off x="3474777" y="4753582"/>
            <a:ext cx="503451" cy="219243"/>
          </a:xfrm>
          <a:prstGeom prst="rect">
            <a:avLst/>
          </a:prstGeom>
          <a:noFill/>
          <a:ln>
            <a:noFill/>
          </a:ln>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1826" y="4722383"/>
            <a:ext cx="395055" cy="264707"/>
          </a:xfrm>
          <a:prstGeom prst="rect">
            <a:avLst/>
          </a:prstGeom>
        </p:spPr>
      </p:pic>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76881" y="4689873"/>
            <a:ext cx="814061" cy="329725"/>
          </a:xfrm>
          <a:prstGeom prst="rect">
            <a:avLst/>
          </a:prstGeom>
        </p:spPr>
      </p:pic>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l="26053" t="350" r="14786" b="-350"/>
          <a:stretch/>
        </p:blipFill>
        <p:spPr>
          <a:xfrm>
            <a:off x="536448" y="1027401"/>
            <a:ext cx="2596896" cy="3478805"/>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3" name="Shape 66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5</a:t>
            </a:fld>
            <a:endParaRPr/>
          </a:p>
        </p:txBody>
      </p:sp>
      <p:sp>
        <p:nvSpPr>
          <p:cNvPr id="7" name="TextBox 6"/>
          <p:cNvSpPr txBox="1"/>
          <p:nvPr/>
        </p:nvSpPr>
        <p:spPr>
          <a:xfrm>
            <a:off x="6549658" y="3382466"/>
            <a:ext cx="2160027" cy="715581"/>
          </a:xfrm>
          <a:prstGeom prst="rect">
            <a:avLst/>
          </a:prstGeom>
          <a:noFill/>
        </p:spPr>
        <p:txBody>
          <a:bodyPr wrap="square" rtlCol="0">
            <a:spAutoFit/>
          </a:bodyPr>
          <a:lstStyle/>
          <a:p>
            <a:r>
              <a:rPr lang="en-US" sz="1350" dirty="0">
                <a:latin typeface="Roboto Light" charset="0"/>
                <a:ea typeface="Roboto Light" charset="0"/>
                <a:cs typeface="Roboto Light" charset="0"/>
              </a:rPr>
              <a:t>AGREE ON WHAT TO DO IF THINGS GO WRONG!</a:t>
            </a:r>
          </a:p>
        </p:txBody>
      </p:sp>
      <p:sp>
        <p:nvSpPr>
          <p:cNvPr id="8" name="TextBox 7"/>
          <p:cNvSpPr txBox="1"/>
          <p:nvPr/>
        </p:nvSpPr>
        <p:spPr>
          <a:xfrm>
            <a:off x="6549658" y="2595035"/>
            <a:ext cx="1928980" cy="507831"/>
          </a:xfrm>
          <a:prstGeom prst="rect">
            <a:avLst/>
          </a:prstGeom>
          <a:noFill/>
        </p:spPr>
        <p:txBody>
          <a:bodyPr wrap="square" rtlCol="0">
            <a:spAutoFit/>
          </a:bodyPr>
          <a:lstStyle/>
          <a:p>
            <a:r>
              <a:rPr lang="en-US" sz="1350" dirty="0">
                <a:latin typeface="Roboto Light" charset="0"/>
                <a:ea typeface="Roboto Light" charset="0"/>
                <a:cs typeface="Roboto Light" charset="0"/>
              </a:rPr>
              <a:t>ACTIVATE SAFE SEARCH</a:t>
            </a:r>
          </a:p>
        </p:txBody>
      </p:sp>
      <p:sp>
        <p:nvSpPr>
          <p:cNvPr id="9" name="TextBox 8"/>
          <p:cNvSpPr txBox="1"/>
          <p:nvPr/>
        </p:nvSpPr>
        <p:spPr>
          <a:xfrm>
            <a:off x="6549658" y="1859804"/>
            <a:ext cx="2160027" cy="507831"/>
          </a:xfrm>
          <a:prstGeom prst="rect">
            <a:avLst/>
          </a:prstGeom>
          <a:noFill/>
        </p:spPr>
        <p:txBody>
          <a:bodyPr wrap="square" rtlCol="0">
            <a:spAutoFit/>
          </a:bodyPr>
          <a:lstStyle/>
          <a:p>
            <a:r>
              <a:rPr lang="en-US" sz="1350" dirty="0">
                <a:latin typeface="Roboto Light" charset="0"/>
                <a:ea typeface="Roboto Light" charset="0"/>
                <a:cs typeface="Roboto Light" charset="0"/>
              </a:rPr>
              <a:t>USE PARENTAL CONTROLS</a:t>
            </a:r>
          </a:p>
        </p:txBody>
      </p:sp>
      <p:sp>
        <p:nvSpPr>
          <p:cNvPr id="10" name="Oval 9"/>
          <p:cNvSpPr/>
          <p:nvPr/>
        </p:nvSpPr>
        <p:spPr>
          <a:xfrm>
            <a:off x="5865482" y="2600351"/>
            <a:ext cx="502515" cy="502515"/>
          </a:xfrm>
          <a:prstGeom prst="ellipse">
            <a:avLst/>
          </a:prstGeom>
          <a:solidFill>
            <a:srgbClr val="FEC50A"/>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Roboto Light" charset="0"/>
              <a:ea typeface="Roboto Light" charset="0"/>
              <a:cs typeface="Roboto Light" charset="0"/>
            </a:endParaRPr>
          </a:p>
        </p:txBody>
      </p:sp>
      <p:sp>
        <p:nvSpPr>
          <p:cNvPr id="11" name="Oval 10"/>
          <p:cNvSpPr/>
          <p:nvPr/>
        </p:nvSpPr>
        <p:spPr>
          <a:xfrm>
            <a:off x="5865482" y="1836362"/>
            <a:ext cx="502515" cy="502515"/>
          </a:xfrm>
          <a:prstGeom prst="ellipse">
            <a:avLst/>
          </a:prstGeom>
          <a:solidFill>
            <a:srgbClr val="00C0F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Roboto Light" charset="0"/>
              <a:ea typeface="Roboto Light" charset="0"/>
              <a:cs typeface="Roboto Light" charset="0"/>
            </a:endParaRPr>
          </a:p>
        </p:txBody>
      </p:sp>
      <p:sp>
        <p:nvSpPr>
          <p:cNvPr id="12" name="Oval 11"/>
          <p:cNvSpPr/>
          <p:nvPr/>
        </p:nvSpPr>
        <p:spPr>
          <a:xfrm>
            <a:off x="5865482" y="3359024"/>
            <a:ext cx="502515" cy="502515"/>
          </a:xfrm>
          <a:prstGeom prst="ellipse">
            <a:avLst/>
          </a:prstGeom>
          <a:solidFill>
            <a:srgbClr val="F05E4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Roboto Light" charset="0"/>
              <a:ea typeface="Roboto Light" charset="0"/>
              <a:cs typeface="Roboto Light" charset="0"/>
            </a:endParaRPr>
          </a:p>
        </p:txBody>
      </p:sp>
      <p:sp>
        <p:nvSpPr>
          <p:cNvPr id="13" name="1 Marcador de texto"/>
          <p:cNvSpPr txBox="1">
            <a:spLocks/>
          </p:cNvSpPr>
          <p:nvPr/>
        </p:nvSpPr>
        <p:spPr>
          <a:xfrm>
            <a:off x="315325" y="190620"/>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a:r>
              <a:rPr lang="en-US" sz="2250" dirty="0" smtClean="0">
                <a:solidFill>
                  <a:srgbClr val="3D3D3D"/>
                </a:solidFill>
                <a:latin typeface="Montserrat" panose="020B0604020202020204" charset="0"/>
                <a:ea typeface="Roboto Light" panose="02000000000000000000" pitchFamily="2" charset="0"/>
                <a:cs typeface="Oswald" panose="02000503000000000000" pitchFamily="2" charset="0"/>
              </a:rPr>
              <a:t>PRACTICAL STEPS </a:t>
            </a:r>
            <a:r>
              <a:rPr lang="en-US" sz="2250" dirty="0" smtClean="0">
                <a:solidFill>
                  <a:srgbClr val="FFCA01"/>
                </a:solidFill>
                <a:latin typeface="Montserrat" panose="020B0604020202020204" charset="0"/>
                <a:ea typeface="Roboto Light" panose="02000000000000000000" pitchFamily="2" charset="0"/>
                <a:cs typeface="Oswald" panose="02000503000000000000" pitchFamily="2" charset="0"/>
              </a:rPr>
              <a:t>FOR PARENTS </a:t>
            </a:r>
            <a:endParaRPr lang="en-US" sz="2250" dirty="0">
              <a:solidFill>
                <a:srgbClr val="FFCA01"/>
              </a:solidFill>
              <a:latin typeface="Montserrat" panose="020B0604020202020204" charset="0"/>
              <a:ea typeface="Roboto Light" panose="02000000000000000000" pitchFamily="2" charset="0"/>
              <a:cs typeface="Oswald" panose="02000503000000000000" pitchFamily="2" charset="0"/>
            </a:endParaRPr>
          </a:p>
        </p:txBody>
      </p:sp>
      <p:grpSp>
        <p:nvGrpSpPr>
          <p:cNvPr id="14" name="Group 13"/>
          <p:cNvGrpSpPr/>
          <p:nvPr/>
        </p:nvGrpSpPr>
        <p:grpSpPr>
          <a:xfrm>
            <a:off x="1112701" y="848189"/>
            <a:ext cx="4352445" cy="3257532"/>
            <a:chOff x="531239" y="2245625"/>
            <a:chExt cx="4710233" cy="3525314"/>
          </a:xfrm>
        </p:grpSpPr>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23699" y="1653165"/>
              <a:ext cx="3525314" cy="4710233"/>
            </a:xfrm>
            <a:prstGeom prst="rect">
              <a:avLst/>
            </a:prstGeom>
          </p:spPr>
        </p:pic>
        <p:sp>
          <p:nvSpPr>
            <p:cNvPr id="16" name="Rectangle 15"/>
            <p:cNvSpPr/>
            <p:nvPr/>
          </p:nvSpPr>
          <p:spPr>
            <a:xfrm>
              <a:off x="1109749" y="2580941"/>
              <a:ext cx="3703320" cy="28261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5976" y="2722210"/>
              <a:ext cx="3570865" cy="2652272"/>
            </a:xfrm>
            <a:prstGeom prst="rect">
              <a:avLst/>
            </a:prstGeom>
          </p:spPr>
        </p:pic>
      </p:gr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325" y="97225"/>
            <a:ext cx="2067786" cy="457192"/>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317" t="112" r="705" b="-622"/>
          <a:stretch/>
        </p:blipFill>
        <p:spPr>
          <a:xfrm>
            <a:off x="1459565" y="1160952"/>
            <a:ext cx="3644443" cy="2624790"/>
          </a:xfrm>
          <a:prstGeom prst="rect">
            <a:avLst/>
          </a:prstGeom>
        </p:spPr>
      </p:pic>
      <p:sp>
        <p:nvSpPr>
          <p:cNvPr id="27" name="Oval 26"/>
          <p:cNvSpPr/>
          <p:nvPr/>
        </p:nvSpPr>
        <p:spPr>
          <a:xfrm>
            <a:off x="5865482" y="1126749"/>
            <a:ext cx="502515" cy="502515"/>
          </a:xfrm>
          <a:prstGeom prst="ellipse">
            <a:avLst/>
          </a:prstGeom>
          <a:solidFill>
            <a:srgbClr val="92D05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2" name="Rectangle 1"/>
          <p:cNvSpPr/>
          <p:nvPr/>
        </p:nvSpPr>
        <p:spPr>
          <a:xfrm>
            <a:off x="6549658" y="1116396"/>
            <a:ext cx="1414170" cy="523220"/>
          </a:xfrm>
          <a:prstGeom prst="rect">
            <a:avLst/>
          </a:prstGeom>
        </p:spPr>
        <p:txBody>
          <a:bodyPr wrap="none">
            <a:spAutoFit/>
          </a:bodyPr>
          <a:lstStyle/>
          <a:p>
            <a:r>
              <a:rPr lang="en-US" dirty="0" smtClean="0">
                <a:latin typeface="Roboto Light" charset="0"/>
                <a:ea typeface="Roboto Light" charset="0"/>
                <a:cs typeface="Roboto Light" charset="0"/>
              </a:rPr>
              <a:t>PARENTAL </a:t>
            </a:r>
          </a:p>
          <a:p>
            <a:r>
              <a:rPr lang="en-US" dirty="0" smtClean="0">
                <a:latin typeface="Roboto Light" charset="0"/>
                <a:ea typeface="Roboto Light" charset="0"/>
                <a:cs typeface="Roboto Light" charset="0"/>
              </a:rPr>
              <a:t>SUPERVISION</a:t>
            </a:r>
            <a:endParaRPr lang="en-US" dirty="0">
              <a:latin typeface="Roboto Light" charset="0"/>
              <a:ea typeface="Roboto Light" charset="0"/>
              <a:cs typeface="Roboto Light" charset="0"/>
            </a:endParaRPr>
          </a:p>
        </p:txBody>
      </p:sp>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5399" y="4709682"/>
            <a:ext cx="2292656" cy="320155"/>
          </a:xfrm>
          <a:prstGeom prst="rect">
            <a:avLst/>
          </a:prstGeom>
        </p:spPr>
      </p:pic>
      <p:pic>
        <p:nvPicPr>
          <p:cNvPr id="28" name="Shape 98"/>
          <p:cNvPicPr preferRelativeResize="0"/>
          <p:nvPr/>
        </p:nvPicPr>
        <p:blipFill rotWithShape="1">
          <a:blip r:embed="rId8">
            <a:alphaModFix/>
          </a:blip>
          <a:srcRect/>
          <a:stretch/>
        </p:blipFill>
        <p:spPr>
          <a:xfrm>
            <a:off x="377527" y="4749851"/>
            <a:ext cx="735174" cy="313181"/>
          </a:xfrm>
          <a:prstGeom prst="rect">
            <a:avLst/>
          </a:prstGeom>
          <a:noFill/>
          <a:ln>
            <a:noFill/>
          </a:ln>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98055" y="4676488"/>
            <a:ext cx="576887" cy="386544"/>
          </a:xfrm>
          <a:prstGeom prst="rect">
            <a:avLst/>
          </a:prstGeom>
        </p:spPr>
      </p:pic>
      <p:pic>
        <p:nvPicPr>
          <p:cNvPr id="30" name="Picture 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40368" y="4605547"/>
            <a:ext cx="1188749" cy="48148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83" name="Shape 68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rgbClr val="FFFFFF"/>
                </a:solidFill>
              </a:rPr>
              <a:t>6</a:t>
            </a:fld>
            <a:endParaRPr>
              <a:solidFill>
                <a:srgbClr val="FFFFFF"/>
              </a:solidFill>
            </a:endParaRPr>
          </a:p>
        </p:txBody>
      </p:sp>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10723" y="1718544"/>
            <a:ext cx="2090422" cy="2793048"/>
          </a:xfrm>
          <a:prstGeom prst="rect">
            <a:avLst/>
          </a:prstGeom>
        </p:spPr>
      </p:pic>
      <p:pic>
        <p:nvPicPr>
          <p:cNvPr id="20" name="Picture 1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47023" y="1667617"/>
            <a:ext cx="1647809" cy="2602459"/>
          </a:xfrm>
          <a:prstGeom prst="rect">
            <a:avLst/>
          </a:prstGeom>
        </p:spPr>
      </p:pic>
      <p:sp>
        <p:nvSpPr>
          <p:cNvPr id="23" name="Rectangle 22"/>
          <p:cNvSpPr/>
          <p:nvPr/>
        </p:nvSpPr>
        <p:spPr>
          <a:xfrm>
            <a:off x="1146908" y="1150179"/>
            <a:ext cx="2185214" cy="300082"/>
          </a:xfrm>
          <a:prstGeom prst="rect">
            <a:avLst/>
          </a:prstGeom>
        </p:spPr>
        <p:txBody>
          <a:bodyPr wrap="none">
            <a:spAutoFit/>
          </a:bodyPr>
          <a:lstStyle/>
          <a:p>
            <a:pPr algn="ctr"/>
            <a:r>
              <a:rPr lang="en-IE" sz="1350" b="1" dirty="0">
                <a:solidFill>
                  <a:srgbClr val="000000"/>
                </a:solidFill>
                <a:latin typeface="Roboto Light" charset="0"/>
                <a:ea typeface="Roboto Light" charset="0"/>
                <a:cs typeface="Roboto Light" charset="0"/>
              </a:rPr>
              <a:t>How much is too much?</a:t>
            </a:r>
          </a:p>
        </p:txBody>
      </p:sp>
      <p:sp>
        <p:nvSpPr>
          <p:cNvPr id="24" name="Rectangle 23"/>
          <p:cNvSpPr/>
          <p:nvPr/>
        </p:nvSpPr>
        <p:spPr>
          <a:xfrm>
            <a:off x="4668273" y="1150179"/>
            <a:ext cx="1175322" cy="300082"/>
          </a:xfrm>
          <a:prstGeom prst="rect">
            <a:avLst/>
          </a:prstGeom>
        </p:spPr>
        <p:txBody>
          <a:bodyPr wrap="none">
            <a:spAutoFit/>
          </a:bodyPr>
          <a:lstStyle/>
          <a:p>
            <a:pPr algn="ctr"/>
            <a:r>
              <a:rPr lang="en-US" sz="1350" b="1" dirty="0">
                <a:solidFill>
                  <a:srgbClr val="000000"/>
                </a:solidFill>
                <a:latin typeface="Roboto Light" charset="0"/>
                <a:ea typeface="Roboto Light" charset="0"/>
                <a:cs typeface="Roboto Light" charset="0"/>
              </a:rPr>
              <a:t>Agree limits</a:t>
            </a:r>
          </a:p>
        </p:txBody>
      </p:sp>
      <p:sp>
        <p:nvSpPr>
          <p:cNvPr id="25" name="Rectangle 24"/>
          <p:cNvSpPr/>
          <p:nvPr/>
        </p:nvSpPr>
        <p:spPr>
          <a:xfrm>
            <a:off x="6974352" y="1150179"/>
            <a:ext cx="1236236" cy="300082"/>
          </a:xfrm>
          <a:prstGeom prst="rect">
            <a:avLst/>
          </a:prstGeom>
        </p:spPr>
        <p:txBody>
          <a:bodyPr wrap="none">
            <a:spAutoFit/>
          </a:bodyPr>
          <a:lstStyle/>
          <a:p>
            <a:pPr algn="ctr"/>
            <a:r>
              <a:rPr lang="en-US" sz="1350" b="1" dirty="0">
                <a:solidFill>
                  <a:srgbClr val="000000"/>
                </a:solidFill>
                <a:latin typeface="Roboto Light" charset="0"/>
                <a:ea typeface="Roboto Light" charset="0"/>
                <a:cs typeface="Roboto Light" charset="0"/>
              </a:rPr>
              <a:t>Walk the talk</a:t>
            </a:r>
          </a:p>
        </p:txBody>
      </p:sp>
      <p:sp>
        <p:nvSpPr>
          <p:cNvPr id="30" name="Rectangle 29"/>
          <p:cNvSpPr/>
          <p:nvPr/>
        </p:nvSpPr>
        <p:spPr>
          <a:xfrm>
            <a:off x="4435914" y="1982946"/>
            <a:ext cx="1652916" cy="21920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nvGrpSpPr>
          <p:cNvPr id="57" name="Group 56"/>
          <p:cNvGrpSpPr>
            <a:grpSpLocks noChangeAspect="1"/>
          </p:cNvGrpSpPr>
          <p:nvPr/>
        </p:nvGrpSpPr>
        <p:grpSpPr>
          <a:xfrm>
            <a:off x="7020718" y="1946750"/>
            <a:ext cx="1098088" cy="1954993"/>
            <a:chOff x="2539807" y="1377328"/>
            <a:chExt cx="1442720" cy="2568562"/>
          </a:xfrm>
        </p:grpSpPr>
        <p:sp>
          <p:nvSpPr>
            <p:cNvPr id="58" name="Rectangle 57"/>
            <p:cNvSpPr/>
            <p:nvPr/>
          </p:nvSpPr>
          <p:spPr>
            <a:xfrm>
              <a:off x="2539807" y="1385570"/>
              <a:ext cx="1442720" cy="2560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9" name="Rectangle 58"/>
            <p:cNvSpPr/>
            <p:nvPr/>
          </p:nvSpPr>
          <p:spPr>
            <a:xfrm>
              <a:off x="2539807" y="1377328"/>
              <a:ext cx="1442720" cy="2560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53" name="1 Marcador de texto"/>
          <p:cNvSpPr txBox="1">
            <a:spLocks/>
          </p:cNvSpPr>
          <p:nvPr/>
        </p:nvSpPr>
        <p:spPr>
          <a:xfrm>
            <a:off x="515572" y="210470"/>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defTabSz="906370"/>
            <a:r>
              <a:rPr lang="en-US" sz="2250" dirty="0">
                <a:solidFill>
                  <a:srgbClr val="3D3D3D"/>
                </a:solidFill>
                <a:latin typeface="Oswald" panose="02000503000000000000" pitchFamily="2" charset="0"/>
                <a:ea typeface="Roboto Light" panose="02000000000000000000" pitchFamily="2" charset="0"/>
                <a:cs typeface="Oswald" panose="02000503000000000000" pitchFamily="2" charset="0"/>
              </a:rPr>
              <a:t>SCREEN </a:t>
            </a:r>
            <a:r>
              <a:rPr lang="en-US" sz="2250" dirty="0">
                <a:solidFill>
                  <a:srgbClr val="92D050"/>
                </a:solidFill>
                <a:latin typeface="Oswald" panose="02000503000000000000" pitchFamily="2" charset="0"/>
                <a:ea typeface="Roboto Light" panose="02000000000000000000" pitchFamily="2" charset="0"/>
                <a:cs typeface="Oswald" panose="02000503000000000000" pitchFamily="2" charset="0"/>
              </a:rPr>
              <a:t>TIME</a:t>
            </a:r>
          </a:p>
        </p:txBody>
      </p:sp>
      <p:pic>
        <p:nvPicPr>
          <p:cNvPr id="61" name="Picture 6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3565" y="123315"/>
            <a:ext cx="2228246" cy="492670"/>
          </a:xfrm>
          <a:prstGeom prst="rect">
            <a:avLst/>
          </a:prstGeom>
        </p:spPr>
      </p:pic>
      <p:pic>
        <p:nvPicPr>
          <p:cNvPr id="54" name="Picture 5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7458" y="1750581"/>
            <a:ext cx="3047239" cy="2656811"/>
          </a:xfrm>
          <a:prstGeom prst="rect">
            <a:avLst/>
          </a:prstGeom>
        </p:spPr>
      </p:pic>
      <p:pic>
        <p:nvPicPr>
          <p:cNvPr id="55" name="Picture 54"/>
          <p:cNvPicPr>
            <a:picLocks noChangeAspect="1"/>
          </p:cNvPicPr>
          <p:nvPr/>
        </p:nvPicPr>
        <p:blipFill rotWithShape="1">
          <a:blip r:embed="rId7">
            <a:extLst>
              <a:ext uri="{28A0092B-C50C-407E-A947-70E740481C1C}">
                <a14:useLocalDpi xmlns:a14="http://schemas.microsoft.com/office/drawing/2010/main" val="0"/>
              </a:ext>
            </a:extLst>
          </a:blip>
          <a:srcRect l="1949" t="10215" r="4264" b="11593"/>
          <a:stretch/>
        </p:blipFill>
        <p:spPr>
          <a:xfrm>
            <a:off x="1024127" y="1865377"/>
            <a:ext cx="2804161" cy="1658112"/>
          </a:xfrm>
          <a:prstGeom prst="rect">
            <a:avLst/>
          </a:prstGeom>
        </p:spPr>
      </p:pic>
      <p:pic>
        <p:nvPicPr>
          <p:cNvPr id="62" name="Picture 61"/>
          <p:cNvPicPr>
            <a:picLocks noChangeAspect="1"/>
          </p:cNvPicPr>
          <p:nvPr/>
        </p:nvPicPr>
        <p:blipFill rotWithShape="1">
          <a:blip r:embed="rId8">
            <a:extLst>
              <a:ext uri="{28A0092B-C50C-407E-A947-70E740481C1C}">
                <a14:useLocalDpi xmlns:a14="http://schemas.microsoft.com/office/drawing/2010/main" val="0"/>
              </a:ext>
            </a:extLst>
          </a:blip>
          <a:srcRect l="19513" t="4902" r="41373" b="16825"/>
          <a:stretch/>
        </p:blipFill>
        <p:spPr>
          <a:xfrm>
            <a:off x="4413504" y="1962912"/>
            <a:ext cx="1675326" cy="2212116"/>
          </a:xfrm>
          <a:prstGeom prst="rect">
            <a:avLst/>
          </a:prstGeom>
        </p:spPr>
      </p:pic>
      <p:pic>
        <p:nvPicPr>
          <p:cNvPr id="63" name="Picture 62"/>
          <p:cNvPicPr>
            <a:picLocks noChangeAspect="1"/>
          </p:cNvPicPr>
          <p:nvPr/>
        </p:nvPicPr>
        <p:blipFill rotWithShape="1">
          <a:blip r:embed="rId9">
            <a:extLst>
              <a:ext uri="{28A0092B-C50C-407E-A947-70E740481C1C}">
                <a14:useLocalDpi xmlns:a14="http://schemas.microsoft.com/office/drawing/2010/main" val="0"/>
              </a:ext>
            </a:extLst>
          </a:blip>
          <a:srcRect l="38048" r="20658" b="5914"/>
          <a:stretch/>
        </p:blipFill>
        <p:spPr>
          <a:xfrm>
            <a:off x="7010399" y="1930721"/>
            <a:ext cx="1109473" cy="196474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Shape 8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7</a:t>
            </a:fld>
            <a:endParaRPr/>
          </a:p>
        </p:txBody>
      </p:sp>
      <p:sp>
        <p:nvSpPr>
          <p:cNvPr id="21" name="1 Marcador de texto"/>
          <p:cNvSpPr txBox="1">
            <a:spLocks/>
          </p:cNvSpPr>
          <p:nvPr/>
        </p:nvSpPr>
        <p:spPr>
          <a:xfrm>
            <a:off x="249692" y="156170"/>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smtClean="0">
                <a:latin typeface="Montserrat" panose="020B0604020202020204" charset="0"/>
              </a:rPr>
              <a:t>VIDEO </a:t>
            </a:r>
            <a:r>
              <a:rPr lang="en-US" b="1" dirty="0" smtClean="0">
                <a:solidFill>
                  <a:srgbClr val="FFC000"/>
                </a:solidFill>
                <a:latin typeface="Montserrat" panose="020B0604020202020204" charset="0"/>
              </a:rPr>
              <a:t>&gt;&gt;&gt; </a:t>
            </a:r>
            <a:r>
              <a:rPr lang="en-US" b="1" dirty="0" smtClean="0">
                <a:solidFill>
                  <a:srgbClr val="FF0000"/>
                </a:solidFill>
                <a:latin typeface="Montserrat" panose="020B0604020202020204" charset="0"/>
              </a:rPr>
              <a:t>IS MY CHILD SPENDING TOO MUCH TIME ONLINE? </a:t>
            </a:r>
            <a:endParaRPr lang="en-US" b="1" dirty="0">
              <a:solidFill>
                <a:srgbClr val="FF0000"/>
              </a:solidFill>
              <a:latin typeface="Montserrat" panose="020B0604020202020204" charset="0"/>
            </a:endParaRPr>
          </a:p>
        </p:txBody>
      </p:sp>
      <p:sp>
        <p:nvSpPr>
          <p:cNvPr id="5" name="Rectangle 4"/>
          <p:cNvSpPr/>
          <p:nvPr/>
        </p:nvSpPr>
        <p:spPr>
          <a:xfrm>
            <a:off x="554064" y="4602005"/>
            <a:ext cx="7114839" cy="307777"/>
          </a:xfrm>
          <a:prstGeom prst="rect">
            <a:avLst/>
          </a:prstGeom>
        </p:spPr>
        <p:txBody>
          <a:bodyPr wrap="square">
            <a:spAutoFit/>
          </a:bodyPr>
          <a:lstStyle/>
          <a:p>
            <a:r>
              <a:rPr lang="en-GB" b="1" dirty="0" smtClean="0">
                <a:latin typeface="Montserrat" panose="020B0604020202020204" charset="0"/>
              </a:rPr>
              <a:t>Click the Link to play video &gt;&gt;&gt; https</a:t>
            </a:r>
            <a:r>
              <a:rPr lang="en-GB" b="1" dirty="0">
                <a:latin typeface="Montserrat" panose="020B0604020202020204" charset="0"/>
              </a:rPr>
              <a:t>://vimeo.com/353994676</a:t>
            </a:r>
          </a:p>
        </p:txBody>
      </p:sp>
      <p:sp>
        <p:nvSpPr>
          <p:cNvPr id="10" name="Shape 837"/>
          <p:cNvSpPr/>
          <p:nvPr/>
        </p:nvSpPr>
        <p:spPr>
          <a:xfrm>
            <a:off x="831059" y="761875"/>
            <a:ext cx="4727226" cy="3680199"/>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030" y="938986"/>
            <a:ext cx="4396636" cy="2887906"/>
          </a:xfrm>
          <a:prstGeom prst="rect">
            <a:avLst/>
          </a:prstGeom>
        </p:spPr>
      </p:pic>
    </p:spTree>
    <p:extLst>
      <p:ext uri="{BB962C8B-B14F-4D97-AF65-F5344CB8AC3E}">
        <p14:creationId xmlns:p14="http://schemas.microsoft.com/office/powerpoint/2010/main" val="191026510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0" b="-20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dirty="0" smtClean="0"/>
              <a:t>6 Steps </a:t>
            </a:r>
            <a:br>
              <a:rPr lang="en-IE" dirty="0" smtClean="0"/>
            </a:br>
            <a:r>
              <a:rPr lang="en-IE" sz="3000" dirty="0" smtClean="0"/>
              <a:t>Parents Can Take to Manage Online Safety </a:t>
            </a:r>
            <a:endParaRPr lang="en-IE" sz="3000" dirty="0"/>
          </a:p>
        </p:txBody>
      </p:sp>
    </p:spTree>
    <p:extLst>
      <p:ext uri="{BB962C8B-B14F-4D97-AF65-F5344CB8AC3E}">
        <p14:creationId xmlns:p14="http://schemas.microsoft.com/office/powerpoint/2010/main" val="3085518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9</a:t>
            </a:fld>
            <a:endParaRPr lang="en"/>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7877" y="4503516"/>
            <a:ext cx="2228246" cy="49267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01" y="121029"/>
            <a:ext cx="1033980" cy="4188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0110" y="220808"/>
            <a:ext cx="1570022" cy="219244"/>
          </a:xfrm>
          <a:prstGeom prst="rect">
            <a:avLst/>
          </a:prstGeom>
        </p:spPr>
      </p:pic>
      <p:pic>
        <p:nvPicPr>
          <p:cNvPr id="7" name="Shape 98"/>
          <p:cNvPicPr preferRelativeResize="0"/>
          <p:nvPr/>
        </p:nvPicPr>
        <p:blipFill rotWithShape="1">
          <a:blip r:embed="rId6">
            <a:alphaModFix/>
          </a:blip>
          <a:srcRect/>
          <a:stretch/>
        </p:blipFill>
        <p:spPr>
          <a:xfrm>
            <a:off x="1033980" y="220808"/>
            <a:ext cx="503451" cy="219243"/>
          </a:xfrm>
          <a:prstGeom prst="rect">
            <a:avLst/>
          </a:prstGeom>
          <a:noFill/>
          <a:ln>
            <a:noFill/>
          </a:ln>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7316" y="696300"/>
            <a:ext cx="5009368" cy="3650747"/>
          </a:xfrm>
          <a:prstGeom prst="rect">
            <a:avLst/>
          </a:prstGeom>
        </p:spPr>
      </p:pic>
      <p:sp>
        <p:nvSpPr>
          <p:cNvPr id="2" name="Title 1"/>
          <p:cNvSpPr>
            <a:spLocks noGrp="1"/>
          </p:cNvSpPr>
          <p:nvPr>
            <p:ph type="title"/>
          </p:nvPr>
        </p:nvSpPr>
        <p:spPr>
          <a:xfrm>
            <a:off x="5582454" y="3478804"/>
            <a:ext cx="9144000" cy="696300"/>
          </a:xfrm>
        </p:spPr>
        <p:txBody>
          <a:bodyPr/>
          <a:lstStyle/>
          <a:p>
            <a:pPr algn="l"/>
            <a:r>
              <a:rPr lang="en-IE" dirty="0" smtClean="0">
                <a:solidFill>
                  <a:srgbClr val="FF0000"/>
                </a:solidFill>
              </a:rPr>
              <a:t>   Webwise.ie/Parents</a:t>
            </a:r>
            <a:endParaRPr lang="en-IE" dirty="0">
              <a:solidFill>
                <a:srgbClr val="FF0000"/>
              </a:solidFill>
            </a:endParaRPr>
          </a:p>
        </p:txBody>
      </p:sp>
      <p:sp>
        <p:nvSpPr>
          <p:cNvPr id="9" name="1 Marcador de texto"/>
          <p:cNvSpPr txBox="1">
            <a:spLocks/>
          </p:cNvSpPr>
          <p:nvPr/>
        </p:nvSpPr>
        <p:spPr>
          <a:xfrm>
            <a:off x="277044" y="152487"/>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a:r>
              <a:rPr lang="en-US" sz="2250" dirty="0" smtClean="0">
                <a:solidFill>
                  <a:srgbClr val="3D3D3D"/>
                </a:solidFill>
                <a:latin typeface="Montserrat" panose="020B0604020202020204" charset="0"/>
                <a:ea typeface="Roboto Light" panose="02000000000000000000" pitchFamily="2" charset="0"/>
                <a:cs typeface="Oswald" panose="02000503000000000000" pitchFamily="2" charset="0"/>
              </a:rPr>
              <a:t>1. </a:t>
            </a:r>
            <a:r>
              <a:rPr lang="en-US" sz="2250" dirty="0" smtClean="0">
                <a:solidFill>
                  <a:srgbClr val="00B0F0"/>
                </a:solidFill>
                <a:latin typeface="Montserrat" panose="020B0604020202020204" charset="0"/>
                <a:ea typeface="Roboto Light" panose="02000000000000000000" pitchFamily="2" charset="0"/>
                <a:cs typeface="Oswald" panose="02000503000000000000" pitchFamily="2" charset="0"/>
              </a:rPr>
              <a:t>GET INFORMED</a:t>
            </a:r>
            <a:endParaRPr lang="en-US" sz="2250" dirty="0">
              <a:solidFill>
                <a:srgbClr val="00B0F0"/>
              </a:solidFill>
              <a:latin typeface="Montserrat" panose="020B0604020202020204" charset="0"/>
              <a:ea typeface="Roboto Light" panose="02000000000000000000" pitchFamily="2" charset="0"/>
              <a:cs typeface="Oswald" panose="02000503000000000000" pitchFamily="2" charset="0"/>
            </a:endParaRPr>
          </a:p>
        </p:txBody>
      </p:sp>
    </p:spTree>
    <p:extLst>
      <p:ext uri="{BB962C8B-B14F-4D97-AF65-F5344CB8AC3E}">
        <p14:creationId xmlns:p14="http://schemas.microsoft.com/office/powerpoint/2010/main" val="289398556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2337</TotalTime>
  <Words>3900</Words>
  <Application>Microsoft Macintosh PowerPoint</Application>
  <PresentationFormat>On-screen Show (16:9)</PresentationFormat>
  <Paragraphs>377</Paragraphs>
  <Slides>28</Slides>
  <Notes>28</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Wart template</vt:lpstr>
      <vt:lpstr>Webwise // Parents</vt:lpstr>
      <vt:lpstr>Hello!</vt:lpstr>
      <vt:lpstr>PowerPoint Presentation</vt:lpstr>
      <vt:lpstr>PowerPoint Presentation</vt:lpstr>
      <vt:lpstr>PowerPoint Presentation</vt:lpstr>
      <vt:lpstr>PowerPoint Presentation</vt:lpstr>
      <vt:lpstr>PowerPoint Presentation</vt:lpstr>
      <vt:lpstr>6 Steps  Parents Can Take to Manage Online Safety </vt:lpstr>
      <vt:lpstr>   Webwise.ie/Parents</vt:lpstr>
      <vt:lpstr>PowerPoint Presentation</vt:lpstr>
      <vt:lpstr>Webwise.ie/Parents – Apps Explained</vt:lpstr>
      <vt:lpstr>ACTIVITY:  GET INFORMED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Webwise Parents</dc:title>
  <dc:creator>Jane McGarrigle</dc:creator>
  <cp:lastModifiedBy>Jane McGarrigle</cp:lastModifiedBy>
  <cp:revision>128</cp:revision>
  <dcterms:modified xsi:type="dcterms:W3CDTF">2020-12-03T18:21:49Z</dcterms:modified>
</cp:coreProperties>
</file>